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84" r:id="rId2"/>
    <p:sldMasterId id="2147483672" r:id="rId3"/>
    <p:sldMasterId id="2147483708" r:id="rId4"/>
    <p:sldMasterId id="2147483744" r:id="rId5"/>
    <p:sldMasterId id="2147483756" r:id="rId6"/>
    <p:sldMasterId id="2147483768" r:id="rId7"/>
  </p:sldMasterIdLst>
  <p:notesMasterIdLst>
    <p:notesMasterId r:id="rId54"/>
  </p:notesMasterIdLst>
  <p:handoutMasterIdLst>
    <p:handoutMasterId r:id="rId55"/>
  </p:handoutMasterIdLst>
  <p:sldIdLst>
    <p:sldId id="1136" r:id="rId8"/>
    <p:sldId id="421" r:id="rId9"/>
    <p:sldId id="465" r:id="rId10"/>
    <p:sldId id="326" r:id="rId11"/>
    <p:sldId id="496" r:id="rId12"/>
    <p:sldId id="1139" r:id="rId13"/>
    <p:sldId id="464" r:id="rId14"/>
    <p:sldId id="531" r:id="rId15"/>
    <p:sldId id="454" r:id="rId16"/>
    <p:sldId id="519" r:id="rId17"/>
    <p:sldId id="455" r:id="rId18"/>
    <p:sldId id="491" r:id="rId19"/>
    <p:sldId id="456" r:id="rId20"/>
    <p:sldId id="457" r:id="rId21"/>
    <p:sldId id="492" r:id="rId22"/>
    <p:sldId id="1134" r:id="rId23"/>
    <p:sldId id="458" r:id="rId24"/>
    <p:sldId id="459" r:id="rId25"/>
    <p:sldId id="480" r:id="rId26"/>
    <p:sldId id="515" r:id="rId27"/>
    <p:sldId id="490" r:id="rId28"/>
    <p:sldId id="1138" r:id="rId29"/>
    <p:sldId id="1132" r:id="rId30"/>
    <p:sldId id="518" r:id="rId31"/>
    <p:sldId id="424" r:id="rId32"/>
    <p:sldId id="425" r:id="rId33"/>
    <p:sldId id="483" r:id="rId34"/>
    <p:sldId id="499" r:id="rId35"/>
    <p:sldId id="1135" r:id="rId36"/>
    <p:sldId id="426" r:id="rId37"/>
    <p:sldId id="514" r:id="rId38"/>
    <p:sldId id="503" r:id="rId39"/>
    <p:sldId id="484" r:id="rId40"/>
    <p:sldId id="471" r:id="rId41"/>
    <p:sldId id="468" r:id="rId42"/>
    <p:sldId id="469" r:id="rId43"/>
    <p:sldId id="470" r:id="rId44"/>
    <p:sldId id="472" r:id="rId45"/>
    <p:sldId id="473" r:id="rId46"/>
    <p:sldId id="474" r:id="rId47"/>
    <p:sldId id="475" r:id="rId48"/>
    <p:sldId id="476" r:id="rId49"/>
    <p:sldId id="1127" r:id="rId50"/>
    <p:sldId id="1129" r:id="rId51"/>
    <p:sldId id="1137" r:id="rId52"/>
    <p:sldId id="495" r:id="rId5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Lateese" initials="PL" lastIdx="3" clrIdx="0">
    <p:extLst>
      <p:ext uri="{19B8F6BF-5375-455C-9EA6-DF929625EA0E}">
        <p15:presenceInfo xmlns:p15="http://schemas.microsoft.com/office/powerpoint/2012/main" userId="S-1-5-21-1586448083-1634630996-953900138-694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8AE"/>
    <a:srgbClr val="FF99FF"/>
    <a:srgbClr val="0077C0"/>
    <a:srgbClr val="FEDB00"/>
    <a:srgbClr val="840B55"/>
    <a:srgbClr val="FF00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56400" autoAdjust="0"/>
  </p:normalViewPr>
  <p:slideViewPr>
    <p:cSldViewPr>
      <p:cViewPr varScale="1">
        <p:scale>
          <a:sx n="85" d="100"/>
          <a:sy n="85" d="100"/>
        </p:scale>
        <p:origin x="2430" y="78"/>
      </p:cViewPr>
      <p:guideLst>
        <p:guide orient="horz" pos="162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118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01T12:50:01.636" idx="2">
    <p:pos x="10" y="10"/>
    <p:text>I have changed received to access on the slide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0-10T11:48:57.616" idx="3">
    <p:pos x="10" y="10"/>
    <p:text>please read over to see which word sounds better with the context: (proporcionamos/damos)</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77" tIns="46138" rIns="92277" bIns="46138"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2277" tIns="46138" rIns="92277" bIns="46138" rtlCol="0"/>
          <a:lstStyle>
            <a:lvl1pPr algn="r">
              <a:defRPr sz="1300"/>
            </a:lvl1pPr>
          </a:lstStyle>
          <a:p>
            <a:r>
              <a:rPr lang="en-US"/>
              <a:t>Propiedad of PPOSBC </a:t>
            </a:r>
          </a:p>
        </p:txBody>
      </p:sp>
      <p:sp>
        <p:nvSpPr>
          <p:cNvPr id="4" name="Footer Placeholder 3"/>
          <p:cNvSpPr>
            <a:spLocks noGrp="1"/>
          </p:cNvSpPr>
          <p:nvPr>
            <p:ph type="ftr" sz="quarter" idx="2"/>
          </p:nvPr>
        </p:nvSpPr>
        <p:spPr>
          <a:xfrm>
            <a:off x="0" y="8829967"/>
            <a:ext cx="3037840" cy="464820"/>
          </a:xfrm>
          <a:prstGeom prst="rect">
            <a:avLst/>
          </a:prstGeom>
        </p:spPr>
        <p:txBody>
          <a:bodyPr vert="horz" lIns="92277" tIns="46138" rIns="92277" bIns="46138" rtlCol="0" anchor="b"/>
          <a:lstStyle>
            <a:lvl1pPr algn="l">
              <a:defRPr sz="1300"/>
            </a:lvl1pPr>
          </a:lstStyle>
          <a:p>
            <a:r>
              <a:rPr lang="en-US"/>
              <a:t>Marzo 2024</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277" tIns="46138" rIns="92277" bIns="46138" rtlCol="0" anchor="b"/>
          <a:lstStyle>
            <a:lvl1pPr algn="r">
              <a:defRPr sz="1300"/>
            </a:lvl1pPr>
          </a:lstStyle>
          <a:p>
            <a:fld id="{E7297194-2B3F-416A-A750-2796B4AC1874}" type="slidenum">
              <a:rPr lang="en-US" smtClean="0"/>
              <a:pPr/>
              <a:t>‹#›</a:t>
            </a:fld>
            <a:endParaRPr lang="en-US"/>
          </a:p>
        </p:txBody>
      </p:sp>
    </p:spTree>
    <p:extLst>
      <p:ext uri="{BB962C8B-B14F-4D97-AF65-F5344CB8AC3E}">
        <p14:creationId xmlns:p14="http://schemas.microsoft.com/office/powerpoint/2010/main" val="3710199557"/>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77" tIns="46138" rIns="92277" bIns="46138"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277" tIns="46138" rIns="92277" bIns="46138" rtlCol="0"/>
          <a:lstStyle>
            <a:lvl1pPr algn="r">
              <a:defRPr sz="1300"/>
            </a:lvl1pPr>
          </a:lstStyle>
          <a:p>
            <a:r>
              <a:rPr lang="en-US"/>
              <a:t>Propiedad of PPOSBC </a:t>
            </a: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277" tIns="46138" rIns="92277" bIns="4613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77" tIns="46138" rIns="92277" bIns="461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77" tIns="46138" rIns="92277" bIns="46138" rtlCol="0" anchor="b"/>
          <a:lstStyle>
            <a:lvl1pPr algn="l">
              <a:defRPr sz="1300"/>
            </a:lvl1pPr>
          </a:lstStyle>
          <a:p>
            <a:r>
              <a:rPr lang="en-US"/>
              <a:t>Marzo 2024</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77" tIns="46138" rIns="92277" bIns="46138" rtlCol="0" anchor="b"/>
          <a:lstStyle>
            <a:lvl1pPr algn="r">
              <a:defRPr sz="1300"/>
            </a:lvl1pPr>
          </a:lstStyle>
          <a:p>
            <a:fld id="{43556E33-FF1A-44C8-90E8-DDA74C62613A}" type="slidenum">
              <a:rPr lang="en-US" smtClean="0"/>
              <a:pPr/>
              <a:t>‹#›</a:t>
            </a:fld>
            <a:endParaRPr lang="en-US"/>
          </a:p>
        </p:txBody>
      </p:sp>
    </p:spTree>
    <p:extLst>
      <p:ext uri="{BB962C8B-B14F-4D97-AF65-F5344CB8AC3E}">
        <p14:creationId xmlns:p14="http://schemas.microsoft.com/office/powerpoint/2010/main" val="4243988176"/>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yschoolmyrights.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953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CHANGED </a:t>
            </a:r>
            <a:r>
              <a:rPr lang="en-US" dirty="0">
                <a:sym typeface="Wingdings" panose="05000000000000000000" pitchFamily="2" charset="2"/>
              </a:rPr>
              <a:t> </a:t>
            </a:r>
            <a:r>
              <a:rPr lang="en-US" dirty="0"/>
              <a:t>Maybe switch </a:t>
            </a:r>
            <a:r>
              <a:rPr lang="en-US" b="1" dirty="0"/>
              <a:t>receive </a:t>
            </a:r>
            <a:r>
              <a:rPr lang="en-US" dirty="0"/>
              <a:t>to </a:t>
            </a:r>
            <a:r>
              <a:rPr lang="en-US" b="1" dirty="0"/>
              <a:t>access </a:t>
            </a:r>
            <a:r>
              <a:rPr lang="en-US" dirty="0">
                <a:sym typeface="Wingdings" panose="05000000000000000000" pitchFamily="2" charset="2"/>
              </a:rPr>
              <a:t> in order to</a:t>
            </a:r>
            <a:r>
              <a:rPr lang="en-US" baseline="0" dirty="0">
                <a:sym typeface="Wingdings" panose="05000000000000000000" pitchFamily="2" charset="2"/>
              </a:rPr>
              <a:t> match access activity </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Adolescents can receive birth control not only to prevent pregnancy but also to be able to help with various health concerns (such as acne, PCOS, </a:t>
            </a:r>
            <a:r>
              <a:rPr lang="en-US" baseline="0" dirty="0" err="1"/>
              <a:t>etc</a:t>
            </a:r>
            <a:r>
              <a:rPr lang="en-US" baseline="0" dirty="0"/>
              <a:t>…)</a:t>
            </a:r>
          </a:p>
          <a:p>
            <a:pPr marL="171450" indent="-171450">
              <a:buFont typeface="Arial" panose="020B0604020202020204" pitchFamily="34" charset="0"/>
              <a:buChar char="•"/>
            </a:pPr>
            <a:r>
              <a:rPr lang="en-US" baseline="0" dirty="0"/>
              <a:t>Los </a:t>
            </a:r>
            <a:r>
              <a:rPr lang="en-US" baseline="0" dirty="0" err="1"/>
              <a:t>adolescentes</a:t>
            </a:r>
            <a:r>
              <a:rPr lang="en-US" baseline="0" dirty="0"/>
              <a:t> </a:t>
            </a:r>
            <a:r>
              <a:rPr lang="en-US" baseline="0" dirty="0" err="1"/>
              <a:t>pueden</a:t>
            </a:r>
            <a:r>
              <a:rPr lang="en-US" baseline="0" dirty="0"/>
              <a:t> </a:t>
            </a:r>
            <a:r>
              <a:rPr lang="en-US" baseline="0" dirty="0" err="1"/>
              <a:t>recibir</a:t>
            </a:r>
            <a:r>
              <a:rPr lang="en-US" baseline="0" dirty="0"/>
              <a:t> </a:t>
            </a:r>
            <a:r>
              <a:rPr lang="en-US" baseline="0" dirty="0" err="1"/>
              <a:t>anticoncepcion</a:t>
            </a:r>
            <a:r>
              <a:rPr lang="en-US" baseline="0" dirty="0"/>
              <a:t> no solo para </a:t>
            </a:r>
            <a:r>
              <a:rPr lang="en-US" baseline="0" dirty="0" err="1"/>
              <a:t>prevenir</a:t>
            </a:r>
            <a:r>
              <a:rPr lang="en-US" baseline="0" dirty="0"/>
              <a:t> el </a:t>
            </a:r>
            <a:r>
              <a:rPr lang="en-US" baseline="0" dirty="0" err="1"/>
              <a:t>embarazo</a:t>
            </a:r>
            <a:r>
              <a:rPr lang="en-US" baseline="0" dirty="0"/>
              <a:t>, Tambien para </a:t>
            </a:r>
            <a:r>
              <a:rPr lang="en-US" baseline="0" dirty="0" err="1"/>
              <a:t>ayudar</a:t>
            </a:r>
            <a:r>
              <a:rPr lang="en-US" baseline="0" dirty="0"/>
              <a:t> con </a:t>
            </a:r>
            <a:r>
              <a:rPr lang="en-US" baseline="0" dirty="0" err="1"/>
              <a:t>varios</a:t>
            </a:r>
            <a:r>
              <a:rPr lang="en-US" baseline="0" dirty="0"/>
              <a:t> </a:t>
            </a:r>
            <a:r>
              <a:rPr lang="en-US" baseline="0" dirty="0" err="1"/>
              <a:t>problemas</a:t>
            </a:r>
            <a:r>
              <a:rPr lang="en-US" baseline="0" dirty="0"/>
              <a:t> de </a:t>
            </a:r>
            <a:r>
              <a:rPr lang="en-US" baseline="0" dirty="0" err="1"/>
              <a:t>salud</a:t>
            </a:r>
            <a:r>
              <a:rPr lang="en-US" baseline="0" dirty="0"/>
              <a:t> (</a:t>
            </a:r>
            <a:r>
              <a:rPr lang="en-US" baseline="0" dirty="0" err="1"/>
              <a:t>como</a:t>
            </a:r>
            <a:r>
              <a:rPr lang="en-US" baseline="0" dirty="0"/>
              <a:t> acne, el SOPQ, </a:t>
            </a:r>
            <a:r>
              <a:rPr lang="en-US" baseline="0" dirty="0" err="1"/>
              <a:t>etc</a:t>
            </a:r>
            <a:r>
              <a:rPr lang="en-US" baseline="0" dirty="0"/>
              <a:t>…)</a:t>
            </a:r>
          </a:p>
          <a:p>
            <a:pPr marL="171450" indent="-171450">
              <a:buFont typeface="Arial" panose="020B0604020202020204" pitchFamily="34" charset="0"/>
              <a:buChar char="•"/>
            </a:pPr>
            <a:endParaRPr lang="en-US" baseline="0" dirty="0"/>
          </a:p>
          <a:p>
            <a:endParaRPr lang="en-US" baseline="0" dirty="0">
              <a:sym typeface="Wingdings" panose="05000000000000000000" pitchFamily="2" charset="2"/>
            </a:endParaRPr>
          </a:p>
          <a:p>
            <a:endParaRPr lang="en-US" baseline="0" dirty="0">
              <a:sym typeface="Wingdings" panose="05000000000000000000" pitchFamily="2" charset="2"/>
            </a:endParaRPr>
          </a:p>
          <a:p>
            <a:endParaRPr lang="en-US" baseline="0" dirty="0">
              <a:sym typeface="Wingdings" panose="05000000000000000000" pitchFamily="2" charset="2"/>
            </a:endParaRPr>
          </a:p>
          <a:p>
            <a:endParaRPr lang="en-US" baseline="0" dirty="0">
              <a:sym typeface="Wingdings" panose="05000000000000000000" pitchFamily="2" charset="2"/>
            </a:endParaRP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participants where someone could buy the morning after pill</a:t>
            </a:r>
          </a:p>
          <a:p>
            <a:pPr marL="171450" indent="-171450">
              <a:buFont typeface="Arial" panose="020B0604020202020204" pitchFamily="34" charset="0"/>
              <a:buChar char="•"/>
            </a:pPr>
            <a:r>
              <a:rPr lang="en-US" dirty="0" err="1"/>
              <a:t>Donde</a:t>
            </a:r>
            <a:r>
              <a:rPr lang="en-US" dirty="0"/>
              <a:t> se </a:t>
            </a:r>
            <a:r>
              <a:rPr lang="en-US" dirty="0" err="1"/>
              <a:t>puede</a:t>
            </a:r>
            <a:r>
              <a:rPr lang="en-US" dirty="0"/>
              <a:t> </a:t>
            </a:r>
            <a:r>
              <a:rPr lang="en-US" dirty="0" err="1"/>
              <a:t>comprar</a:t>
            </a:r>
            <a:r>
              <a:rPr lang="en-US" dirty="0"/>
              <a:t> Plan B, la </a:t>
            </a:r>
            <a:r>
              <a:rPr lang="en-US" sz="1200" b="0" i="0" kern="1200" dirty="0" err="1">
                <a:solidFill>
                  <a:schemeClr val="tx1"/>
                </a:solidFill>
                <a:effectLst/>
                <a:latin typeface="+mn-lt"/>
                <a:ea typeface="+mn-ea"/>
                <a:cs typeface="+mn-cs"/>
              </a:rPr>
              <a:t>píldora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anticonceptiva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emergencia</a:t>
            </a:r>
            <a:r>
              <a:rPr lang="en-US" sz="1200" b="0" i="0" kern="1200" dirty="0">
                <a:solidFill>
                  <a:schemeClr val="tx1"/>
                </a:solidFill>
                <a:effectLst/>
                <a:latin typeface="+mn-lt"/>
                <a:ea typeface="+mn-ea"/>
                <a:cs typeface="+mn-cs"/>
              </a:rPr>
              <a:t>?</a:t>
            </a:r>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Teenagers can receive STI testing if they are above the age of 12</a:t>
            </a:r>
          </a:p>
          <a:p>
            <a:pPr marL="171450" indent="-171450">
              <a:buFont typeface="Arial" panose="020B0604020202020204" pitchFamily="34" charset="0"/>
              <a:buChar char="•"/>
            </a:pPr>
            <a:r>
              <a:rPr lang="en-US" baseline="0" dirty="0"/>
              <a:t>Los adolescents de 12 </a:t>
            </a:r>
            <a:r>
              <a:rPr lang="en-US" baseline="0" dirty="0" err="1"/>
              <a:t>anos</a:t>
            </a:r>
            <a:r>
              <a:rPr lang="en-US" baseline="0" dirty="0"/>
              <a:t> </a:t>
            </a:r>
            <a:r>
              <a:rPr lang="en-US" baseline="0" dirty="0" err="1"/>
              <a:t>en</a:t>
            </a:r>
            <a:r>
              <a:rPr lang="en-US" baseline="0" dirty="0"/>
              <a:t> </a:t>
            </a:r>
            <a:r>
              <a:rPr lang="en-US" baseline="0" dirty="0" err="1"/>
              <a:t>adelante</a:t>
            </a:r>
            <a:r>
              <a:rPr lang="en-US" baseline="0" dirty="0"/>
              <a:t> </a:t>
            </a:r>
            <a:r>
              <a:rPr lang="en-US" baseline="0" dirty="0" err="1"/>
              <a:t>pueden</a:t>
            </a:r>
            <a:r>
              <a:rPr lang="en-US" baseline="0" dirty="0"/>
              <a:t> </a:t>
            </a:r>
            <a:r>
              <a:rPr lang="en-US" baseline="0" dirty="0" err="1"/>
              <a:t>recibir</a:t>
            </a:r>
            <a:r>
              <a:rPr lang="en-US" baseline="0" dirty="0"/>
              <a:t> </a:t>
            </a:r>
            <a:r>
              <a:rPr lang="en-US" baseline="0" dirty="0" err="1"/>
              <a:t>pruebas</a:t>
            </a:r>
            <a:r>
              <a:rPr lang="en-US" baseline="0" dirty="0"/>
              <a:t> de ITS</a:t>
            </a: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 Ask participants about where they could purchase pregnancy tests</a:t>
            </a:r>
          </a:p>
          <a:p>
            <a:pPr marL="171450" indent="-171450">
              <a:buFont typeface="Arial" panose="020B0604020202020204" pitchFamily="34" charset="0"/>
              <a:buChar char="•"/>
            </a:pPr>
            <a:r>
              <a:rPr lang="en-US" baseline="0" dirty="0" err="1"/>
              <a:t>Donde</a:t>
            </a:r>
            <a:r>
              <a:rPr lang="en-US" baseline="0" dirty="0"/>
              <a:t> se </a:t>
            </a:r>
            <a:r>
              <a:rPr lang="en-US" baseline="0" dirty="0" err="1"/>
              <a:t>pueden</a:t>
            </a:r>
            <a:r>
              <a:rPr lang="en-US" baseline="0" dirty="0"/>
              <a:t> </a:t>
            </a:r>
            <a:r>
              <a:rPr lang="en-US" baseline="0" dirty="0" err="1"/>
              <a:t>enctonrar</a:t>
            </a:r>
            <a:r>
              <a:rPr lang="en-US" baseline="0" dirty="0"/>
              <a:t> y </a:t>
            </a:r>
            <a:r>
              <a:rPr lang="en-US" baseline="0" dirty="0" err="1"/>
              <a:t>comprar</a:t>
            </a:r>
            <a:r>
              <a:rPr lang="en-US" baseline="0" dirty="0"/>
              <a:t> </a:t>
            </a:r>
            <a:r>
              <a:rPr lang="en-US" baseline="0" dirty="0" err="1"/>
              <a:t>pruebas</a:t>
            </a:r>
            <a:r>
              <a:rPr lang="en-US" baseline="0" dirty="0"/>
              <a:t> de </a:t>
            </a:r>
            <a:r>
              <a:rPr lang="en-US" baseline="0" dirty="0" err="1"/>
              <a:t>embarazo</a:t>
            </a:r>
            <a:r>
              <a:rPr lang="en-US" baseline="0" dirty="0"/>
              <a:t>?</a:t>
            </a:r>
          </a:p>
          <a:p>
            <a:pPr marL="171450" indent="-171450">
              <a:buFont typeface="Arial" panose="020B0604020202020204" pitchFamily="34" charset="0"/>
              <a:buChar char="•"/>
            </a:pPr>
            <a:r>
              <a:rPr lang="en-US" baseline="0" dirty="0"/>
              <a:t>Compare the efficiency of dollar store vs. brand name (they work the same and look for the specific hormone)</a:t>
            </a:r>
          </a:p>
          <a:p>
            <a:pPr marL="171450" indent="-171450">
              <a:buFont typeface="Arial" panose="020B0604020202020204" pitchFamily="34" charset="0"/>
              <a:buChar char="•"/>
            </a:pPr>
            <a:r>
              <a:rPr lang="en-US" baseline="0" dirty="0" err="1"/>
              <a:t>Cual</a:t>
            </a:r>
            <a:r>
              <a:rPr lang="en-US" baseline="0" dirty="0"/>
              <a:t> es la </a:t>
            </a:r>
            <a:r>
              <a:rPr lang="en-US" baseline="0" dirty="0" err="1"/>
              <a:t>diferencia</a:t>
            </a:r>
            <a:r>
              <a:rPr lang="en-US" baseline="0" dirty="0"/>
              <a:t> </a:t>
            </a:r>
            <a:r>
              <a:rPr lang="en-US" baseline="0" dirty="0" err="1"/>
              <a:t>en</a:t>
            </a:r>
            <a:r>
              <a:rPr lang="en-US" baseline="0" dirty="0"/>
              <a:t> </a:t>
            </a:r>
            <a:r>
              <a:rPr lang="en-US" baseline="0" dirty="0" err="1"/>
              <a:t>eficacia</a:t>
            </a:r>
            <a:r>
              <a:rPr lang="en-US" baseline="0" dirty="0"/>
              <a:t> entre una </a:t>
            </a:r>
            <a:r>
              <a:rPr lang="en-US" baseline="0" dirty="0" err="1"/>
              <a:t>prueba</a:t>
            </a:r>
            <a:r>
              <a:rPr lang="en-US" baseline="0" dirty="0"/>
              <a:t> de </a:t>
            </a:r>
            <a:r>
              <a:rPr lang="en-US" baseline="0" dirty="0" err="1"/>
              <a:t>embarazo</a:t>
            </a:r>
            <a:r>
              <a:rPr lang="en-US" baseline="0" dirty="0"/>
              <a:t> de tienda de </a:t>
            </a:r>
            <a:r>
              <a:rPr lang="en-US" baseline="0" dirty="0" err="1"/>
              <a:t>dolar</a:t>
            </a:r>
            <a:r>
              <a:rPr lang="en-US" baseline="0" dirty="0"/>
              <a:t> y una </a:t>
            </a:r>
            <a:r>
              <a:rPr lang="en-US" baseline="0" dirty="0" err="1"/>
              <a:t>marca</a:t>
            </a:r>
            <a:r>
              <a:rPr lang="en-US" baseline="0" dirty="0"/>
              <a:t> </a:t>
            </a:r>
            <a:r>
              <a:rPr lang="en-US" baseline="0" dirty="0" err="1"/>
              <a:t>reconocida</a:t>
            </a:r>
            <a:r>
              <a:rPr lang="en-US" baseline="0" dirty="0"/>
              <a:t>? – </a:t>
            </a:r>
            <a:r>
              <a:rPr lang="en-US" baseline="0" dirty="0" err="1"/>
              <a:t>Crees</a:t>
            </a:r>
            <a:r>
              <a:rPr lang="en-US" baseline="0" dirty="0"/>
              <a:t> que una </a:t>
            </a:r>
            <a:r>
              <a:rPr lang="en-US" baseline="0" dirty="0" err="1"/>
              <a:t>funciona</a:t>
            </a:r>
            <a:r>
              <a:rPr lang="en-US" baseline="0" dirty="0"/>
              <a:t> </a:t>
            </a:r>
            <a:r>
              <a:rPr lang="en-US" baseline="0" dirty="0" err="1"/>
              <a:t>mejor</a:t>
            </a:r>
            <a:r>
              <a:rPr lang="en-US" baseline="0" dirty="0"/>
              <a:t> que la </a:t>
            </a:r>
            <a:r>
              <a:rPr lang="en-US" baseline="0" dirty="0" err="1"/>
              <a:t>otra</a:t>
            </a:r>
            <a:r>
              <a:rPr lang="en-US" baseline="0" dirty="0"/>
              <a:t>?</a:t>
            </a:r>
          </a:p>
          <a:p>
            <a:pPr marL="628650" lvl="1" indent="-171450">
              <a:buFont typeface="Arial" panose="020B0604020202020204" pitchFamily="34" charset="0"/>
              <a:buChar char="•"/>
            </a:pPr>
            <a:r>
              <a:rPr lang="en-US" baseline="0" dirty="0" err="1"/>
              <a:t>En</a:t>
            </a:r>
            <a:r>
              <a:rPr lang="en-US" baseline="0" dirty="0"/>
              <a:t> </a:t>
            </a:r>
            <a:r>
              <a:rPr lang="en-US" baseline="0" dirty="0" err="1"/>
              <a:t>realidad</a:t>
            </a:r>
            <a:r>
              <a:rPr lang="en-US" baseline="0" dirty="0"/>
              <a:t>, </a:t>
            </a:r>
            <a:r>
              <a:rPr lang="en-US" baseline="0" dirty="0" err="1"/>
              <a:t>funcionan</a:t>
            </a:r>
            <a:r>
              <a:rPr lang="en-US" baseline="0" dirty="0"/>
              <a:t> </a:t>
            </a:r>
            <a:r>
              <a:rPr lang="en-US" baseline="0" dirty="0" err="1"/>
              <a:t>igual</a:t>
            </a:r>
            <a:r>
              <a:rPr lang="en-US" baseline="0" dirty="0"/>
              <a:t> y </a:t>
            </a:r>
            <a:r>
              <a:rPr lang="en-US" baseline="0" dirty="0" err="1"/>
              <a:t>bsucan</a:t>
            </a:r>
            <a:r>
              <a:rPr lang="en-US" baseline="0" dirty="0"/>
              <a:t> una </a:t>
            </a:r>
            <a:r>
              <a:rPr lang="en-US" baseline="0" dirty="0" err="1"/>
              <a:t>hormona</a:t>
            </a:r>
            <a:r>
              <a:rPr lang="en-US" baseline="0" dirty="0"/>
              <a:t> </a:t>
            </a:r>
            <a:r>
              <a:rPr lang="en-US" baseline="0" dirty="0" err="1"/>
              <a:t>especifica</a:t>
            </a:r>
            <a:r>
              <a:rPr lang="en-US" baseline="0" dirty="0"/>
              <a:t>.</a:t>
            </a:r>
          </a:p>
          <a:p>
            <a:endParaRPr lang="en-US" baseline="0" dirty="0"/>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Explain what prenatal care is</a:t>
            </a: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California raised smoking age to 21</a:t>
            </a:r>
          </a:p>
          <a:p>
            <a:pPr marL="171450" indent="-171450">
              <a:buFont typeface="Arial" panose="020B0604020202020204" pitchFamily="34" charset="0"/>
              <a:buChar char="•"/>
            </a:pPr>
            <a:r>
              <a:rPr lang="en-US" dirty="0"/>
              <a:t>Applies to tobacco products, including e-cigarettes and vapes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California </a:t>
            </a:r>
            <a:r>
              <a:rPr lang="en-US" dirty="0" err="1"/>
              <a:t>elevo</a:t>
            </a:r>
            <a:r>
              <a:rPr lang="en-US" dirty="0"/>
              <a:t> la </a:t>
            </a:r>
            <a:r>
              <a:rPr lang="en-US" dirty="0" err="1"/>
              <a:t>edad</a:t>
            </a:r>
            <a:r>
              <a:rPr lang="en-US" dirty="0"/>
              <a:t> minima para </a:t>
            </a:r>
            <a:r>
              <a:rPr lang="en-US" dirty="0" err="1"/>
              <a:t>fumar</a:t>
            </a:r>
            <a:r>
              <a:rPr lang="en-US" dirty="0"/>
              <a:t> a 21 </a:t>
            </a:r>
            <a:r>
              <a:rPr lang="en-US" dirty="0" err="1"/>
              <a:t>anos</a:t>
            </a:r>
            <a:endParaRPr lang="en-US" dirty="0"/>
          </a:p>
          <a:p>
            <a:pPr marL="171450" indent="-171450">
              <a:buFont typeface="Arial" panose="020B0604020202020204" pitchFamily="34" charset="0"/>
              <a:buChar char="•"/>
            </a:pPr>
            <a:r>
              <a:rPr lang="en-US" dirty="0" err="1"/>
              <a:t>Esto</a:t>
            </a:r>
            <a:r>
              <a:rPr lang="en-US" dirty="0"/>
              <a:t> </a:t>
            </a:r>
            <a:r>
              <a:rPr lang="en-US" dirty="0" err="1"/>
              <a:t>aplica</a:t>
            </a:r>
            <a:r>
              <a:rPr lang="en-US" dirty="0"/>
              <a:t> a los </a:t>
            </a:r>
            <a:r>
              <a:rPr lang="en-US" dirty="0" err="1"/>
              <a:t>productos</a:t>
            </a:r>
            <a:r>
              <a:rPr lang="en-US" dirty="0"/>
              <a:t> de tabaco, </a:t>
            </a:r>
            <a:r>
              <a:rPr lang="en-US" dirty="0" err="1"/>
              <a:t>incluidos</a:t>
            </a:r>
            <a:r>
              <a:rPr lang="en-US" dirty="0"/>
              <a:t> los cigarillos </a:t>
            </a:r>
            <a:r>
              <a:rPr lang="en-US" dirty="0" err="1"/>
              <a:t>electronicos</a:t>
            </a:r>
            <a:r>
              <a:rPr lang="en-US" dirty="0"/>
              <a:t> y los </a:t>
            </a:r>
            <a:r>
              <a:rPr lang="en-US" dirty="0" err="1"/>
              <a:t>vaparoizadores</a:t>
            </a:r>
            <a:r>
              <a:rPr lang="en-US" dirty="0"/>
              <a: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Marzo 2024</a:t>
            </a:r>
          </a:p>
        </p:txBody>
      </p:sp>
    </p:spTree>
    <p:extLst>
      <p:ext uri="{BB962C8B-B14F-4D97-AF65-F5344CB8AC3E}">
        <p14:creationId xmlns:p14="http://schemas.microsoft.com/office/powerpoint/2010/main" val="331335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Abortion is a safe and legal way to end a pregnancy in the state of California</a:t>
            </a:r>
          </a:p>
          <a:p>
            <a:pPr marL="171450" indent="-171450">
              <a:buFont typeface="Arial" panose="020B0604020202020204" pitchFamily="34" charset="0"/>
              <a:buChar char="•"/>
            </a:pPr>
            <a:r>
              <a:rPr lang="en-US" baseline="0" dirty="0"/>
              <a:t>El </a:t>
            </a:r>
            <a:r>
              <a:rPr lang="en-US" baseline="0" dirty="0" err="1"/>
              <a:t>aborto</a:t>
            </a:r>
            <a:r>
              <a:rPr lang="en-US" baseline="0" dirty="0"/>
              <a:t> es una forma </a:t>
            </a:r>
            <a:r>
              <a:rPr lang="en-US" baseline="0" dirty="0" err="1"/>
              <a:t>segura</a:t>
            </a:r>
            <a:r>
              <a:rPr lang="en-US" baseline="0" dirty="0"/>
              <a:t> y legal de </a:t>
            </a:r>
            <a:r>
              <a:rPr lang="en-US" sz="1200" b="0" i="0" kern="1200" baseline="0" dirty="0" err="1">
                <a:solidFill>
                  <a:schemeClr val="tx1"/>
                </a:solidFill>
                <a:effectLst/>
                <a:latin typeface="+mn-lt"/>
                <a:ea typeface="+mn-ea"/>
                <a:cs typeface="+mn-cs"/>
              </a:rPr>
              <a:t>i</a:t>
            </a:r>
            <a:r>
              <a:rPr lang="en-US" sz="1200" b="0" i="0" kern="1200" dirty="0" err="1">
                <a:solidFill>
                  <a:schemeClr val="tx1"/>
                </a:solidFill>
                <a:effectLst/>
                <a:latin typeface="+mn-lt"/>
                <a:ea typeface="+mn-ea"/>
                <a:cs typeface="+mn-cs"/>
              </a:rPr>
              <a:t>nterrumpir</a:t>
            </a:r>
            <a:r>
              <a:rPr lang="en-US" baseline="0" dirty="0"/>
              <a:t> un </a:t>
            </a:r>
            <a:r>
              <a:rPr lang="en-US" baseline="0" dirty="0" err="1"/>
              <a:t>embarazo</a:t>
            </a:r>
            <a:r>
              <a:rPr lang="en-US" baseline="0" dirty="0"/>
              <a:t> </a:t>
            </a:r>
            <a:r>
              <a:rPr lang="en-US" baseline="0" dirty="0" err="1"/>
              <a:t>en</a:t>
            </a:r>
            <a:r>
              <a:rPr lang="en-US" baseline="0" dirty="0"/>
              <a:t> el </a:t>
            </a:r>
            <a:r>
              <a:rPr lang="en-US" baseline="0" dirty="0" err="1"/>
              <a:t>estado</a:t>
            </a:r>
            <a:r>
              <a:rPr lang="en-US" baseline="0" dirty="0"/>
              <a:t> de California</a:t>
            </a: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 teenager can leave school for reproductive health care if needed and also the school should not alert the parents/guardians</a:t>
            </a:r>
          </a:p>
          <a:p>
            <a:pPr marL="171450" indent="-171450">
              <a:buFont typeface="Arial" panose="020B0604020202020204" pitchFamily="34" charset="0"/>
              <a:buChar char="•"/>
            </a:pPr>
            <a:r>
              <a:rPr lang="en-US" baseline="0" dirty="0"/>
              <a:t>Un </a:t>
            </a:r>
            <a:r>
              <a:rPr lang="en-US" baseline="0" dirty="0" err="1"/>
              <a:t>adolescente</a:t>
            </a:r>
            <a:r>
              <a:rPr lang="en-US" baseline="0" dirty="0"/>
              <a:t> </a:t>
            </a:r>
            <a:r>
              <a:rPr lang="en-US" baseline="0" dirty="0" err="1"/>
              <a:t>puede</a:t>
            </a:r>
            <a:r>
              <a:rPr lang="en-US" baseline="0" dirty="0"/>
              <a:t> </a:t>
            </a:r>
            <a:r>
              <a:rPr lang="en-US" baseline="0" dirty="0" err="1"/>
              <a:t>salir</a:t>
            </a:r>
            <a:r>
              <a:rPr lang="en-US" baseline="0" dirty="0"/>
              <a:t> de la </a:t>
            </a:r>
            <a:r>
              <a:rPr lang="en-US" baseline="0" dirty="0" err="1"/>
              <a:t>escuela</a:t>
            </a:r>
            <a:r>
              <a:rPr lang="en-US" baseline="0" dirty="0"/>
              <a:t> para </a:t>
            </a:r>
            <a:r>
              <a:rPr lang="en-US" baseline="0" dirty="0" err="1"/>
              <a:t>recibir</a:t>
            </a:r>
            <a:r>
              <a:rPr lang="en-US" baseline="0" dirty="0"/>
              <a:t> </a:t>
            </a:r>
            <a:r>
              <a:rPr lang="en-US" baseline="0" dirty="0" err="1"/>
              <a:t>atencion</a:t>
            </a:r>
            <a:r>
              <a:rPr lang="en-US" baseline="0" dirty="0"/>
              <a:t> de </a:t>
            </a:r>
            <a:r>
              <a:rPr lang="en-US" baseline="0" dirty="0" err="1"/>
              <a:t>salud</a:t>
            </a:r>
            <a:r>
              <a:rPr lang="en-US" baseline="0" dirty="0"/>
              <a:t> reproductive </a:t>
            </a:r>
            <a:r>
              <a:rPr lang="en-US" baseline="0" dirty="0" err="1"/>
              <a:t>si</a:t>
            </a:r>
            <a:r>
              <a:rPr lang="en-US" baseline="0" dirty="0"/>
              <a:t> es </a:t>
            </a:r>
            <a:r>
              <a:rPr lang="en-US" baseline="0" dirty="0" err="1"/>
              <a:t>necesario</a:t>
            </a:r>
            <a:r>
              <a:rPr lang="en-US" baseline="0" dirty="0"/>
              <a:t>, y la </a:t>
            </a:r>
            <a:r>
              <a:rPr lang="en-US" baseline="0" dirty="0" err="1"/>
              <a:t>escuela</a:t>
            </a:r>
            <a:r>
              <a:rPr lang="en-US" baseline="0" dirty="0"/>
              <a:t> no debe </a:t>
            </a:r>
            <a:r>
              <a:rPr lang="en-US" baseline="0" dirty="0" err="1"/>
              <a:t>notificar</a:t>
            </a:r>
            <a:r>
              <a:rPr lang="en-US" baseline="0" dirty="0"/>
              <a:t> a los padres or </a:t>
            </a:r>
            <a:r>
              <a:rPr lang="en-US" baseline="0" dirty="0" err="1"/>
              <a:t>guardianes</a:t>
            </a:r>
            <a:endParaRPr lang="en-US" baseline="0"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Mention 211 for a mental health resource</a:t>
            </a: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Give a short introduction of yourself (where are you from, how long have you been with PPOSBC, where you went to school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rgbClr val="000000"/>
                </a:solidFill>
                <a:latin typeface="+mn-lt"/>
                <a:ea typeface="Calibri"/>
                <a:cs typeface="Calibri"/>
                <a:sym typeface="Calibri"/>
              </a:rPr>
              <a:t>Hi everyone. My name is ____ and my pronouns are ______. I’m a health educator with Planned Parenthood of Orange and San Bernardino Counties.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FF0000"/>
                </a:solidFill>
              </a:rPr>
              <a:t>Hola a </a:t>
            </a:r>
            <a:r>
              <a:rPr lang="en-US" sz="1200" b="0" dirty="0" err="1">
                <a:solidFill>
                  <a:srgbClr val="FF0000"/>
                </a:solidFill>
              </a:rPr>
              <a:t>todos</a:t>
            </a:r>
            <a:r>
              <a:rPr lang="en-US" sz="1200" b="0" dirty="0">
                <a:solidFill>
                  <a:srgbClr val="FF0000"/>
                </a:solidFill>
              </a:rPr>
              <a:t>, mi </a:t>
            </a:r>
            <a:r>
              <a:rPr lang="en-US" sz="1200" b="0" dirty="0" err="1">
                <a:solidFill>
                  <a:srgbClr val="FF0000"/>
                </a:solidFill>
              </a:rPr>
              <a:t>nombre</a:t>
            </a:r>
            <a:r>
              <a:rPr lang="en-US" sz="1200" b="0" dirty="0">
                <a:solidFill>
                  <a:srgbClr val="FF0000"/>
                </a:solidFill>
              </a:rPr>
              <a:t> es ____ y mis </a:t>
            </a:r>
            <a:r>
              <a:rPr lang="en-US" sz="1200" b="0" dirty="0" err="1">
                <a:solidFill>
                  <a:srgbClr val="FF0000"/>
                </a:solidFill>
              </a:rPr>
              <a:t>pronombres</a:t>
            </a:r>
            <a:r>
              <a:rPr lang="en-US" sz="1200" b="0" dirty="0">
                <a:solidFill>
                  <a:srgbClr val="FF0000"/>
                </a:solidFill>
              </a:rPr>
              <a:t> son ____. </a:t>
            </a:r>
            <a:r>
              <a:rPr lang="en-US" sz="1200" b="0" dirty="0" err="1">
                <a:solidFill>
                  <a:srgbClr val="FF0000"/>
                </a:solidFill>
              </a:rPr>
              <a:t>Yo</a:t>
            </a:r>
            <a:r>
              <a:rPr lang="en-US" sz="1200" b="0" dirty="0">
                <a:solidFill>
                  <a:srgbClr val="FF0000"/>
                </a:solidFill>
              </a:rPr>
              <a:t> soy un </a:t>
            </a:r>
            <a:r>
              <a:rPr lang="en-US" sz="1200" b="0" dirty="0" err="1">
                <a:solidFill>
                  <a:srgbClr val="FF0000"/>
                </a:solidFill>
              </a:rPr>
              <a:t>educador</a:t>
            </a:r>
            <a:r>
              <a:rPr lang="en-US" sz="1200" b="0" dirty="0">
                <a:solidFill>
                  <a:srgbClr val="FF0000"/>
                </a:solidFill>
              </a:rPr>
              <a:t> de </a:t>
            </a:r>
            <a:r>
              <a:rPr lang="en-US" sz="1200" b="0" dirty="0" err="1">
                <a:solidFill>
                  <a:srgbClr val="FF0000"/>
                </a:solidFill>
              </a:rPr>
              <a:t>salud</a:t>
            </a:r>
            <a:r>
              <a:rPr lang="en-US" sz="1200" b="0" dirty="0">
                <a:solidFill>
                  <a:srgbClr val="FF0000"/>
                </a:solidFill>
              </a:rPr>
              <a:t> con Planned Parenthood de los </a:t>
            </a:r>
            <a:r>
              <a:rPr lang="en-US" sz="1200" b="0" dirty="0" err="1">
                <a:solidFill>
                  <a:srgbClr val="FF0000"/>
                </a:solidFill>
              </a:rPr>
              <a:t>condados</a:t>
            </a:r>
            <a:r>
              <a:rPr lang="en-US" sz="1200" b="0" dirty="0">
                <a:solidFill>
                  <a:srgbClr val="FF0000"/>
                </a:solidFill>
              </a:rPr>
              <a:t> de Orange y San Bernardino</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 quick explanation of what it means to be a Health Educator </a:t>
            </a:r>
          </a:p>
          <a:p>
            <a:pPr marL="171450" indent="-171450">
              <a:buFont typeface="Arial" panose="020B0604020202020204" pitchFamily="34" charset="0"/>
              <a:buChar char="•"/>
            </a:pPr>
            <a:r>
              <a:rPr lang="en-US" b="0" baseline="0" dirty="0"/>
              <a:t>Un </a:t>
            </a:r>
            <a:r>
              <a:rPr lang="en-US" b="0" baseline="0" dirty="0" err="1"/>
              <a:t>educador</a:t>
            </a:r>
            <a:r>
              <a:rPr lang="en-US" b="0" baseline="0" dirty="0"/>
              <a:t> de </a:t>
            </a:r>
            <a:r>
              <a:rPr lang="en-US" b="0" baseline="0" dirty="0" err="1"/>
              <a:t>salud</a:t>
            </a:r>
            <a:r>
              <a:rPr lang="en-US" b="0" baseline="0" dirty="0"/>
              <a:t> </a:t>
            </a:r>
            <a:r>
              <a:rPr lang="en-US" b="0" baseline="0" dirty="0" err="1"/>
              <a:t>ayuda</a:t>
            </a:r>
            <a:r>
              <a:rPr lang="en-US" b="0" baseline="0" dirty="0"/>
              <a:t> a las personas a </a:t>
            </a:r>
            <a:r>
              <a:rPr lang="en-US" b="0" baseline="0" dirty="0" err="1"/>
              <a:t>tomar</a:t>
            </a:r>
            <a:r>
              <a:rPr lang="en-US" b="0" baseline="0" dirty="0"/>
              <a:t> decisions </a:t>
            </a:r>
            <a:r>
              <a:rPr lang="en-US" b="0" baseline="0" dirty="0" err="1"/>
              <a:t>saludables</a:t>
            </a:r>
            <a:r>
              <a:rPr lang="en-US" b="0" baseline="0" dirty="0"/>
              <a:t> </a:t>
            </a:r>
            <a:r>
              <a:rPr lang="en-US" b="0" baseline="0" dirty="0" err="1"/>
              <a:t>ensendando</a:t>
            </a:r>
            <a:r>
              <a:rPr lang="en-US" b="0" baseline="0" dirty="0"/>
              <a:t> </a:t>
            </a:r>
            <a:r>
              <a:rPr lang="en-US" b="0" baseline="0" dirty="0" err="1"/>
              <a:t>sobre</a:t>
            </a:r>
            <a:r>
              <a:rPr lang="en-US" b="0" baseline="0" dirty="0"/>
              <a:t> </a:t>
            </a:r>
            <a:r>
              <a:rPr lang="en-US" b="0" baseline="0" dirty="0" err="1"/>
              <a:t>como</a:t>
            </a:r>
            <a:r>
              <a:rPr lang="en-US" b="0" baseline="0" dirty="0"/>
              <a:t> </a:t>
            </a:r>
            <a:r>
              <a:rPr lang="en-US" b="0" baseline="0" dirty="0" err="1"/>
              <a:t>llevar</a:t>
            </a:r>
            <a:r>
              <a:rPr lang="en-US" b="0" baseline="0" dirty="0"/>
              <a:t> una </a:t>
            </a:r>
            <a:r>
              <a:rPr lang="en-US" b="0" baseline="0" dirty="0" err="1"/>
              <a:t>vida</a:t>
            </a:r>
            <a:r>
              <a:rPr lang="en-US" b="0" baseline="0" dirty="0"/>
              <a:t> </a:t>
            </a:r>
            <a:r>
              <a:rPr lang="en-US" b="0" baseline="0" dirty="0" err="1"/>
              <a:t>sana</a:t>
            </a:r>
            <a:r>
              <a:rPr lang="en-US" b="0" baseline="0" dirty="0"/>
              <a:t>. Tambien </a:t>
            </a:r>
            <a:r>
              <a:rPr lang="en-US" b="0" baseline="0" dirty="0" err="1"/>
              <a:t>organizamos</a:t>
            </a:r>
            <a:r>
              <a:rPr lang="en-US" b="0" baseline="0" dirty="0"/>
              <a:t> </a:t>
            </a:r>
            <a:r>
              <a:rPr lang="en-US" b="0" baseline="0" dirty="0" err="1"/>
              <a:t>clases</a:t>
            </a:r>
            <a:r>
              <a:rPr lang="en-US" b="0" baseline="0" dirty="0"/>
              <a:t> y </a:t>
            </a:r>
            <a:r>
              <a:rPr lang="en-US" b="0" baseline="0" dirty="0" err="1"/>
              <a:t>actividades</a:t>
            </a:r>
            <a:r>
              <a:rPr lang="en-US" b="0" baseline="0" dirty="0"/>
              <a:t>, para </a:t>
            </a:r>
            <a:r>
              <a:rPr lang="en-US" b="0" baseline="0" dirty="0" err="1"/>
              <a:t>promover</a:t>
            </a:r>
            <a:r>
              <a:rPr lang="en-US" b="0" baseline="0" dirty="0"/>
              <a:t> </a:t>
            </a:r>
            <a:r>
              <a:rPr lang="en-US" b="0" baseline="0" dirty="0" err="1"/>
              <a:t>buenos</a:t>
            </a:r>
            <a:r>
              <a:rPr lang="en-US" b="0" baseline="0" dirty="0"/>
              <a:t> </a:t>
            </a:r>
            <a:r>
              <a:rPr lang="en-US" b="0" baseline="0" dirty="0" err="1"/>
              <a:t>habitos</a:t>
            </a:r>
            <a:r>
              <a:rPr lang="en-US" b="0" baseline="0" dirty="0"/>
              <a:t>, </a:t>
            </a:r>
            <a:r>
              <a:rPr lang="en-US" b="0" baseline="0" dirty="0" err="1"/>
              <a:t>prevenir</a:t>
            </a:r>
            <a:r>
              <a:rPr lang="en-US" b="0" baseline="0" dirty="0"/>
              <a:t> </a:t>
            </a:r>
            <a:r>
              <a:rPr lang="en-US" b="0" baseline="0" dirty="0" err="1"/>
              <a:t>enfermedades</a:t>
            </a:r>
            <a:r>
              <a:rPr lang="en-US" b="0" baseline="0" dirty="0"/>
              <a:t>, y </a:t>
            </a:r>
            <a:r>
              <a:rPr lang="en-US" b="0" baseline="0" dirty="0" err="1"/>
              <a:t>mejorar</a:t>
            </a:r>
            <a:r>
              <a:rPr lang="en-US" b="0" baseline="0" dirty="0"/>
              <a:t> el </a:t>
            </a:r>
            <a:r>
              <a:rPr lang="en-US" b="0" baseline="0" dirty="0" err="1"/>
              <a:t>bienestar</a:t>
            </a:r>
            <a:r>
              <a:rPr lang="en-US" b="0" baseline="0" dirty="0"/>
              <a:t> general y la </a:t>
            </a:r>
            <a:r>
              <a:rPr lang="en-US" b="0" baseline="0" dirty="0" err="1"/>
              <a:t>calidad</a:t>
            </a:r>
            <a:r>
              <a:rPr lang="en-US" b="0" baseline="0" dirty="0"/>
              <a:t> de </a:t>
            </a:r>
            <a:r>
              <a:rPr lang="en-US" b="0" baseline="0" dirty="0" err="1"/>
              <a:t>vida</a:t>
            </a:r>
            <a:r>
              <a:rPr lang="en-US" b="0" baseline="0" dirty="0"/>
              <a:t>.</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Today we will be discussing Youth Rights &amp; Resources but throughout the next couple of weeks (or days) we will be going over several other sexual and reproductive topics such as; birth control, anatomy and pregnancy, healthy relationships, and more</a:t>
            </a:r>
          </a:p>
          <a:p>
            <a:pPr marL="171450" indent="-171450">
              <a:buFont typeface="Arial" panose="020B0604020202020204" pitchFamily="34" charset="0"/>
              <a:buChar char="•"/>
            </a:pPr>
            <a:r>
              <a:rPr lang="en-US" b="0" baseline="0" dirty="0"/>
              <a:t>Hoy </a:t>
            </a:r>
            <a:r>
              <a:rPr lang="en-US" b="0" baseline="0" dirty="0" err="1"/>
              <a:t>vamos</a:t>
            </a:r>
            <a:r>
              <a:rPr lang="en-US" b="0" baseline="0" dirty="0"/>
              <a:t> a </a:t>
            </a:r>
            <a:r>
              <a:rPr lang="en-US" b="0" baseline="0" dirty="0" err="1"/>
              <a:t>hablar</a:t>
            </a:r>
            <a:r>
              <a:rPr lang="en-US" b="0" baseline="0" dirty="0"/>
              <a:t> </a:t>
            </a:r>
            <a:r>
              <a:rPr lang="en-US" b="0" baseline="0" dirty="0" err="1"/>
              <a:t>sobre</a:t>
            </a:r>
            <a:r>
              <a:rPr lang="en-US" b="0" baseline="0" dirty="0"/>
              <a:t> los derechos y </a:t>
            </a:r>
            <a:r>
              <a:rPr lang="en-US" b="0" baseline="0" dirty="0" err="1"/>
              <a:t>recursos</a:t>
            </a:r>
            <a:r>
              <a:rPr lang="en-US" b="0" baseline="0" dirty="0"/>
              <a:t> para los </a:t>
            </a:r>
            <a:r>
              <a:rPr lang="en-US" b="0" baseline="0" dirty="0" err="1"/>
              <a:t>jovenes</a:t>
            </a:r>
            <a:r>
              <a:rPr lang="en-US" b="0" baseline="0" dirty="0"/>
              <a:t>, y </a:t>
            </a:r>
            <a:r>
              <a:rPr lang="en-US" b="0" baseline="0" dirty="0" err="1"/>
              <a:t>en</a:t>
            </a:r>
            <a:r>
              <a:rPr lang="en-US" b="0" baseline="0" dirty="0"/>
              <a:t> las </a:t>
            </a:r>
            <a:r>
              <a:rPr lang="en-US" b="0" baseline="0" dirty="0" err="1"/>
              <a:t>proximas</a:t>
            </a:r>
            <a:r>
              <a:rPr lang="en-US" b="0" baseline="0" dirty="0"/>
              <a:t> </a:t>
            </a:r>
            <a:r>
              <a:rPr lang="en-US" b="0" baseline="0" dirty="0" err="1"/>
              <a:t>semanas</a:t>
            </a:r>
            <a:r>
              <a:rPr lang="en-US" b="0" baseline="0" dirty="0"/>
              <a:t> o </a:t>
            </a:r>
            <a:r>
              <a:rPr lang="en-US" b="0" baseline="0" dirty="0" err="1"/>
              <a:t>dias</a:t>
            </a:r>
            <a:r>
              <a:rPr lang="en-US" b="0" baseline="0" dirty="0"/>
              <a:t>, </a:t>
            </a:r>
            <a:r>
              <a:rPr lang="en-US" b="0" baseline="0" dirty="0" err="1"/>
              <a:t>exploaramos</a:t>
            </a:r>
            <a:r>
              <a:rPr lang="en-US" b="0" baseline="0" dirty="0"/>
              <a:t> </a:t>
            </a:r>
            <a:r>
              <a:rPr lang="en-US" b="0" baseline="0" dirty="0" err="1"/>
              <a:t>otros</a:t>
            </a:r>
            <a:r>
              <a:rPr lang="en-US" b="0" baseline="0" dirty="0"/>
              <a:t> </a:t>
            </a:r>
            <a:r>
              <a:rPr lang="en-US" b="0" baseline="0" dirty="0" err="1"/>
              <a:t>temas</a:t>
            </a:r>
            <a:r>
              <a:rPr lang="en-US" b="0" baseline="0" dirty="0"/>
              <a:t> </a:t>
            </a:r>
            <a:r>
              <a:rPr lang="en-US" b="0" baseline="0" dirty="0" err="1"/>
              <a:t>importantes</a:t>
            </a:r>
            <a:r>
              <a:rPr lang="en-US" b="0" baseline="0" dirty="0"/>
              <a:t>, </a:t>
            </a:r>
            <a:r>
              <a:rPr lang="en-US" b="0" baseline="0" dirty="0" err="1"/>
              <a:t>relacionados</a:t>
            </a:r>
            <a:r>
              <a:rPr lang="en-US" b="0" baseline="0" dirty="0"/>
              <a:t> con la </a:t>
            </a:r>
            <a:r>
              <a:rPr lang="en-US" b="0" baseline="0" dirty="0" err="1"/>
              <a:t>salud</a:t>
            </a:r>
            <a:r>
              <a:rPr lang="en-US" b="0" baseline="0" dirty="0"/>
              <a:t> sexual y </a:t>
            </a:r>
            <a:r>
              <a:rPr lang="en-US" b="0" baseline="0" dirty="0" err="1"/>
              <a:t>reproductiva</a:t>
            </a:r>
            <a:r>
              <a:rPr lang="en-US" b="0" baseline="0" dirty="0"/>
              <a:t>, </a:t>
            </a:r>
            <a:r>
              <a:rPr lang="en-US" b="0" baseline="0" dirty="0" err="1"/>
              <a:t>anticonceptivos</a:t>
            </a:r>
            <a:r>
              <a:rPr lang="en-US" b="0" baseline="0" dirty="0"/>
              <a:t>, </a:t>
            </a:r>
            <a:r>
              <a:rPr lang="en-US" b="0" baseline="0" dirty="0" err="1"/>
              <a:t>anatomia</a:t>
            </a:r>
            <a:r>
              <a:rPr lang="en-US" b="0" baseline="0" dirty="0"/>
              <a:t> y </a:t>
            </a:r>
            <a:r>
              <a:rPr lang="en-US" b="0" baseline="0" dirty="0" err="1"/>
              <a:t>embarazo</a:t>
            </a:r>
            <a:r>
              <a:rPr lang="en-US" b="0" baseline="0" dirty="0"/>
              <a:t>, </a:t>
            </a:r>
            <a:r>
              <a:rPr lang="en-US" b="0" baseline="0" dirty="0" err="1"/>
              <a:t>relaciones</a:t>
            </a:r>
            <a:r>
              <a:rPr lang="en-US" b="0" baseline="0" dirty="0"/>
              <a:t> </a:t>
            </a:r>
            <a:r>
              <a:rPr lang="en-US" b="0" baseline="0" dirty="0" err="1"/>
              <a:t>saludables</a:t>
            </a:r>
            <a:r>
              <a:rPr lang="en-US" b="0" baseline="0" dirty="0"/>
              <a:t> y mas.</a:t>
            </a:r>
          </a:p>
          <a:p>
            <a:pPr marL="0" lvl="0" indent="0" algn="l" rtl="0">
              <a:spcBef>
                <a:spcPts val="0"/>
              </a:spcBef>
              <a:spcAft>
                <a:spcPts val="0"/>
              </a:spcAft>
              <a:buNone/>
            </a:pPr>
            <a:endParaRPr lang="en-US" b="0" dirty="0"/>
          </a:p>
          <a:p>
            <a:endParaRPr lang="en-US" baseline="0"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1511076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https://www.myschoolmyrights.com/</a:t>
            </a:r>
            <a:endParaRPr lang="en-US" dirty="0"/>
          </a:p>
          <a:p>
            <a:endParaRPr lang="en-US" dirty="0"/>
          </a:p>
          <a:p>
            <a:pPr marL="228600" indent="-228600">
              <a:buAutoNum type="arabicPeriod"/>
            </a:pPr>
            <a:r>
              <a:rPr lang="en-US" dirty="0"/>
              <a:t>Do I have the right to keep my LGBTQ identity private?; Tengo el derecho de </a:t>
            </a:r>
            <a:r>
              <a:rPr lang="en-US" dirty="0" err="1"/>
              <a:t>mantener</a:t>
            </a:r>
            <a:r>
              <a:rPr lang="en-US" dirty="0"/>
              <a:t> </a:t>
            </a:r>
            <a:r>
              <a:rPr lang="en-US" dirty="0" err="1"/>
              <a:t>en</a:t>
            </a:r>
            <a:r>
              <a:rPr lang="en-US" dirty="0"/>
              <a:t> privado mi </a:t>
            </a:r>
            <a:r>
              <a:rPr lang="en-US" dirty="0" err="1"/>
              <a:t>identidad</a:t>
            </a:r>
            <a:r>
              <a:rPr lang="en-US" dirty="0"/>
              <a:t> LGBTQ?</a:t>
            </a:r>
          </a:p>
          <a:p>
            <a:endParaRPr lang="en-US" dirty="0"/>
          </a:p>
          <a:p>
            <a:r>
              <a:rPr lang="en-US" dirty="0"/>
              <a:t>YES. School staff cannot out you to other students or other school staff without your permission, except under very limited circumstances. Schools should not out you to your parents or guardians, but be aware that schools have done this in the past.</a:t>
            </a:r>
          </a:p>
          <a:p>
            <a:endParaRPr lang="en-US" dirty="0"/>
          </a:p>
          <a:p>
            <a:r>
              <a:rPr lang="en-US" dirty="0"/>
              <a:t>SI. Los </a:t>
            </a:r>
            <a:r>
              <a:rPr lang="en-US" dirty="0" err="1"/>
              <a:t>empleados</a:t>
            </a:r>
            <a:r>
              <a:rPr lang="en-US" dirty="0"/>
              <a:t> de las </a:t>
            </a:r>
            <a:r>
              <a:rPr lang="en-US" dirty="0" err="1"/>
              <a:t>escuela</a:t>
            </a:r>
            <a:r>
              <a:rPr lang="en-US" dirty="0"/>
              <a:t> no </a:t>
            </a:r>
            <a:r>
              <a:rPr lang="en-US" dirty="0" err="1"/>
              <a:t>pueden</a:t>
            </a:r>
            <a:r>
              <a:rPr lang="en-US" dirty="0"/>
              <a:t> </a:t>
            </a:r>
            <a:r>
              <a:rPr lang="en-US" dirty="0" err="1"/>
              <a:t>revelar</a:t>
            </a:r>
            <a:r>
              <a:rPr lang="en-US" dirty="0"/>
              <a:t> </a:t>
            </a:r>
            <a:r>
              <a:rPr lang="en-US" dirty="0" err="1"/>
              <a:t>tu</a:t>
            </a:r>
            <a:r>
              <a:rPr lang="en-US" dirty="0"/>
              <a:t> </a:t>
            </a:r>
            <a:r>
              <a:rPr lang="en-US" dirty="0" err="1"/>
              <a:t>identidad</a:t>
            </a:r>
            <a:r>
              <a:rPr lang="en-US" dirty="0"/>
              <a:t> a </a:t>
            </a:r>
            <a:r>
              <a:rPr lang="en-US" dirty="0" err="1"/>
              <a:t>otros</a:t>
            </a:r>
            <a:r>
              <a:rPr lang="en-US" dirty="0"/>
              <a:t> </a:t>
            </a:r>
            <a:r>
              <a:rPr lang="en-US" dirty="0" err="1"/>
              <a:t>estudiantes</a:t>
            </a:r>
            <a:r>
              <a:rPr lang="en-US" dirty="0"/>
              <a:t> o a </a:t>
            </a:r>
            <a:r>
              <a:rPr lang="en-US" dirty="0" err="1"/>
              <a:t>otros</a:t>
            </a:r>
            <a:r>
              <a:rPr lang="en-US" dirty="0"/>
              <a:t> </a:t>
            </a:r>
            <a:r>
              <a:rPr lang="en-US" dirty="0" err="1"/>
              <a:t>miembros</a:t>
            </a:r>
            <a:r>
              <a:rPr lang="en-US" dirty="0"/>
              <a:t> del personal sin </a:t>
            </a:r>
            <a:r>
              <a:rPr lang="en-US" dirty="0" err="1"/>
              <a:t>tu</a:t>
            </a:r>
            <a:r>
              <a:rPr lang="en-US" dirty="0"/>
              <a:t> </a:t>
            </a:r>
            <a:r>
              <a:rPr lang="en-US" dirty="0" err="1"/>
              <a:t>permiso</a:t>
            </a:r>
            <a:r>
              <a:rPr lang="en-US" dirty="0"/>
              <a:t>, except </a:t>
            </a:r>
            <a:r>
              <a:rPr lang="en-US" dirty="0" err="1"/>
              <a:t>en</a:t>
            </a:r>
            <a:r>
              <a:rPr lang="en-US" dirty="0"/>
              <a:t> </a:t>
            </a:r>
            <a:r>
              <a:rPr lang="en-US" dirty="0" err="1"/>
              <a:t>circunstancias</a:t>
            </a:r>
            <a:r>
              <a:rPr lang="en-US" dirty="0"/>
              <a:t> </a:t>
            </a:r>
            <a:r>
              <a:rPr lang="en-US" dirty="0" err="1"/>
              <a:t>muy</a:t>
            </a:r>
            <a:r>
              <a:rPr lang="en-US" dirty="0"/>
              <a:t> </a:t>
            </a:r>
            <a:r>
              <a:rPr lang="en-US" dirty="0" err="1"/>
              <a:t>limitadas</a:t>
            </a:r>
            <a:r>
              <a:rPr lang="en-US" dirty="0"/>
              <a:t>. Las </a:t>
            </a:r>
            <a:r>
              <a:rPr lang="en-US" dirty="0" err="1"/>
              <a:t>escuelas</a:t>
            </a:r>
            <a:r>
              <a:rPr lang="en-US" dirty="0"/>
              <a:t> no </a:t>
            </a:r>
            <a:r>
              <a:rPr lang="en-US" dirty="0" err="1"/>
              <a:t>deberian</a:t>
            </a:r>
            <a:r>
              <a:rPr lang="en-US" dirty="0"/>
              <a:t> </a:t>
            </a:r>
            <a:r>
              <a:rPr lang="en-US" dirty="0" err="1"/>
              <a:t>revelar</a:t>
            </a:r>
            <a:r>
              <a:rPr lang="en-US" dirty="0"/>
              <a:t> </a:t>
            </a:r>
            <a:r>
              <a:rPr lang="en-US" dirty="0" err="1"/>
              <a:t>tu</a:t>
            </a:r>
            <a:r>
              <a:rPr lang="en-US" dirty="0"/>
              <a:t> </a:t>
            </a:r>
            <a:r>
              <a:rPr lang="en-US" dirty="0" err="1"/>
              <a:t>identidad</a:t>
            </a:r>
            <a:r>
              <a:rPr lang="en-US" dirty="0"/>
              <a:t> a </a:t>
            </a:r>
            <a:r>
              <a:rPr lang="en-US" dirty="0" err="1"/>
              <a:t>tus</a:t>
            </a:r>
            <a:r>
              <a:rPr lang="en-US" dirty="0"/>
              <a:t> padres o guardians, </a:t>
            </a:r>
            <a:r>
              <a:rPr lang="en-US" dirty="0" err="1"/>
              <a:t>pero</a:t>
            </a:r>
            <a:r>
              <a:rPr lang="en-US" dirty="0"/>
              <a:t> ten </a:t>
            </a:r>
            <a:r>
              <a:rPr lang="en-US" dirty="0" err="1"/>
              <a:t>en</a:t>
            </a:r>
            <a:r>
              <a:rPr lang="en-US" dirty="0"/>
              <a:t> </a:t>
            </a:r>
            <a:r>
              <a:rPr lang="en-US" dirty="0" err="1"/>
              <a:t>encuenta</a:t>
            </a:r>
            <a:r>
              <a:rPr lang="en-US" dirty="0"/>
              <a:t> que ha </a:t>
            </a:r>
            <a:r>
              <a:rPr lang="en-US" dirty="0" err="1"/>
              <a:t>ocurrido</a:t>
            </a:r>
            <a:r>
              <a:rPr lang="en-US" dirty="0"/>
              <a:t> </a:t>
            </a:r>
            <a:r>
              <a:rPr lang="en-US" dirty="0" err="1"/>
              <a:t>en</a:t>
            </a:r>
            <a:r>
              <a:rPr lang="en-US" dirty="0"/>
              <a:t> el </a:t>
            </a:r>
            <a:r>
              <a:rPr lang="en-US" dirty="0" err="1"/>
              <a:t>pasado</a:t>
            </a:r>
            <a:r>
              <a:rPr lang="en-US" dirty="0"/>
              <a:t>.</a:t>
            </a:r>
          </a:p>
          <a:p>
            <a:endParaRPr lang="en-US" dirty="0"/>
          </a:p>
          <a:p>
            <a:r>
              <a:rPr lang="en-US" dirty="0"/>
              <a:t>2. Do I have the right to express myself and speak out about LGBTQ issues?; Tengo el derecho de </a:t>
            </a:r>
            <a:r>
              <a:rPr lang="en-US" dirty="0" err="1"/>
              <a:t>expresarme</a:t>
            </a:r>
            <a:r>
              <a:rPr lang="en-US" dirty="0"/>
              <a:t> y </a:t>
            </a:r>
            <a:r>
              <a:rPr lang="en-US" dirty="0" err="1"/>
              <a:t>hablar</a:t>
            </a:r>
            <a:r>
              <a:rPr lang="en-US" dirty="0"/>
              <a:t> </a:t>
            </a:r>
            <a:r>
              <a:rPr lang="en-US" dirty="0" err="1"/>
              <a:t>sobre</a:t>
            </a:r>
            <a:r>
              <a:rPr lang="en-US" dirty="0"/>
              <a:t> </a:t>
            </a:r>
            <a:r>
              <a:rPr lang="en-US" dirty="0" err="1"/>
              <a:t>temas</a:t>
            </a:r>
            <a:r>
              <a:rPr lang="en-US" dirty="0"/>
              <a:t> LGBTQ?</a:t>
            </a:r>
          </a:p>
          <a:p>
            <a:endParaRPr lang="en-US" dirty="0"/>
          </a:p>
          <a:p>
            <a:r>
              <a:rPr lang="en-US" dirty="0"/>
              <a:t>YES. This includes wearing LGBTQ-positive t-shirts, stickers and bracelets, accessing information about LGBTQ issues on school computers, and bringing same-sex dates to prom.; SI. </a:t>
            </a:r>
            <a:r>
              <a:rPr lang="en-US" dirty="0" err="1"/>
              <a:t>Esto</a:t>
            </a:r>
            <a:r>
              <a:rPr lang="en-US" dirty="0"/>
              <a:t> </a:t>
            </a:r>
            <a:r>
              <a:rPr lang="en-US" dirty="0" err="1"/>
              <a:t>incluye</a:t>
            </a:r>
            <a:r>
              <a:rPr lang="en-US" dirty="0"/>
              <a:t> </a:t>
            </a:r>
            <a:r>
              <a:rPr lang="en-US" dirty="0" err="1"/>
              <a:t>usar</a:t>
            </a:r>
            <a:r>
              <a:rPr lang="en-US" dirty="0"/>
              <a:t> </a:t>
            </a:r>
            <a:r>
              <a:rPr lang="en-US" dirty="0" err="1"/>
              <a:t>camisetas</a:t>
            </a:r>
            <a:r>
              <a:rPr lang="en-US" dirty="0"/>
              <a:t>, </a:t>
            </a:r>
            <a:r>
              <a:rPr lang="en-US" dirty="0" err="1"/>
              <a:t>pegatinas</a:t>
            </a:r>
            <a:r>
              <a:rPr lang="en-US" dirty="0"/>
              <a:t> y </a:t>
            </a:r>
            <a:r>
              <a:rPr lang="en-US" dirty="0" err="1"/>
              <a:t>pulseras</a:t>
            </a:r>
            <a:r>
              <a:rPr lang="en-US" dirty="0"/>
              <a:t> a favor de la </a:t>
            </a:r>
            <a:r>
              <a:rPr lang="en-US" dirty="0" err="1"/>
              <a:t>comunidad</a:t>
            </a:r>
            <a:r>
              <a:rPr lang="en-US" dirty="0"/>
              <a:t> LGBTQ, acceder a </a:t>
            </a:r>
            <a:r>
              <a:rPr lang="en-US" dirty="0" err="1"/>
              <a:t>informacio</a:t>
            </a:r>
            <a:r>
              <a:rPr lang="en-US" dirty="0"/>
              <a:t> </a:t>
            </a:r>
            <a:r>
              <a:rPr lang="en-US" dirty="0" err="1"/>
              <a:t>sobre</a:t>
            </a:r>
            <a:r>
              <a:rPr lang="en-US" dirty="0"/>
              <a:t> </a:t>
            </a:r>
            <a:r>
              <a:rPr lang="en-US" dirty="0" err="1"/>
              <a:t>temas</a:t>
            </a:r>
            <a:r>
              <a:rPr lang="en-US" dirty="0"/>
              <a:t> LGBTQ </a:t>
            </a:r>
            <a:r>
              <a:rPr lang="en-US" dirty="0" err="1"/>
              <a:t>en</a:t>
            </a:r>
            <a:r>
              <a:rPr lang="en-US" dirty="0"/>
              <a:t> las </a:t>
            </a:r>
            <a:r>
              <a:rPr lang="en-US" dirty="0" err="1"/>
              <a:t>computadores</a:t>
            </a:r>
            <a:r>
              <a:rPr lang="en-US" dirty="0"/>
              <a:t> de la </a:t>
            </a:r>
            <a:r>
              <a:rPr lang="en-US" dirty="0" err="1"/>
              <a:t>escuela</a:t>
            </a:r>
            <a:r>
              <a:rPr lang="en-US" dirty="0"/>
              <a:t> y a </a:t>
            </a:r>
            <a:r>
              <a:rPr lang="en-US" dirty="0" err="1"/>
              <a:t>alguien</a:t>
            </a:r>
            <a:r>
              <a:rPr lang="en-US" dirty="0"/>
              <a:t> del </a:t>
            </a:r>
            <a:r>
              <a:rPr lang="en-US" dirty="0" err="1"/>
              <a:t>mismo</a:t>
            </a:r>
            <a:r>
              <a:rPr lang="en-US" dirty="0"/>
              <a:t> </a:t>
            </a:r>
            <a:r>
              <a:rPr lang="en-US" dirty="0" err="1"/>
              <a:t>sexo</a:t>
            </a:r>
            <a:r>
              <a:rPr lang="en-US" dirty="0"/>
              <a:t> al </a:t>
            </a:r>
            <a:r>
              <a:rPr lang="en-US" dirty="0" err="1"/>
              <a:t>baile</a:t>
            </a:r>
            <a:r>
              <a:rPr lang="en-US" dirty="0"/>
              <a:t>, </a:t>
            </a:r>
            <a:r>
              <a:rPr lang="en-US" dirty="0" err="1"/>
              <a:t>como</a:t>
            </a:r>
            <a:r>
              <a:rPr lang="en-US" dirty="0"/>
              <a:t> de prom.</a:t>
            </a:r>
          </a:p>
          <a:p>
            <a:endParaRPr lang="en-US" dirty="0"/>
          </a:p>
          <a:p>
            <a:r>
              <a:rPr lang="en-US" dirty="0"/>
              <a:t>3. Do I have the right to be free from bullying and harassment at school?; Tengo el derecho de </a:t>
            </a:r>
            <a:r>
              <a:rPr lang="en-US" dirty="0" err="1"/>
              <a:t>estar</a:t>
            </a:r>
            <a:r>
              <a:rPr lang="en-US" dirty="0"/>
              <a:t> libre de </a:t>
            </a:r>
            <a:r>
              <a:rPr lang="en-US" dirty="0" err="1"/>
              <a:t>acoso</a:t>
            </a:r>
            <a:r>
              <a:rPr lang="en-US" dirty="0"/>
              <a:t> y </a:t>
            </a:r>
            <a:r>
              <a:rPr lang="en-US" dirty="0" err="1"/>
              <a:t>hostigamiento</a:t>
            </a:r>
            <a:r>
              <a:rPr lang="en-US" dirty="0"/>
              <a:t> </a:t>
            </a:r>
            <a:r>
              <a:rPr lang="en-US" dirty="0" err="1"/>
              <a:t>en</a:t>
            </a:r>
            <a:r>
              <a:rPr lang="en-US" dirty="0"/>
              <a:t> la </a:t>
            </a:r>
            <a:r>
              <a:rPr lang="en-US" dirty="0" err="1"/>
              <a:t>escuela</a:t>
            </a:r>
            <a:r>
              <a:rPr lang="en-US" dirty="0"/>
              <a:t>?</a:t>
            </a:r>
          </a:p>
          <a:p>
            <a:endParaRPr lang="en-US" dirty="0"/>
          </a:p>
          <a:p>
            <a:r>
              <a:rPr lang="en-US" dirty="0"/>
              <a:t>YES. All students have the right to be treated equally and to be free from bullying, harassment and discrimination, regardless of sexual orientation, gender identity or gender expression; SI. </a:t>
            </a:r>
            <a:r>
              <a:rPr lang="en-US" dirty="0" err="1"/>
              <a:t>Todos</a:t>
            </a:r>
            <a:r>
              <a:rPr lang="en-US" dirty="0"/>
              <a:t> los </a:t>
            </a:r>
            <a:r>
              <a:rPr lang="en-US" dirty="0" err="1"/>
              <a:t>estudiantes</a:t>
            </a:r>
            <a:r>
              <a:rPr lang="en-US" dirty="0"/>
              <a:t> </a:t>
            </a:r>
            <a:r>
              <a:rPr lang="en-US" dirty="0" err="1"/>
              <a:t>tienen</a:t>
            </a:r>
            <a:r>
              <a:rPr lang="en-US" dirty="0"/>
              <a:t> el derecho de ser </a:t>
            </a:r>
            <a:r>
              <a:rPr lang="en-US" dirty="0" err="1"/>
              <a:t>tratados</a:t>
            </a:r>
            <a:r>
              <a:rPr lang="en-US" dirty="0"/>
              <a:t> por </a:t>
            </a:r>
            <a:r>
              <a:rPr lang="en-US" dirty="0" err="1"/>
              <a:t>igual</a:t>
            </a:r>
            <a:r>
              <a:rPr lang="en-US" dirty="0"/>
              <a:t> y de </a:t>
            </a:r>
            <a:r>
              <a:rPr lang="en-US" dirty="0" err="1"/>
              <a:t>estar</a:t>
            </a:r>
            <a:r>
              <a:rPr lang="en-US" dirty="0"/>
              <a:t> </a:t>
            </a:r>
            <a:r>
              <a:rPr lang="en-US" dirty="0" err="1"/>
              <a:t>libres</a:t>
            </a:r>
            <a:r>
              <a:rPr lang="en-US" dirty="0"/>
              <a:t> de </a:t>
            </a:r>
            <a:r>
              <a:rPr lang="en-US" dirty="0" err="1"/>
              <a:t>acoso</a:t>
            </a:r>
            <a:r>
              <a:rPr lang="en-US" dirty="0"/>
              <a:t> y </a:t>
            </a:r>
            <a:r>
              <a:rPr lang="en-US" dirty="0" err="1"/>
              <a:t>hostigamiento</a:t>
            </a:r>
            <a:r>
              <a:rPr lang="en-US" dirty="0"/>
              <a:t> y </a:t>
            </a:r>
            <a:r>
              <a:rPr lang="en-US" dirty="0" err="1"/>
              <a:t>discriminacion</a:t>
            </a:r>
            <a:r>
              <a:rPr lang="en-US" dirty="0"/>
              <a:t>, sin </a:t>
            </a:r>
            <a:r>
              <a:rPr lang="en-US" dirty="0" err="1"/>
              <a:t>importat</a:t>
            </a:r>
            <a:r>
              <a:rPr lang="en-US" dirty="0"/>
              <a:t> </a:t>
            </a:r>
            <a:r>
              <a:rPr lang="en-US" dirty="0" err="1"/>
              <a:t>su</a:t>
            </a:r>
            <a:r>
              <a:rPr lang="en-US" dirty="0"/>
              <a:t> </a:t>
            </a:r>
            <a:r>
              <a:rPr lang="en-US" dirty="0" err="1"/>
              <a:t>oreintacion</a:t>
            </a:r>
            <a:r>
              <a:rPr lang="en-US" dirty="0"/>
              <a:t> sexual, </a:t>
            </a:r>
            <a:r>
              <a:rPr lang="en-US" dirty="0" err="1"/>
              <a:t>indentidad</a:t>
            </a:r>
            <a:r>
              <a:rPr lang="en-US" dirty="0"/>
              <a:t> de </a:t>
            </a:r>
            <a:r>
              <a:rPr lang="en-US" dirty="0" err="1"/>
              <a:t>genero</a:t>
            </a:r>
            <a:r>
              <a:rPr lang="en-US" dirty="0"/>
              <a:t> o expression de </a:t>
            </a:r>
            <a:r>
              <a:rPr lang="en-US" dirty="0" err="1"/>
              <a:t>genero</a:t>
            </a:r>
            <a:r>
              <a:rPr lang="en-US" dirty="0"/>
              <a:t>.</a:t>
            </a:r>
            <a:endParaRPr lang="en-US" baseline="0" dirty="0"/>
          </a:p>
          <a:p>
            <a:endParaRPr lang="en-US" baseline="0" dirty="0"/>
          </a:p>
          <a:p>
            <a:r>
              <a:rPr lang="en-US" baseline="0" dirty="0"/>
              <a:t>4. Do I have the right to be addressed by the name and pronouns that correspond with my gender identity? Tengo el derecho de que se me </a:t>
            </a:r>
            <a:r>
              <a:rPr lang="en-US" baseline="0" dirty="0" err="1"/>
              <a:t>llame</a:t>
            </a:r>
            <a:r>
              <a:rPr lang="en-US" baseline="0" dirty="0"/>
              <a:t> por el </a:t>
            </a:r>
            <a:r>
              <a:rPr lang="en-US" baseline="0" dirty="0" err="1"/>
              <a:t>nombre</a:t>
            </a:r>
            <a:r>
              <a:rPr lang="en-US" baseline="0" dirty="0"/>
              <a:t> y los </a:t>
            </a:r>
            <a:r>
              <a:rPr lang="en-US" baseline="0" dirty="0" err="1"/>
              <a:t>pronombres</a:t>
            </a:r>
            <a:r>
              <a:rPr lang="en-US" baseline="0" dirty="0"/>
              <a:t> que </a:t>
            </a:r>
            <a:r>
              <a:rPr lang="en-US" baseline="0" dirty="0" err="1"/>
              <a:t>correspondan</a:t>
            </a:r>
            <a:r>
              <a:rPr lang="en-US" baseline="0" dirty="0"/>
              <a:t> </a:t>
            </a:r>
            <a:r>
              <a:rPr lang="en-US" baseline="0" dirty="0" err="1"/>
              <a:t>correctamente</a:t>
            </a:r>
            <a:r>
              <a:rPr lang="en-US" baseline="0" dirty="0"/>
              <a:t> con mi </a:t>
            </a:r>
            <a:r>
              <a:rPr lang="en-US" baseline="0" dirty="0" err="1"/>
              <a:t>identidad</a:t>
            </a:r>
            <a:r>
              <a:rPr lang="en-US" baseline="0" dirty="0"/>
              <a:t> de </a:t>
            </a:r>
            <a:r>
              <a:rPr lang="en-US" baseline="0" dirty="0" err="1"/>
              <a:t>genero</a:t>
            </a:r>
            <a:r>
              <a:rPr lang="en-US" baseline="0" dirty="0"/>
              <a:t>?</a:t>
            </a:r>
          </a:p>
          <a:p>
            <a:endParaRPr lang="en-US" baseline="0" dirty="0"/>
          </a:p>
          <a:p>
            <a:r>
              <a:rPr lang="en-US" baseline="0" dirty="0"/>
              <a:t>YES. This is true even if your name and gender are not legally changed. Your school should use your chosen name and pronouns on everything possible—your student ID, class attendance rosters, yearbook, and more. Your legal name should only appear on your official file; SI. </a:t>
            </a:r>
            <a:r>
              <a:rPr lang="en-US" baseline="0" dirty="0" err="1"/>
              <a:t>Esto</a:t>
            </a:r>
            <a:r>
              <a:rPr lang="en-US" baseline="0" dirty="0"/>
              <a:t> es </a:t>
            </a:r>
            <a:r>
              <a:rPr lang="en-US" baseline="0" dirty="0" err="1"/>
              <a:t>cierto</a:t>
            </a:r>
            <a:r>
              <a:rPr lang="en-US" baseline="0" dirty="0"/>
              <a:t> </a:t>
            </a:r>
            <a:r>
              <a:rPr lang="en-US" baseline="0" dirty="0" err="1"/>
              <a:t>aun</a:t>
            </a:r>
            <a:r>
              <a:rPr lang="en-US" baseline="0" dirty="0"/>
              <a:t> </a:t>
            </a:r>
            <a:r>
              <a:rPr lang="en-US" baseline="0" dirty="0" err="1"/>
              <a:t>si</a:t>
            </a:r>
            <a:r>
              <a:rPr lang="en-US" baseline="0" dirty="0"/>
              <a:t> </a:t>
            </a:r>
            <a:r>
              <a:rPr lang="en-US" baseline="0" dirty="0" err="1"/>
              <a:t>tu</a:t>
            </a:r>
            <a:r>
              <a:rPr lang="en-US" baseline="0" dirty="0"/>
              <a:t> </a:t>
            </a:r>
            <a:r>
              <a:rPr lang="en-US" baseline="0" dirty="0" err="1"/>
              <a:t>nombre</a:t>
            </a:r>
            <a:r>
              <a:rPr lang="en-US" baseline="0" dirty="0"/>
              <a:t> y </a:t>
            </a:r>
            <a:r>
              <a:rPr lang="en-US" baseline="0" dirty="0" err="1"/>
              <a:t>genero</a:t>
            </a:r>
            <a:r>
              <a:rPr lang="en-US" baseline="0" dirty="0"/>
              <a:t> no has </a:t>
            </a:r>
            <a:r>
              <a:rPr lang="en-US" baseline="0" dirty="0" err="1"/>
              <a:t>sido</a:t>
            </a:r>
            <a:r>
              <a:rPr lang="en-US" baseline="0" dirty="0"/>
              <a:t> </a:t>
            </a:r>
            <a:r>
              <a:rPr lang="en-US" baseline="0" dirty="0" err="1"/>
              <a:t>cambiados</a:t>
            </a:r>
            <a:r>
              <a:rPr lang="en-US" baseline="0" dirty="0"/>
              <a:t> </a:t>
            </a:r>
            <a:r>
              <a:rPr lang="en-US" baseline="0" dirty="0" err="1"/>
              <a:t>legalmente</a:t>
            </a:r>
            <a:r>
              <a:rPr lang="en-US" baseline="0" dirty="0"/>
              <a:t>. Tu </a:t>
            </a:r>
            <a:r>
              <a:rPr lang="en-US" baseline="0" dirty="0" err="1"/>
              <a:t>escuela</a:t>
            </a:r>
            <a:r>
              <a:rPr lang="en-US" baseline="0" dirty="0"/>
              <a:t> debe </a:t>
            </a:r>
            <a:r>
              <a:rPr lang="en-US" baseline="0" dirty="0" err="1"/>
              <a:t>usar</a:t>
            </a:r>
            <a:r>
              <a:rPr lang="en-US" baseline="0" dirty="0"/>
              <a:t> </a:t>
            </a:r>
            <a:r>
              <a:rPr lang="en-US" baseline="0" dirty="0" err="1"/>
              <a:t>tu</a:t>
            </a:r>
            <a:r>
              <a:rPr lang="en-US" baseline="0" dirty="0"/>
              <a:t> </a:t>
            </a:r>
            <a:r>
              <a:rPr lang="en-US" baseline="0" dirty="0" err="1"/>
              <a:t>nombre</a:t>
            </a:r>
            <a:r>
              <a:rPr lang="en-US" baseline="0" dirty="0"/>
              <a:t> y </a:t>
            </a:r>
            <a:r>
              <a:rPr lang="en-US" baseline="0" dirty="0" err="1"/>
              <a:t>pronombres</a:t>
            </a:r>
            <a:r>
              <a:rPr lang="en-US" baseline="0" dirty="0"/>
              <a:t> </a:t>
            </a:r>
            <a:r>
              <a:rPr lang="en-US" baseline="0" dirty="0" err="1"/>
              <a:t>elegidos</a:t>
            </a:r>
            <a:r>
              <a:rPr lang="en-US" baseline="0" dirty="0"/>
              <a:t> </a:t>
            </a:r>
            <a:r>
              <a:rPr lang="en-US" baseline="0" dirty="0" err="1"/>
              <a:t>en</a:t>
            </a:r>
            <a:r>
              <a:rPr lang="en-US" baseline="0" dirty="0"/>
              <a:t> </a:t>
            </a:r>
            <a:r>
              <a:rPr lang="en-US" baseline="0" dirty="0" err="1"/>
              <a:t>todo</a:t>
            </a:r>
            <a:r>
              <a:rPr lang="en-US" baseline="0" dirty="0"/>
              <a:t> lo possible, </a:t>
            </a:r>
            <a:r>
              <a:rPr lang="en-US" baseline="0" dirty="0" err="1"/>
              <a:t>como</a:t>
            </a:r>
            <a:r>
              <a:rPr lang="en-US" baseline="0" dirty="0"/>
              <a:t> </a:t>
            </a:r>
            <a:r>
              <a:rPr lang="en-US" baseline="0" dirty="0" err="1"/>
              <a:t>tu</a:t>
            </a:r>
            <a:r>
              <a:rPr lang="en-US" baseline="0" dirty="0"/>
              <a:t> </a:t>
            </a:r>
            <a:r>
              <a:rPr lang="en-US" baseline="0" dirty="0" err="1"/>
              <a:t>credencial</a:t>
            </a:r>
            <a:r>
              <a:rPr lang="en-US" baseline="0" dirty="0"/>
              <a:t> de </a:t>
            </a:r>
            <a:r>
              <a:rPr lang="en-US" baseline="0" dirty="0" err="1"/>
              <a:t>estudiante</a:t>
            </a:r>
            <a:r>
              <a:rPr lang="en-US" baseline="0" dirty="0"/>
              <a:t>, </a:t>
            </a:r>
            <a:r>
              <a:rPr lang="en-US" baseline="0" dirty="0" err="1"/>
              <a:t>listas</a:t>
            </a:r>
            <a:r>
              <a:rPr lang="en-US" baseline="0" dirty="0"/>
              <a:t> de </a:t>
            </a:r>
            <a:r>
              <a:rPr lang="en-US" baseline="0" dirty="0" err="1"/>
              <a:t>asistencia</a:t>
            </a:r>
            <a:r>
              <a:rPr lang="en-US" baseline="0" dirty="0"/>
              <a:t>, </a:t>
            </a:r>
            <a:r>
              <a:rPr lang="en-US" baseline="0" dirty="0" err="1"/>
              <a:t>anuario</a:t>
            </a:r>
            <a:r>
              <a:rPr lang="en-US" baseline="0" dirty="0"/>
              <a:t>, y mas. Tu </a:t>
            </a:r>
            <a:r>
              <a:rPr lang="en-US" baseline="0" dirty="0" err="1"/>
              <a:t>nombre</a:t>
            </a:r>
            <a:r>
              <a:rPr lang="en-US" baseline="0" dirty="0"/>
              <a:t> legal solo debe </a:t>
            </a:r>
            <a:r>
              <a:rPr lang="en-US" baseline="0" dirty="0" err="1"/>
              <a:t>aparecer</a:t>
            </a:r>
            <a:r>
              <a:rPr lang="en-US" baseline="0" dirty="0"/>
              <a:t> </a:t>
            </a:r>
            <a:r>
              <a:rPr lang="en-US" baseline="0" dirty="0" err="1"/>
              <a:t>en</a:t>
            </a:r>
            <a:r>
              <a:rPr lang="en-US" baseline="0" dirty="0"/>
              <a:t> </a:t>
            </a:r>
            <a:r>
              <a:rPr lang="en-US" baseline="0" dirty="0" err="1"/>
              <a:t>tu</a:t>
            </a:r>
            <a:r>
              <a:rPr lang="en-US" baseline="0" dirty="0"/>
              <a:t> </a:t>
            </a:r>
            <a:r>
              <a:rPr lang="en-US" baseline="0" dirty="0" err="1"/>
              <a:t>expediente</a:t>
            </a:r>
            <a:r>
              <a:rPr lang="en-US" baseline="0" dirty="0"/>
              <a:t> </a:t>
            </a:r>
            <a:r>
              <a:rPr lang="en-US" baseline="0" dirty="0" err="1"/>
              <a:t>oficial</a:t>
            </a:r>
            <a:r>
              <a:rPr lang="en-US" baseline="0" dirty="0"/>
              <a:t>.</a:t>
            </a:r>
          </a:p>
          <a:p>
            <a:endParaRPr lang="en-US" baseline="0" dirty="0"/>
          </a:p>
          <a:p>
            <a:r>
              <a:rPr lang="en-US" baseline="0" dirty="0"/>
              <a:t>5. Do I have the right to unbiased and LGBTQ inclusive instruction? Tengo el derecho a una </a:t>
            </a:r>
            <a:r>
              <a:rPr lang="en-US" baseline="0" dirty="0" err="1"/>
              <a:t>ensenanza</a:t>
            </a:r>
            <a:r>
              <a:rPr lang="en-US" baseline="0" dirty="0"/>
              <a:t> </a:t>
            </a:r>
            <a:r>
              <a:rPr lang="en-US" baseline="0" dirty="0" err="1"/>
              <a:t>imparcial</a:t>
            </a:r>
            <a:r>
              <a:rPr lang="en-US" baseline="0" dirty="0"/>
              <a:t> e inclusive para la </a:t>
            </a:r>
            <a:r>
              <a:rPr lang="en-US" baseline="0" dirty="0" err="1"/>
              <a:t>comunidad</a:t>
            </a:r>
            <a:r>
              <a:rPr lang="en-US" baseline="0" dirty="0"/>
              <a:t> LGBTQ? </a:t>
            </a:r>
          </a:p>
          <a:p>
            <a:endParaRPr lang="en-US" baseline="0" dirty="0"/>
          </a:p>
          <a:p>
            <a:r>
              <a:rPr lang="en-US" baseline="0" dirty="0"/>
              <a:t>YES. Your school should teach LGBTQ inclusive </a:t>
            </a:r>
            <a:r>
              <a:rPr lang="en-US" baseline="0" dirty="0" err="1"/>
              <a:t>historyii</a:t>
            </a:r>
            <a:r>
              <a:rPr lang="en-US" baseline="0" dirty="0"/>
              <a:t> and sexual health </a:t>
            </a:r>
            <a:r>
              <a:rPr lang="en-US" baseline="0" dirty="0" err="1"/>
              <a:t>educationiii</a:t>
            </a:r>
            <a:r>
              <a:rPr lang="en-US" baseline="0" dirty="0"/>
              <a:t>, and should never allow bias in the classroom; SI. Tu </a:t>
            </a:r>
            <a:r>
              <a:rPr lang="en-US" baseline="0" dirty="0" err="1"/>
              <a:t>escuela</a:t>
            </a:r>
            <a:r>
              <a:rPr lang="en-US" baseline="0" dirty="0"/>
              <a:t> </a:t>
            </a:r>
            <a:r>
              <a:rPr lang="en-US" baseline="0" dirty="0" err="1"/>
              <a:t>deberia</a:t>
            </a:r>
            <a:r>
              <a:rPr lang="en-US" baseline="0" dirty="0"/>
              <a:t> </a:t>
            </a:r>
            <a:r>
              <a:rPr lang="en-US" baseline="0" dirty="0" err="1"/>
              <a:t>ensenar</a:t>
            </a:r>
            <a:r>
              <a:rPr lang="en-US" baseline="0" dirty="0"/>
              <a:t> </a:t>
            </a:r>
            <a:r>
              <a:rPr lang="en-US" baseline="0" dirty="0" err="1"/>
              <a:t>historia</a:t>
            </a:r>
            <a:r>
              <a:rPr lang="en-US" baseline="0" dirty="0"/>
              <a:t> y </a:t>
            </a:r>
            <a:r>
              <a:rPr lang="en-US" baseline="0" dirty="0" err="1"/>
              <a:t>educacion</a:t>
            </a:r>
            <a:r>
              <a:rPr lang="en-US" baseline="0" dirty="0"/>
              <a:t> sexual </a:t>
            </a:r>
            <a:r>
              <a:rPr lang="en-US" baseline="0" dirty="0" err="1"/>
              <a:t>inclusivas</a:t>
            </a:r>
            <a:r>
              <a:rPr lang="en-US" baseline="0" dirty="0"/>
              <a:t> de la </a:t>
            </a:r>
            <a:r>
              <a:rPr lang="en-US" baseline="0" dirty="0" err="1"/>
              <a:t>comunidad</a:t>
            </a:r>
            <a:r>
              <a:rPr lang="en-US" baseline="0" dirty="0"/>
              <a:t> LGBTQ, y </a:t>
            </a:r>
            <a:r>
              <a:rPr lang="en-US" baseline="0" dirty="0" err="1"/>
              <a:t>nunca</a:t>
            </a:r>
            <a:r>
              <a:rPr lang="en-US" baseline="0" dirty="0"/>
              <a:t> </a:t>
            </a:r>
            <a:r>
              <a:rPr lang="en-US" baseline="0" dirty="0" err="1"/>
              <a:t>permitir</a:t>
            </a:r>
            <a:r>
              <a:rPr lang="en-US" baseline="0" dirty="0"/>
              <a:t> </a:t>
            </a:r>
            <a:r>
              <a:rPr lang="en-US" baseline="0" dirty="0" err="1"/>
              <a:t>prejuicios</a:t>
            </a:r>
            <a:r>
              <a:rPr lang="en-US" baseline="0" dirty="0"/>
              <a:t> </a:t>
            </a:r>
            <a:r>
              <a:rPr lang="en-US" baseline="0" dirty="0" err="1"/>
              <a:t>en</a:t>
            </a:r>
            <a:r>
              <a:rPr lang="en-US" baseline="0" dirty="0"/>
              <a:t> el salon de </a:t>
            </a:r>
            <a:r>
              <a:rPr lang="en-US" baseline="0" dirty="0" err="1"/>
              <a:t>clases</a:t>
            </a:r>
            <a:r>
              <a:rPr lang="en-US" baseline="0" dirty="0"/>
              <a:t>.</a:t>
            </a:r>
          </a:p>
          <a:p>
            <a:endParaRPr lang="en-US" dirty="0"/>
          </a:p>
          <a:p>
            <a:r>
              <a:rPr lang="en-US" dirty="0"/>
              <a:t>6. Do I have the right to use the facilities that match my gender identity? Tengo el derecho de </a:t>
            </a:r>
            <a:r>
              <a:rPr lang="en-US" dirty="0" err="1"/>
              <a:t>usar</a:t>
            </a:r>
            <a:r>
              <a:rPr lang="en-US" dirty="0"/>
              <a:t> los </a:t>
            </a:r>
            <a:r>
              <a:rPr lang="en-US" dirty="0" err="1"/>
              <a:t>espacios</a:t>
            </a:r>
            <a:r>
              <a:rPr lang="en-US" dirty="0"/>
              <a:t> que </a:t>
            </a:r>
            <a:r>
              <a:rPr lang="en-US" dirty="0" err="1"/>
              <a:t>coincidan</a:t>
            </a:r>
            <a:r>
              <a:rPr lang="en-US" dirty="0"/>
              <a:t> con mi </a:t>
            </a:r>
            <a:r>
              <a:rPr lang="en-US" dirty="0" err="1"/>
              <a:t>identidad</a:t>
            </a:r>
            <a:r>
              <a:rPr lang="en-US" dirty="0"/>
              <a:t> de </a:t>
            </a:r>
            <a:r>
              <a:rPr lang="en-US" dirty="0" err="1"/>
              <a:t>genero</a:t>
            </a:r>
            <a:r>
              <a:rPr lang="en-US" dirty="0"/>
              <a:t>?</a:t>
            </a:r>
          </a:p>
          <a:p>
            <a:endParaRPr lang="en-US" dirty="0"/>
          </a:p>
          <a:p>
            <a:r>
              <a:rPr lang="en-US" dirty="0"/>
              <a:t>YES. Your school must allow you to use restrooms and locker rooms that align with your gender identity.vi If you desire more privacy and prefer to use a more private restroom or changing area, your school should accommodate that. But your school cannot force you to use a private restroom (such as in the nurse’s office); SI. Tu </a:t>
            </a:r>
            <a:r>
              <a:rPr lang="en-US" dirty="0" err="1"/>
              <a:t>escuela</a:t>
            </a:r>
            <a:r>
              <a:rPr lang="en-US" dirty="0"/>
              <a:t> debe </a:t>
            </a:r>
            <a:r>
              <a:rPr lang="en-US" dirty="0" err="1"/>
              <a:t>permitirte</a:t>
            </a:r>
            <a:r>
              <a:rPr lang="en-US" dirty="0"/>
              <a:t> </a:t>
            </a:r>
            <a:r>
              <a:rPr lang="en-US" dirty="0" err="1"/>
              <a:t>usar</a:t>
            </a:r>
            <a:r>
              <a:rPr lang="en-US" dirty="0"/>
              <a:t> los </a:t>
            </a:r>
            <a:r>
              <a:rPr lang="en-US" dirty="0" err="1"/>
              <a:t>banos</a:t>
            </a:r>
            <a:r>
              <a:rPr lang="en-US" dirty="0"/>
              <a:t> y </a:t>
            </a:r>
            <a:r>
              <a:rPr lang="en-US" dirty="0" err="1"/>
              <a:t>vestuarios</a:t>
            </a:r>
            <a:r>
              <a:rPr lang="en-US" dirty="0"/>
              <a:t> que </a:t>
            </a:r>
            <a:r>
              <a:rPr lang="en-US" dirty="0" err="1"/>
              <a:t>coincidan</a:t>
            </a:r>
            <a:r>
              <a:rPr lang="en-US" dirty="0"/>
              <a:t> con </a:t>
            </a:r>
            <a:r>
              <a:rPr lang="en-US" dirty="0" err="1"/>
              <a:t>tu</a:t>
            </a:r>
            <a:r>
              <a:rPr lang="en-US" dirty="0"/>
              <a:t> </a:t>
            </a:r>
            <a:r>
              <a:rPr lang="en-US" dirty="0" err="1"/>
              <a:t>identidad</a:t>
            </a:r>
            <a:r>
              <a:rPr lang="en-US" dirty="0"/>
              <a:t> de </a:t>
            </a:r>
            <a:r>
              <a:rPr lang="en-US" dirty="0" err="1"/>
              <a:t>genero</a:t>
            </a:r>
            <a:r>
              <a:rPr lang="en-US" dirty="0"/>
              <a:t>. Si </a:t>
            </a:r>
            <a:r>
              <a:rPr lang="en-US" dirty="0" err="1"/>
              <a:t>prefieres</a:t>
            </a:r>
            <a:r>
              <a:rPr lang="en-US" dirty="0"/>
              <a:t> mas </a:t>
            </a:r>
            <a:r>
              <a:rPr lang="en-US" dirty="0" err="1"/>
              <a:t>privacidad</a:t>
            </a:r>
            <a:r>
              <a:rPr lang="en-US" dirty="0"/>
              <a:t> y </a:t>
            </a:r>
            <a:r>
              <a:rPr lang="en-US" dirty="0" err="1"/>
              <a:t>deseas</a:t>
            </a:r>
            <a:r>
              <a:rPr lang="en-US" dirty="0"/>
              <a:t> </a:t>
            </a:r>
            <a:r>
              <a:rPr lang="en-US" dirty="0" err="1"/>
              <a:t>usar</a:t>
            </a:r>
            <a:r>
              <a:rPr lang="en-US" dirty="0"/>
              <a:t> un </a:t>
            </a:r>
            <a:r>
              <a:rPr lang="en-US" dirty="0" err="1"/>
              <a:t>bano</a:t>
            </a:r>
            <a:r>
              <a:rPr lang="en-US" dirty="0"/>
              <a:t> o un area de </a:t>
            </a:r>
            <a:r>
              <a:rPr lang="en-US" dirty="0" err="1"/>
              <a:t>cambio</a:t>
            </a:r>
            <a:r>
              <a:rPr lang="en-US" dirty="0"/>
              <a:t> mas </a:t>
            </a:r>
            <a:r>
              <a:rPr lang="en-US" dirty="0" err="1"/>
              <a:t>privada</a:t>
            </a:r>
            <a:r>
              <a:rPr lang="en-US" dirty="0"/>
              <a:t>, la </a:t>
            </a:r>
            <a:r>
              <a:rPr lang="en-US" dirty="0" err="1"/>
              <a:t>escuela</a:t>
            </a:r>
            <a:r>
              <a:rPr lang="en-US" dirty="0"/>
              <a:t> </a:t>
            </a:r>
            <a:r>
              <a:rPr lang="en-US" dirty="0" err="1"/>
              <a:t>deberia</a:t>
            </a:r>
            <a:r>
              <a:rPr lang="en-US" dirty="0"/>
              <a:t> </a:t>
            </a:r>
            <a:r>
              <a:rPr lang="en-US" dirty="0" err="1"/>
              <a:t>acomodar</a:t>
            </a:r>
            <a:r>
              <a:rPr lang="en-US" dirty="0"/>
              <a:t> </a:t>
            </a:r>
            <a:r>
              <a:rPr lang="en-US" dirty="0" err="1"/>
              <a:t>esa</a:t>
            </a:r>
            <a:r>
              <a:rPr lang="en-US" dirty="0"/>
              <a:t> </a:t>
            </a:r>
            <a:r>
              <a:rPr lang="en-US" dirty="0" err="1"/>
              <a:t>solicitud</a:t>
            </a:r>
            <a:r>
              <a:rPr lang="en-US" dirty="0"/>
              <a:t>. Pero </a:t>
            </a:r>
            <a:r>
              <a:rPr lang="en-US" dirty="0" err="1"/>
              <a:t>tu</a:t>
            </a:r>
            <a:r>
              <a:rPr lang="en-US" dirty="0"/>
              <a:t> </a:t>
            </a:r>
            <a:r>
              <a:rPr lang="en-US" dirty="0" err="1"/>
              <a:t>escula</a:t>
            </a:r>
            <a:r>
              <a:rPr lang="en-US" dirty="0"/>
              <a:t> no </a:t>
            </a:r>
            <a:r>
              <a:rPr lang="en-US" dirty="0" err="1"/>
              <a:t>puede</a:t>
            </a:r>
            <a:r>
              <a:rPr lang="en-US" dirty="0"/>
              <a:t> </a:t>
            </a:r>
            <a:r>
              <a:rPr lang="en-US" dirty="0" err="1"/>
              <a:t>obligarte</a:t>
            </a:r>
            <a:r>
              <a:rPr lang="en-US" dirty="0"/>
              <a:t> a </a:t>
            </a:r>
            <a:r>
              <a:rPr lang="en-US" dirty="0" err="1"/>
              <a:t>usar</a:t>
            </a:r>
            <a:r>
              <a:rPr lang="en-US" dirty="0"/>
              <a:t> un </a:t>
            </a:r>
            <a:r>
              <a:rPr lang="en-US" dirty="0" err="1"/>
              <a:t>bano</a:t>
            </a:r>
            <a:r>
              <a:rPr lang="en-US" dirty="0"/>
              <a:t> privado (</a:t>
            </a:r>
            <a:r>
              <a:rPr lang="en-US" dirty="0" err="1"/>
              <a:t>como</a:t>
            </a:r>
            <a:r>
              <a:rPr lang="en-US" dirty="0"/>
              <a:t> el de la </a:t>
            </a:r>
            <a:r>
              <a:rPr lang="en-US" dirty="0" err="1"/>
              <a:t>oficina</a:t>
            </a:r>
            <a:r>
              <a:rPr lang="en-US" dirty="0"/>
              <a:t> de la </a:t>
            </a:r>
            <a:r>
              <a:rPr lang="en-US" dirty="0" err="1"/>
              <a:t>enfermera</a:t>
            </a:r>
            <a:r>
              <a:rPr lang="en-US" dirty="0"/>
              <a:t>).</a:t>
            </a:r>
          </a:p>
          <a:p>
            <a:endParaRPr lang="en-US" dirty="0"/>
          </a:p>
          <a:p>
            <a:r>
              <a:rPr lang="en-US" dirty="0"/>
              <a:t>7. Do I have the right to participate in sports and PE classes that match my gender identity? Tengo el derecho de </a:t>
            </a:r>
            <a:r>
              <a:rPr lang="en-US" dirty="0" err="1"/>
              <a:t>participar</a:t>
            </a:r>
            <a:r>
              <a:rPr lang="en-US" dirty="0"/>
              <a:t> </a:t>
            </a:r>
            <a:r>
              <a:rPr lang="en-US" dirty="0" err="1"/>
              <a:t>en</a:t>
            </a:r>
            <a:r>
              <a:rPr lang="en-US" dirty="0"/>
              <a:t> </a:t>
            </a:r>
            <a:r>
              <a:rPr lang="en-US" dirty="0" err="1"/>
              <a:t>deportes</a:t>
            </a:r>
            <a:r>
              <a:rPr lang="en-US" dirty="0"/>
              <a:t> y </a:t>
            </a:r>
            <a:r>
              <a:rPr lang="en-US" dirty="0" err="1"/>
              <a:t>clases</a:t>
            </a:r>
            <a:r>
              <a:rPr lang="en-US" dirty="0"/>
              <a:t> de </a:t>
            </a:r>
            <a:r>
              <a:rPr lang="en-US" dirty="0" err="1"/>
              <a:t>educacion</a:t>
            </a:r>
            <a:r>
              <a:rPr lang="en-US" dirty="0"/>
              <a:t> </a:t>
            </a:r>
            <a:r>
              <a:rPr lang="en-US" dirty="0" err="1"/>
              <a:t>fisica</a:t>
            </a:r>
            <a:r>
              <a:rPr lang="en-US" dirty="0"/>
              <a:t> que </a:t>
            </a:r>
            <a:r>
              <a:rPr lang="en-US" dirty="0" err="1"/>
              <a:t>coincidan</a:t>
            </a:r>
            <a:r>
              <a:rPr lang="en-US" dirty="0"/>
              <a:t> con mi </a:t>
            </a:r>
            <a:r>
              <a:rPr lang="en-US" dirty="0" err="1"/>
              <a:t>identidad</a:t>
            </a:r>
            <a:r>
              <a:rPr lang="en-US" dirty="0"/>
              <a:t> de </a:t>
            </a:r>
            <a:r>
              <a:rPr lang="en-US" dirty="0" err="1"/>
              <a:t>genero</a:t>
            </a:r>
            <a:r>
              <a:rPr lang="en-US" dirty="0"/>
              <a:t>?</a:t>
            </a:r>
          </a:p>
          <a:p>
            <a:endParaRPr lang="en-US" dirty="0"/>
          </a:p>
          <a:p>
            <a:r>
              <a:rPr lang="en-US" dirty="0"/>
              <a:t>YES. Your school must allow you to participate in sports and PE classes that align with your gender identity; SI. Tu </a:t>
            </a:r>
            <a:r>
              <a:rPr lang="en-US" dirty="0" err="1"/>
              <a:t>escuela</a:t>
            </a:r>
            <a:r>
              <a:rPr lang="en-US" dirty="0"/>
              <a:t> debe </a:t>
            </a:r>
            <a:r>
              <a:rPr lang="en-US" dirty="0" err="1"/>
              <a:t>permitirte</a:t>
            </a:r>
            <a:r>
              <a:rPr lang="en-US" dirty="0"/>
              <a:t> </a:t>
            </a:r>
            <a:r>
              <a:rPr lang="en-US" dirty="0" err="1"/>
              <a:t>participar</a:t>
            </a:r>
            <a:r>
              <a:rPr lang="en-US" dirty="0"/>
              <a:t> </a:t>
            </a:r>
            <a:r>
              <a:rPr lang="en-US" dirty="0" err="1"/>
              <a:t>en</a:t>
            </a:r>
            <a:r>
              <a:rPr lang="en-US" dirty="0"/>
              <a:t> </a:t>
            </a:r>
            <a:r>
              <a:rPr lang="en-US" dirty="0" err="1"/>
              <a:t>deportes</a:t>
            </a:r>
            <a:r>
              <a:rPr lang="en-US" dirty="0"/>
              <a:t> y classes de </a:t>
            </a:r>
            <a:r>
              <a:rPr lang="en-US" dirty="0" err="1"/>
              <a:t>educacion</a:t>
            </a:r>
            <a:r>
              <a:rPr lang="en-US" dirty="0"/>
              <a:t> </a:t>
            </a:r>
            <a:r>
              <a:rPr lang="en-US" dirty="0" err="1"/>
              <a:t>fisica</a:t>
            </a:r>
            <a:r>
              <a:rPr lang="en-US" dirty="0"/>
              <a:t> que </a:t>
            </a:r>
            <a:r>
              <a:rPr lang="en-US" dirty="0" err="1"/>
              <a:t>coincidan</a:t>
            </a:r>
            <a:r>
              <a:rPr lang="en-US" dirty="0"/>
              <a:t> con </a:t>
            </a:r>
            <a:r>
              <a:rPr lang="en-US" dirty="0" err="1"/>
              <a:t>tu</a:t>
            </a:r>
            <a:r>
              <a:rPr lang="en-US" dirty="0"/>
              <a:t> </a:t>
            </a:r>
            <a:r>
              <a:rPr lang="en-US" dirty="0" err="1"/>
              <a:t>identidad</a:t>
            </a:r>
            <a:r>
              <a:rPr lang="en-US" dirty="0"/>
              <a:t> de </a:t>
            </a:r>
            <a:r>
              <a:rPr lang="en-US" dirty="0" err="1"/>
              <a:t>genero</a:t>
            </a:r>
            <a:r>
              <a:rPr lang="en-US" dirty="0"/>
              <a:t>.</a:t>
            </a:r>
          </a:p>
          <a:p>
            <a:endParaRPr lang="en-US" dirty="0"/>
          </a:p>
          <a:p>
            <a:r>
              <a:rPr lang="en-US" dirty="0"/>
              <a:t>9.</a:t>
            </a:r>
            <a:r>
              <a:rPr lang="en-US" baseline="0" dirty="0"/>
              <a:t> Do I have the right to dress in a way that aligns with my gender identity? Tengo el derecho de </a:t>
            </a:r>
            <a:r>
              <a:rPr lang="en-US" baseline="0" dirty="0" err="1"/>
              <a:t>vestirme</a:t>
            </a:r>
            <a:r>
              <a:rPr lang="en-US" baseline="0" dirty="0"/>
              <a:t> de </a:t>
            </a:r>
            <a:r>
              <a:rPr lang="en-US" baseline="0" dirty="0" err="1"/>
              <a:t>acuerdo</a:t>
            </a:r>
            <a:r>
              <a:rPr lang="en-US" baseline="0" dirty="0"/>
              <a:t> con mi </a:t>
            </a:r>
            <a:r>
              <a:rPr lang="en-US" baseline="0" dirty="0" err="1"/>
              <a:t>identidad</a:t>
            </a:r>
            <a:r>
              <a:rPr lang="en-US" baseline="0" dirty="0"/>
              <a:t> de </a:t>
            </a:r>
            <a:r>
              <a:rPr lang="en-US" baseline="0" dirty="0" err="1"/>
              <a:t>genero</a:t>
            </a:r>
            <a:r>
              <a:rPr lang="en-US" baseline="0" dirty="0"/>
              <a:t>?</a:t>
            </a:r>
          </a:p>
          <a:p>
            <a:endParaRPr lang="en-US" baseline="0" dirty="0"/>
          </a:p>
          <a:p>
            <a:r>
              <a:rPr lang="en-US" baseline="0" dirty="0"/>
              <a:t>YES. You have the right to wear clothing that expresses your gender identity. If your school has a policy that says what boys and girls may wear to school or for special events, then your school must allow you to wear the clothing that corresponds to your gender identity; SI. </a:t>
            </a:r>
            <a:r>
              <a:rPr lang="en-US" baseline="0" dirty="0" err="1"/>
              <a:t>Tienes</a:t>
            </a:r>
            <a:r>
              <a:rPr lang="en-US" baseline="0" dirty="0"/>
              <a:t> el derecho de </a:t>
            </a:r>
            <a:r>
              <a:rPr lang="en-US" baseline="0" dirty="0" err="1"/>
              <a:t>usar</a:t>
            </a:r>
            <a:r>
              <a:rPr lang="en-US" baseline="0" dirty="0"/>
              <a:t> </a:t>
            </a:r>
            <a:r>
              <a:rPr lang="en-US" baseline="0" dirty="0" err="1"/>
              <a:t>ropa</a:t>
            </a:r>
            <a:r>
              <a:rPr lang="en-US" baseline="0" dirty="0"/>
              <a:t> que </a:t>
            </a:r>
            <a:r>
              <a:rPr lang="en-US" baseline="0" dirty="0" err="1"/>
              <a:t>exprese</a:t>
            </a:r>
            <a:r>
              <a:rPr lang="en-US" baseline="0" dirty="0"/>
              <a:t> </a:t>
            </a:r>
            <a:r>
              <a:rPr lang="en-US" baseline="0" dirty="0" err="1"/>
              <a:t>tu</a:t>
            </a:r>
            <a:r>
              <a:rPr lang="en-US" baseline="0" dirty="0"/>
              <a:t> </a:t>
            </a:r>
            <a:r>
              <a:rPr lang="en-US" baseline="0" dirty="0" err="1"/>
              <a:t>identidad</a:t>
            </a:r>
            <a:r>
              <a:rPr lang="en-US" baseline="0" dirty="0"/>
              <a:t> de </a:t>
            </a:r>
            <a:r>
              <a:rPr lang="en-US" baseline="0" dirty="0" err="1"/>
              <a:t>genero</a:t>
            </a:r>
            <a:r>
              <a:rPr lang="en-US" baseline="0" dirty="0"/>
              <a:t>. Si </a:t>
            </a:r>
            <a:r>
              <a:rPr lang="en-US" baseline="0" dirty="0" err="1"/>
              <a:t>tu</a:t>
            </a:r>
            <a:r>
              <a:rPr lang="en-US" baseline="0" dirty="0"/>
              <a:t> </a:t>
            </a:r>
            <a:r>
              <a:rPr lang="en-US" baseline="0" dirty="0" err="1"/>
              <a:t>escuela</a:t>
            </a:r>
            <a:r>
              <a:rPr lang="en-US" baseline="0" dirty="0"/>
              <a:t> </a:t>
            </a:r>
            <a:r>
              <a:rPr lang="en-US" baseline="0" dirty="0" err="1"/>
              <a:t>tiene</a:t>
            </a:r>
            <a:r>
              <a:rPr lang="en-US" baseline="0" dirty="0"/>
              <a:t> una </a:t>
            </a:r>
            <a:r>
              <a:rPr lang="en-US" baseline="0" dirty="0" err="1"/>
              <a:t>politica</a:t>
            </a:r>
            <a:r>
              <a:rPr lang="en-US" baseline="0" dirty="0"/>
              <a:t> que </a:t>
            </a:r>
            <a:r>
              <a:rPr lang="en-US" baseline="0" dirty="0" err="1"/>
              <a:t>establece</a:t>
            </a:r>
            <a:r>
              <a:rPr lang="en-US" baseline="0" dirty="0"/>
              <a:t> lo que los </a:t>
            </a:r>
            <a:r>
              <a:rPr lang="en-US" baseline="0" dirty="0" err="1"/>
              <a:t>chicos</a:t>
            </a:r>
            <a:r>
              <a:rPr lang="en-US" baseline="0" dirty="0"/>
              <a:t> y las </a:t>
            </a:r>
            <a:r>
              <a:rPr lang="en-US" baseline="0" dirty="0" err="1"/>
              <a:t>chicas</a:t>
            </a:r>
            <a:r>
              <a:rPr lang="en-US" baseline="0" dirty="0"/>
              <a:t> </a:t>
            </a:r>
            <a:r>
              <a:rPr lang="en-US" baseline="0" dirty="0" err="1"/>
              <a:t>pueden</a:t>
            </a:r>
            <a:r>
              <a:rPr lang="en-US" baseline="0" dirty="0"/>
              <a:t> </a:t>
            </a:r>
            <a:r>
              <a:rPr lang="en-US" baseline="0" dirty="0" err="1"/>
              <a:t>usar</a:t>
            </a:r>
            <a:r>
              <a:rPr lang="en-US" baseline="0" dirty="0"/>
              <a:t> </a:t>
            </a:r>
            <a:r>
              <a:rPr lang="en-US" baseline="0" dirty="0" err="1"/>
              <a:t>en</a:t>
            </a:r>
            <a:r>
              <a:rPr lang="en-US" baseline="0" dirty="0"/>
              <a:t> la </a:t>
            </a:r>
            <a:r>
              <a:rPr lang="en-US" baseline="0" dirty="0" err="1"/>
              <a:t>escuela</a:t>
            </a:r>
            <a:r>
              <a:rPr lang="en-US" baseline="0" dirty="0"/>
              <a:t> o </a:t>
            </a:r>
            <a:r>
              <a:rPr lang="en-US" baseline="0" dirty="0" err="1"/>
              <a:t>en</a:t>
            </a:r>
            <a:r>
              <a:rPr lang="en-US" baseline="0" dirty="0"/>
              <a:t> </a:t>
            </a:r>
            <a:r>
              <a:rPr lang="en-US" baseline="0" dirty="0" err="1"/>
              <a:t>eventos</a:t>
            </a:r>
            <a:r>
              <a:rPr lang="en-US" baseline="0" dirty="0"/>
              <a:t> </a:t>
            </a:r>
            <a:r>
              <a:rPr lang="en-US" baseline="0" dirty="0" err="1"/>
              <a:t>especiales</a:t>
            </a:r>
            <a:r>
              <a:rPr lang="en-US" baseline="0" dirty="0"/>
              <a:t>, </a:t>
            </a:r>
            <a:r>
              <a:rPr lang="en-US" baseline="0" dirty="0" err="1"/>
              <a:t>entonces</a:t>
            </a:r>
            <a:r>
              <a:rPr lang="en-US" baseline="0" dirty="0"/>
              <a:t> </a:t>
            </a:r>
            <a:r>
              <a:rPr lang="en-US" baseline="0" dirty="0" err="1"/>
              <a:t>tu</a:t>
            </a:r>
            <a:r>
              <a:rPr lang="en-US" baseline="0" dirty="0"/>
              <a:t> </a:t>
            </a:r>
            <a:r>
              <a:rPr lang="en-US" baseline="0" dirty="0" err="1"/>
              <a:t>escuela</a:t>
            </a:r>
            <a:r>
              <a:rPr lang="en-US" baseline="0" dirty="0"/>
              <a:t> debe </a:t>
            </a:r>
            <a:r>
              <a:rPr lang="en-US" baseline="0" dirty="0" err="1"/>
              <a:t>permitirte</a:t>
            </a:r>
            <a:r>
              <a:rPr lang="en-US" baseline="0" dirty="0"/>
              <a:t> </a:t>
            </a:r>
            <a:r>
              <a:rPr lang="en-US" baseline="0" dirty="0" err="1"/>
              <a:t>usar</a:t>
            </a:r>
            <a:r>
              <a:rPr lang="en-US" baseline="0" dirty="0"/>
              <a:t> </a:t>
            </a:r>
            <a:r>
              <a:rPr lang="en-US" baseline="0" dirty="0" err="1"/>
              <a:t>ropa</a:t>
            </a:r>
            <a:r>
              <a:rPr lang="en-US" baseline="0" dirty="0"/>
              <a:t> que </a:t>
            </a:r>
            <a:r>
              <a:rPr lang="en-US" baseline="0" dirty="0" err="1"/>
              <a:t>corresponda</a:t>
            </a:r>
            <a:r>
              <a:rPr lang="en-US" baseline="0" dirty="0"/>
              <a:t> a </a:t>
            </a:r>
            <a:r>
              <a:rPr lang="en-US" baseline="0" dirty="0" err="1"/>
              <a:t>tu</a:t>
            </a:r>
            <a:r>
              <a:rPr lang="en-US" baseline="0" dirty="0"/>
              <a:t> </a:t>
            </a:r>
            <a:r>
              <a:rPr lang="en-US" baseline="0" dirty="0" err="1"/>
              <a:t>identidad</a:t>
            </a:r>
            <a:r>
              <a:rPr lang="en-US" baseline="0" dirty="0"/>
              <a:t> de </a:t>
            </a:r>
            <a:r>
              <a:rPr lang="en-US" baseline="0" dirty="0" err="1"/>
              <a:t>genero</a:t>
            </a:r>
            <a:r>
              <a:rPr lang="en-US" baseline="0" dirty="0"/>
              <a:t>.</a:t>
            </a:r>
          </a:p>
          <a:p>
            <a:endParaRPr lang="en-US" baseline="0" dirty="0"/>
          </a:p>
          <a:p>
            <a:r>
              <a:rPr lang="en-US" baseline="0" dirty="0"/>
              <a:t>10. Do I have the right to assert my gender identity at school? Tengo el derecho de </a:t>
            </a:r>
            <a:r>
              <a:rPr lang="en-US" baseline="0" dirty="0" err="1"/>
              <a:t>afirmar</a:t>
            </a:r>
            <a:r>
              <a:rPr lang="en-US" baseline="0" dirty="0"/>
              <a:t> mi </a:t>
            </a:r>
            <a:r>
              <a:rPr lang="en-US" baseline="0" dirty="0" err="1"/>
              <a:t>identidad</a:t>
            </a:r>
            <a:r>
              <a:rPr lang="en-US" baseline="0" dirty="0"/>
              <a:t> de </a:t>
            </a:r>
            <a:r>
              <a:rPr lang="en-US" baseline="0" dirty="0" err="1"/>
              <a:t>genero</a:t>
            </a:r>
            <a:r>
              <a:rPr lang="en-US" baseline="0" dirty="0"/>
              <a:t> </a:t>
            </a:r>
            <a:r>
              <a:rPr lang="en-US" baseline="0" dirty="0" err="1"/>
              <a:t>en</a:t>
            </a:r>
            <a:r>
              <a:rPr lang="en-US" baseline="0" dirty="0"/>
              <a:t> la </a:t>
            </a:r>
            <a:r>
              <a:rPr lang="en-US" baseline="0" dirty="0" err="1"/>
              <a:t>escuela</a:t>
            </a:r>
            <a:r>
              <a:rPr lang="en-US" baseline="0" dirty="0"/>
              <a:t>?</a:t>
            </a:r>
          </a:p>
          <a:p>
            <a:endParaRPr lang="en-US" baseline="0" dirty="0"/>
          </a:p>
          <a:p>
            <a:r>
              <a:rPr lang="en-US" baseline="0" dirty="0"/>
              <a:t>YES. Regardless of your gender presentation, you have the right to assert your gender identity at school. You do not need any medical diagnosis or treatment to have your identity recognized by your school. However, we recommend talking to and working with your school if possible, especially if you transition while in school; SI. </a:t>
            </a:r>
            <a:r>
              <a:rPr lang="en-US" baseline="0" dirty="0" err="1"/>
              <a:t>Independientemente</a:t>
            </a:r>
            <a:r>
              <a:rPr lang="en-US" baseline="0" dirty="0"/>
              <a:t> de </a:t>
            </a:r>
            <a:r>
              <a:rPr lang="en-US" baseline="0" dirty="0" err="1"/>
              <a:t>tu</a:t>
            </a:r>
            <a:r>
              <a:rPr lang="en-US" baseline="0" dirty="0"/>
              <a:t> expression de </a:t>
            </a:r>
            <a:r>
              <a:rPr lang="en-US" baseline="0" dirty="0" err="1"/>
              <a:t>genero</a:t>
            </a:r>
            <a:r>
              <a:rPr lang="en-US" baseline="0" dirty="0"/>
              <a:t>, </a:t>
            </a:r>
            <a:r>
              <a:rPr lang="en-US" baseline="0" dirty="0" err="1"/>
              <a:t>tienes</a:t>
            </a:r>
            <a:r>
              <a:rPr lang="en-US" baseline="0" dirty="0"/>
              <a:t> el derecho de </a:t>
            </a:r>
            <a:r>
              <a:rPr lang="en-US" baseline="0" dirty="0" err="1"/>
              <a:t>afirmar</a:t>
            </a:r>
            <a:r>
              <a:rPr lang="en-US" baseline="0" dirty="0"/>
              <a:t> </a:t>
            </a:r>
            <a:r>
              <a:rPr lang="en-US" baseline="0" dirty="0" err="1"/>
              <a:t>tu</a:t>
            </a:r>
            <a:r>
              <a:rPr lang="en-US" baseline="0" dirty="0"/>
              <a:t> </a:t>
            </a:r>
            <a:r>
              <a:rPr lang="en-US" baseline="0" dirty="0" err="1"/>
              <a:t>identidad</a:t>
            </a:r>
            <a:r>
              <a:rPr lang="en-US" baseline="0" dirty="0"/>
              <a:t> de </a:t>
            </a:r>
            <a:r>
              <a:rPr lang="en-US" baseline="0" dirty="0" err="1"/>
              <a:t>genero</a:t>
            </a:r>
            <a:r>
              <a:rPr lang="en-US" baseline="0" dirty="0"/>
              <a:t> </a:t>
            </a:r>
            <a:r>
              <a:rPr lang="en-US" baseline="0" dirty="0" err="1"/>
              <a:t>en</a:t>
            </a:r>
            <a:r>
              <a:rPr lang="en-US" baseline="0" dirty="0"/>
              <a:t> la </a:t>
            </a:r>
            <a:r>
              <a:rPr lang="en-US" baseline="0" dirty="0" err="1"/>
              <a:t>escuela</a:t>
            </a:r>
            <a:r>
              <a:rPr lang="en-US" baseline="0" dirty="0"/>
              <a:t>. No </a:t>
            </a:r>
            <a:r>
              <a:rPr lang="en-US" baseline="0" dirty="0" err="1"/>
              <a:t>necesitas</a:t>
            </a:r>
            <a:r>
              <a:rPr lang="en-US" baseline="0" dirty="0"/>
              <a:t> </a:t>
            </a:r>
            <a:r>
              <a:rPr lang="en-US" baseline="0" dirty="0" err="1"/>
              <a:t>ningun</a:t>
            </a:r>
            <a:r>
              <a:rPr lang="en-US" baseline="0" dirty="0"/>
              <a:t> diagnostic o </a:t>
            </a:r>
            <a:r>
              <a:rPr lang="en-US" baseline="0" dirty="0" err="1"/>
              <a:t>tratmiento</a:t>
            </a:r>
            <a:r>
              <a:rPr lang="en-US" baseline="0" dirty="0"/>
              <a:t> medico para que </a:t>
            </a:r>
            <a:r>
              <a:rPr lang="en-US" baseline="0" dirty="0" err="1"/>
              <a:t>tu</a:t>
            </a:r>
            <a:r>
              <a:rPr lang="en-US" baseline="0" dirty="0"/>
              <a:t> </a:t>
            </a:r>
            <a:r>
              <a:rPr lang="en-US" baseline="0" dirty="0" err="1"/>
              <a:t>escuela</a:t>
            </a:r>
            <a:r>
              <a:rPr lang="en-US" baseline="0" dirty="0"/>
              <a:t> </a:t>
            </a:r>
            <a:r>
              <a:rPr lang="en-US" baseline="0" dirty="0" err="1"/>
              <a:t>reconozca</a:t>
            </a:r>
            <a:r>
              <a:rPr lang="en-US" baseline="0" dirty="0"/>
              <a:t> </a:t>
            </a:r>
            <a:r>
              <a:rPr lang="en-US" baseline="0" dirty="0" err="1"/>
              <a:t>tu</a:t>
            </a:r>
            <a:r>
              <a:rPr lang="en-US" baseline="0" dirty="0"/>
              <a:t> </a:t>
            </a:r>
            <a:r>
              <a:rPr lang="en-US" baseline="0" dirty="0" err="1"/>
              <a:t>identidad</a:t>
            </a:r>
            <a:r>
              <a:rPr lang="en-US" baseline="0" dirty="0"/>
              <a:t>. Sin embargo, </a:t>
            </a:r>
            <a:r>
              <a:rPr lang="en-US" baseline="0" dirty="0" err="1"/>
              <a:t>recomendamos</a:t>
            </a:r>
            <a:r>
              <a:rPr lang="en-US" baseline="0" dirty="0"/>
              <a:t> que </a:t>
            </a:r>
            <a:r>
              <a:rPr lang="en-US" baseline="0" dirty="0" err="1"/>
              <a:t>hables</a:t>
            </a:r>
            <a:r>
              <a:rPr lang="en-US" baseline="0" dirty="0"/>
              <a:t> y </a:t>
            </a:r>
            <a:r>
              <a:rPr lang="en-US" baseline="0" dirty="0" err="1"/>
              <a:t>trabajes</a:t>
            </a:r>
            <a:r>
              <a:rPr lang="en-US" baseline="0" dirty="0"/>
              <a:t> con </a:t>
            </a:r>
            <a:r>
              <a:rPr lang="en-US" baseline="0" dirty="0" err="1"/>
              <a:t>tu</a:t>
            </a:r>
            <a:r>
              <a:rPr lang="en-US" baseline="0" dirty="0"/>
              <a:t> </a:t>
            </a:r>
            <a:r>
              <a:rPr lang="en-US" baseline="0" dirty="0" err="1"/>
              <a:t>escuela</a:t>
            </a:r>
            <a:r>
              <a:rPr lang="en-US" baseline="0" dirty="0"/>
              <a:t> </a:t>
            </a:r>
            <a:r>
              <a:rPr lang="en-US" baseline="0" dirty="0" err="1"/>
              <a:t>si</a:t>
            </a:r>
            <a:r>
              <a:rPr lang="en-US" baseline="0" dirty="0"/>
              <a:t> es possible, </a:t>
            </a:r>
            <a:r>
              <a:rPr lang="en-US" baseline="0" dirty="0" err="1"/>
              <a:t>especialmente</a:t>
            </a:r>
            <a:r>
              <a:rPr lang="en-US" baseline="0" dirty="0"/>
              <a:t> </a:t>
            </a:r>
            <a:r>
              <a:rPr lang="en-US" baseline="0" dirty="0" err="1"/>
              <a:t>si</a:t>
            </a:r>
            <a:r>
              <a:rPr lang="en-US" baseline="0" dirty="0"/>
              <a:t> </a:t>
            </a:r>
            <a:r>
              <a:rPr lang="en-US" baseline="0" dirty="0" err="1"/>
              <a:t>haces</a:t>
            </a:r>
            <a:r>
              <a:rPr lang="en-US" baseline="0" dirty="0"/>
              <a:t> la </a:t>
            </a:r>
            <a:r>
              <a:rPr lang="en-US" baseline="0" dirty="0" err="1"/>
              <a:t>transicion</a:t>
            </a:r>
            <a:r>
              <a:rPr lang="en-US" baseline="0" dirty="0"/>
              <a:t> </a:t>
            </a:r>
            <a:r>
              <a:rPr lang="en-US" baseline="0" dirty="0" err="1"/>
              <a:t>mientras</a:t>
            </a:r>
            <a:r>
              <a:rPr lang="en-US" baseline="0" dirty="0"/>
              <a:t> </a:t>
            </a:r>
            <a:r>
              <a:rPr lang="en-US" baseline="0" dirty="0" err="1"/>
              <a:t>estas</a:t>
            </a:r>
            <a:r>
              <a:rPr lang="en-US" baseline="0" dirty="0"/>
              <a:t> </a:t>
            </a:r>
            <a:r>
              <a:rPr lang="en-US" baseline="0" dirty="0" err="1"/>
              <a:t>en</a:t>
            </a:r>
            <a:r>
              <a:rPr lang="en-US" baseline="0" dirty="0"/>
              <a:t> la </a:t>
            </a:r>
            <a:r>
              <a:rPr lang="en-US" baseline="0" dirty="0" err="1"/>
              <a:t>escuela</a:t>
            </a:r>
            <a:r>
              <a:rPr lang="en-US" baseline="0" dirty="0"/>
              <a:t>.</a:t>
            </a:r>
          </a:p>
          <a:p>
            <a:endParaRPr lang="en-US" baseline="0" dirty="0"/>
          </a:p>
          <a:p>
            <a:endParaRPr lang="en-US" dirty="0"/>
          </a:p>
          <a:p>
            <a:endParaRPr lang="en-US" dirty="0"/>
          </a:p>
          <a:p>
            <a:endParaRPr lang="en-US" dirty="0"/>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6132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bullet point:</a:t>
            </a:r>
          </a:p>
          <a:p>
            <a:r>
              <a:rPr lang="en-US" baseline="0" dirty="0"/>
              <a:t>Free of judgement – libre de </a:t>
            </a:r>
            <a:r>
              <a:rPr lang="en-US" baseline="0" dirty="0" err="1"/>
              <a:t>juicio</a:t>
            </a:r>
            <a:endParaRPr lang="en-US" baseline="0" dirty="0"/>
          </a:p>
          <a:p>
            <a:r>
              <a:rPr lang="en-US" baseline="0" dirty="0"/>
              <a:t>Right to know all options (informed consent) – derecho a </a:t>
            </a:r>
            <a:r>
              <a:rPr lang="en-US" baseline="0" dirty="0" err="1"/>
              <a:t>conocer</a:t>
            </a:r>
            <a:r>
              <a:rPr lang="en-US" baseline="0" dirty="0"/>
              <a:t> </a:t>
            </a:r>
            <a:r>
              <a:rPr lang="en-US" baseline="0" dirty="0" err="1"/>
              <a:t>todas</a:t>
            </a:r>
            <a:r>
              <a:rPr lang="en-US" baseline="0" dirty="0"/>
              <a:t> las </a:t>
            </a:r>
            <a:r>
              <a:rPr lang="en-US" baseline="0" dirty="0" err="1"/>
              <a:t>opciones</a:t>
            </a:r>
            <a:r>
              <a:rPr lang="en-US" baseline="0" dirty="0"/>
              <a:t> (</a:t>
            </a:r>
            <a:r>
              <a:rPr lang="en-US" baseline="0" dirty="0" err="1"/>
              <a:t>conentimiento</a:t>
            </a:r>
            <a:r>
              <a:rPr lang="en-US" baseline="0" dirty="0"/>
              <a:t> </a:t>
            </a:r>
            <a:r>
              <a:rPr lang="en-US" baseline="0" dirty="0" err="1"/>
              <a:t>informado</a:t>
            </a:r>
            <a:r>
              <a:rPr lang="en-US" baseline="0" dirty="0"/>
              <a:t>)</a:t>
            </a:r>
          </a:p>
          <a:p>
            <a:r>
              <a:rPr lang="en-US" baseline="0" dirty="0"/>
              <a:t>Have access to affordable low cost, reproductive healthcare – won’t be turned away for inability to pay (transition to family pact)</a:t>
            </a:r>
          </a:p>
          <a:p>
            <a:r>
              <a:rPr lang="en-US" baseline="0" dirty="0" err="1"/>
              <a:t>Acceso</a:t>
            </a:r>
            <a:r>
              <a:rPr lang="en-US" baseline="0" dirty="0"/>
              <a:t> a </a:t>
            </a:r>
            <a:r>
              <a:rPr lang="en-US" baseline="0" dirty="0" err="1"/>
              <a:t>servicios</a:t>
            </a:r>
            <a:r>
              <a:rPr lang="en-US" baseline="0" dirty="0"/>
              <a:t> de </a:t>
            </a:r>
            <a:r>
              <a:rPr lang="en-US" baseline="0" dirty="0" err="1"/>
              <a:t>salud</a:t>
            </a:r>
            <a:r>
              <a:rPr lang="en-US" baseline="0" dirty="0"/>
              <a:t> reproductive </a:t>
            </a:r>
            <a:r>
              <a:rPr lang="en-US" baseline="0" dirty="0" err="1"/>
              <a:t>accesibles</a:t>
            </a:r>
            <a:r>
              <a:rPr lang="en-US" baseline="0" dirty="0"/>
              <a:t> y de bajo </a:t>
            </a:r>
            <a:r>
              <a:rPr lang="en-US" baseline="0" dirty="0" err="1"/>
              <a:t>costo</a:t>
            </a:r>
            <a:r>
              <a:rPr lang="en-US" baseline="0" dirty="0"/>
              <a:t>– no se les negara el </a:t>
            </a:r>
            <a:r>
              <a:rPr lang="en-US" baseline="0" dirty="0" err="1"/>
              <a:t>servicio</a:t>
            </a:r>
            <a:r>
              <a:rPr lang="en-US" baseline="0" dirty="0"/>
              <a:t> por </a:t>
            </a:r>
            <a:r>
              <a:rPr lang="en-US" baseline="0" dirty="0" err="1"/>
              <a:t>falta</a:t>
            </a:r>
            <a:r>
              <a:rPr lang="en-US" baseline="0" dirty="0"/>
              <a:t> de </a:t>
            </a:r>
            <a:r>
              <a:rPr lang="en-US" baseline="0" dirty="0" err="1"/>
              <a:t>pago</a:t>
            </a:r>
            <a:r>
              <a:rPr lang="en-US" baseline="0" dirty="0"/>
              <a:t> gracias a </a:t>
            </a:r>
            <a:r>
              <a:rPr lang="en-US" baseline="0" dirty="0" err="1"/>
              <a:t>programas</a:t>
            </a:r>
            <a:r>
              <a:rPr lang="en-US" baseline="0" dirty="0"/>
              <a:t> </a:t>
            </a:r>
            <a:r>
              <a:rPr lang="en-US" baseline="0" dirty="0" err="1"/>
              <a:t>como</a:t>
            </a:r>
            <a:r>
              <a:rPr lang="en-US" baseline="0" dirty="0"/>
              <a:t> Family Pact</a:t>
            </a:r>
          </a:p>
          <a:p>
            <a:endParaRPr lang="en-US" baseline="0" dirty="0"/>
          </a:p>
          <a:p>
            <a:r>
              <a:rPr lang="en-US" baseline="0" dirty="0"/>
              <a:t>Second bullet point</a:t>
            </a:r>
          </a:p>
          <a:p>
            <a:r>
              <a:rPr lang="en-US" baseline="0" dirty="0"/>
              <a:t>*mention needing a legitimate doctor’s note in order for no notification*</a:t>
            </a:r>
          </a:p>
          <a:p>
            <a:pPr defTabSz="914266">
              <a:defRPr/>
            </a:pPr>
            <a:r>
              <a:rPr lang="en-US" dirty="0">
                <a:latin typeface="Century Gothic" panose="020B0502020202020204" pitchFamily="34" charset="0"/>
              </a:rPr>
              <a:t>Confidential! Information stays private between patient and clinician</a:t>
            </a:r>
          </a:p>
          <a:p>
            <a:endParaRPr lang="en-US" baseline="0" dirty="0"/>
          </a:p>
          <a:p>
            <a:r>
              <a:rPr lang="en-US" baseline="0" dirty="0"/>
              <a:t> </a:t>
            </a:r>
          </a:p>
          <a:p>
            <a:endParaRPr lang="en-US" baseline="0" dirty="0"/>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699571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dirty="0"/>
              <a:t>Reason: give ex [need to get an </a:t>
            </a:r>
            <a:r>
              <a:rPr lang="en-US" altLang="en-US" dirty="0" err="1"/>
              <a:t>sti</a:t>
            </a:r>
            <a:r>
              <a:rPr lang="en-US" altLang="en-US" dirty="0"/>
              <a:t> test, want to hear about birth control options”</a:t>
            </a:r>
          </a:p>
          <a:p>
            <a:pPr marL="171450" indent="-171450">
              <a:buFont typeface="Arial" panose="020B0604020202020204" pitchFamily="34" charset="0"/>
              <a:buChar char="•"/>
              <a:defRPr/>
            </a:pPr>
            <a:r>
              <a:rPr lang="en-US" altLang="en-US" dirty="0"/>
              <a:t>Find health center: personal doctor, search online, familypact.org</a:t>
            </a:r>
          </a:p>
          <a:p>
            <a:pPr marL="171450" indent="-171450">
              <a:buFont typeface="Arial" panose="020B0604020202020204" pitchFamily="34" charset="0"/>
              <a:buChar char="•"/>
              <a:defRPr/>
            </a:pPr>
            <a:r>
              <a:rPr lang="en-US" altLang="en-US" dirty="0"/>
              <a:t>Time to go: remind that during school is also an opt.</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Make an appt: calling center</a:t>
            </a:r>
          </a:p>
          <a:p>
            <a:pPr marL="171450" indent="-171450">
              <a:buFont typeface="Arial" panose="020B0604020202020204" pitchFamily="34" charset="0"/>
              <a:buChar char="•"/>
              <a:defRPr/>
            </a:pPr>
            <a:r>
              <a:rPr lang="en-US" altLang="en-US" dirty="0"/>
              <a:t>Communicate: helps with support and having someone to talk to, opportunity to mention trusted adults</a:t>
            </a:r>
          </a:p>
          <a:p>
            <a:pPr marL="171450" indent="-171450">
              <a:buFont typeface="Arial" panose="020B0604020202020204" pitchFamily="34" charset="0"/>
              <a:buChar char="•"/>
              <a:defRPr/>
            </a:pPr>
            <a:r>
              <a:rPr lang="en-US" altLang="en-US" dirty="0"/>
              <a:t>Prepare q’s: can jot down on a paper, phone to remember to ask</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And I want to remind everyone that there are ways to pay to the appointment, and one of the ways is through a program that I mentioned before “Family PACT” – let me talk more about this program</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endParaRPr lang="en-US" altLang="en-US" dirty="0"/>
          </a:p>
        </p:txBody>
      </p:sp>
      <p:sp>
        <p:nvSpPr>
          <p:cNvPr id="2" name="Date Placeholder 1"/>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Marzo 2024</a:t>
            </a:r>
          </a:p>
        </p:txBody>
      </p:sp>
    </p:spTree>
    <p:extLst>
      <p:ext uri="{BB962C8B-B14F-4D97-AF65-F5344CB8AC3E}">
        <p14:creationId xmlns:p14="http://schemas.microsoft.com/office/powerpoint/2010/main" val="125758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defTabSz="914266">
              <a:buFontTx/>
              <a:buAutoNum type="arabicPeriod"/>
              <a:defRPr/>
            </a:pPr>
            <a:r>
              <a:rPr lang="es-ES" dirty="0">
                <a:latin typeface="Century" panose="02040604050505020304" pitchFamily="18" charset="0"/>
              </a:rPr>
              <a:t>Acuda a la cita y llegue al menos 15 minutos antes. </a:t>
            </a:r>
            <a:r>
              <a:rPr lang="en-US" dirty="0">
                <a:latin typeface="Century" panose="02040604050505020304" pitchFamily="18" charset="0"/>
              </a:rPr>
              <a:t>Important to do so to fill out paper work and to be seen on time.</a:t>
            </a:r>
          </a:p>
          <a:p>
            <a:pPr marL="228567" indent="-228567" defTabSz="914266">
              <a:buFontTx/>
              <a:buAutoNum type="arabicPeriod"/>
              <a:defRPr/>
            </a:pPr>
            <a:r>
              <a:rPr lang="en-US" dirty="0">
                <a:latin typeface="Century" panose="02040604050505020304" pitchFamily="18" charset="0"/>
              </a:rPr>
              <a:t>Sign in and fill out paper work. </a:t>
            </a:r>
          </a:p>
          <a:p>
            <a:pPr marL="228567" indent="-228567" defTabSz="914266">
              <a:buFontTx/>
              <a:buAutoNum type="arabicPeriod"/>
              <a:defRPr/>
            </a:pPr>
            <a:r>
              <a:rPr lang="en-US" dirty="0">
                <a:latin typeface="Century" panose="02040604050505020304" pitchFamily="18" charset="0"/>
              </a:rPr>
              <a:t>Ask questions if you need help filling out application</a:t>
            </a:r>
          </a:p>
          <a:p>
            <a:pPr marL="228567" indent="-228567" defTabSz="914266">
              <a:buFontTx/>
              <a:buAutoNum type="arabicPeriod"/>
              <a:defRPr/>
            </a:pPr>
            <a:r>
              <a:rPr lang="en-US" dirty="0">
                <a:latin typeface="Century" panose="02040604050505020304" pitchFamily="18" charset="0"/>
              </a:rPr>
              <a:t>Turn in paper work and wait to be called</a:t>
            </a:r>
          </a:p>
          <a:p>
            <a:pPr marL="228567" indent="-228567" defTabSz="914266">
              <a:buFontTx/>
              <a:buAutoNum type="arabicPeriod"/>
              <a:defRPr/>
            </a:pPr>
            <a:r>
              <a:rPr lang="en-US" dirty="0">
                <a:latin typeface="Century" panose="02040604050505020304" pitchFamily="18" charset="0"/>
              </a:rPr>
              <a:t>Clinicians will ask personals questions, why do you think they ask these questions? Be honest when answering questions. All information stays confidential and all clinicians as mandated reporters.</a:t>
            </a:r>
          </a:p>
          <a:p>
            <a:pPr marL="228567" indent="-228567" defTabSz="914266">
              <a:buFontTx/>
              <a:buAutoNum type="arabicPeriod"/>
              <a:defRPr/>
            </a:pPr>
            <a:r>
              <a:rPr lang="en-US" dirty="0">
                <a:latin typeface="Century" panose="02040604050505020304" pitchFamily="18" charset="0"/>
              </a:rPr>
              <a:t>Will receive health service and schedule follow up if necessary </a:t>
            </a:r>
          </a:p>
          <a:p>
            <a:pPr marL="228567" indent="-228567" defTabSz="914266">
              <a:buFontTx/>
              <a:buAutoNum type="arabicPeriod"/>
              <a:defRPr/>
            </a:pPr>
            <a:endParaRPr lang="en-US" dirty="0">
              <a:latin typeface="Century" panose="02040604050505020304" pitchFamily="18" charset="0"/>
            </a:endParaRPr>
          </a:p>
          <a:p>
            <a:pPr marL="228567" indent="-228567" defTabSz="914266">
              <a:buFontTx/>
              <a:buAutoNum type="arabicPeriod"/>
              <a:defRPr/>
            </a:pPr>
            <a:endParaRPr lang="en-US" dirty="0">
              <a:latin typeface="Century" panose="02040604050505020304" pitchFamily="18" charset="0"/>
            </a:endParaRPr>
          </a:p>
          <a:p>
            <a:pPr marL="228567" indent="-228567" defTabSz="914266">
              <a:buFontTx/>
              <a:buAutoNum type="arabicPeriod"/>
              <a:defRPr/>
            </a:pPr>
            <a:endParaRPr lang="en-US" dirty="0">
              <a:latin typeface="Century" panose="02040604050505020304" pitchFamily="18" charset="0"/>
            </a:endParaRPr>
          </a:p>
          <a:p>
            <a:pPr marL="228567" indent="-228567" defTabSz="914266">
              <a:buFontTx/>
              <a:buAutoNum type="arabicPeriod"/>
              <a:defRPr/>
            </a:pPr>
            <a:endParaRPr lang="en-US" dirty="0">
              <a:latin typeface="Century" panose="02040604050505020304" pitchFamily="18" charset="0"/>
            </a:endParaRPr>
          </a:p>
          <a:p>
            <a:pPr marL="228567" indent="-228567" defTabSz="914266">
              <a:buFontTx/>
              <a:buAutoNum type="arabicPeriod"/>
              <a:defRPr/>
            </a:pPr>
            <a:endParaRPr lang="en-US" dirty="0">
              <a:latin typeface="Century" panose="02040604050505020304" pitchFamily="18" charset="0"/>
            </a:endParaRP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err="1">
                <a:latin typeface="Century Gothic" panose="020B0502020202020204" pitchFamily="34" charset="0"/>
              </a:rPr>
              <a:t>Confidential!Information</a:t>
            </a:r>
            <a:r>
              <a:rPr lang="en-US" dirty="0">
                <a:latin typeface="Century Gothic" panose="020B0502020202020204" pitchFamily="34" charset="0"/>
              </a:rPr>
              <a:t> stays private between patient and clinician</a:t>
            </a: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a:t>
            </a:r>
            <a:r>
              <a:rPr lang="en-US" baseline="0" dirty="0"/>
              <a:t> </a:t>
            </a:r>
            <a:r>
              <a:rPr lang="en-US" baseline="0" dirty="0" err="1"/>
              <a:t>california</a:t>
            </a:r>
            <a:r>
              <a:rPr lang="en-US" baseline="0" dirty="0"/>
              <a:t> address or live in </a:t>
            </a:r>
            <a:r>
              <a:rPr lang="en-US" baseline="0" dirty="0" err="1"/>
              <a:t>cali</a:t>
            </a:r>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some more of the application, on the left is the insurance portion-even is someone has Medi-</a:t>
            </a:r>
            <a:r>
              <a:rPr lang="en-US" dirty="0" err="1"/>
              <a:t>cal</a:t>
            </a:r>
            <a:r>
              <a:rPr lang="en-US" dirty="0"/>
              <a:t>/private insurance etc. they can still qualify for Family Pact</a:t>
            </a:r>
          </a:p>
          <a:p>
            <a:pPr marL="171450" indent="-171450">
              <a:buFont typeface="Arial" panose="020B0604020202020204" pitchFamily="34" charset="0"/>
              <a:buChar char="•"/>
            </a:pPr>
            <a:r>
              <a:rPr lang="en-US" dirty="0" err="1"/>
              <a:t>Aqui</a:t>
            </a:r>
            <a:r>
              <a:rPr lang="en-US" dirty="0"/>
              <a:t> </a:t>
            </a:r>
            <a:r>
              <a:rPr lang="en-US" dirty="0" err="1"/>
              <a:t>esta</a:t>
            </a:r>
            <a:r>
              <a:rPr lang="en-US" dirty="0"/>
              <a:t> </a:t>
            </a:r>
            <a:r>
              <a:rPr lang="en-US" dirty="0" err="1"/>
              <a:t>otra</a:t>
            </a:r>
            <a:r>
              <a:rPr lang="en-US" dirty="0"/>
              <a:t> </a:t>
            </a:r>
            <a:r>
              <a:rPr lang="en-US" dirty="0" err="1"/>
              <a:t>parte</a:t>
            </a:r>
            <a:r>
              <a:rPr lang="en-US" dirty="0"/>
              <a:t> de la </a:t>
            </a:r>
            <a:r>
              <a:rPr lang="en-US" dirty="0" err="1"/>
              <a:t>applicacion</a:t>
            </a:r>
            <a:r>
              <a:rPr lang="en-US" dirty="0"/>
              <a:t>, a la </a:t>
            </a:r>
            <a:r>
              <a:rPr lang="en-US" dirty="0" err="1"/>
              <a:t>izquierda</a:t>
            </a:r>
            <a:r>
              <a:rPr lang="en-US" dirty="0"/>
              <a:t> </a:t>
            </a:r>
            <a:r>
              <a:rPr lang="en-US" dirty="0" err="1"/>
              <a:t>esta</a:t>
            </a:r>
            <a:r>
              <a:rPr lang="en-US" dirty="0"/>
              <a:t> la </a:t>
            </a:r>
            <a:r>
              <a:rPr lang="en-US" dirty="0" err="1"/>
              <a:t>seccion</a:t>
            </a:r>
            <a:r>
              <a:rPr lang="en-US" dirty="0"/>
              <a:t> de </a:t>
            </a:r>
            <a:r>
              <a:rPr lang="en-US" dirty="0" err="1"/>
              <a:t>aseguranza</a:t>
            </a:r>
            <a:r>
              <a:rPr lang="en-US" dirty="0"/>
              <a:t>. </a:t>
            </a:r>
            <a:r>
              <a:rPr lang="en-US" dirty="0" err="1"/>
              <a:t>Incluso</a:t>
            </a:r>
            <a:r>
              <a:rPr lang="en-US" dirty="0"/>
              <a:t> </a:t>
            </a:r>
            <a:r>
              <a:rPr lang="en-US" dirty="0" err="1"/>
              <a:t>si</a:t>
            </a:r>
            <a:r>
              <a:rPr lang="en-US" dirty="0"/>
              <a:t> </a:t>
            </a:r>
            <a:r>
              <a:rPr lang="en-US" dirty="0" err="1"/>
              <a:t>alguien</a:t>
            </a:r>
            <a:r>
              <a:rPr lang="en-US" dirty="0"/>
              <a:t> </a:t>
            </a:r>
            <a:r>
              <a:rPr lang="en-US" dirty="0" err="1"/>
              <a:t>tiene</a:t>
            </a:r>
            <a:r>
              <a:rPr lang="en-US" dirty="0"/>
              <a:t> </a:t>
            </a:r>
            <a:r>
              <a:rPr lang="en-US" dirty="0" err="1"/>
              <a:t>aseguranza</a:t>
            </a:r>
            <a:r>
              <a:rPr lang="en-US" dirty="0"/>
              <a:t>, </a:t>
            </a:r>
            <a:r>
              <a:rPr lang="en-US" dirty="0" err="1"/>
              <a:t>aun</a:t>
            </a:r>
            <a:r>
              <a:rPr lang="en-US" dirty="0"/>
              <a:t> </a:t>
            </a:r>
            <a:r>
              <a:rPr lang="en-US" dirty="0" err="1"/>
              <a:t>puede</a:t>
            </a:r>
            <a:r>
              <a:rPr lang="en-US" dirty="0"/>
              <a:t> </a:t>
            </a:r>
            <a:r>
              <a:rPr lang="en-US" dirty="0" err="1"/>
              <a:t>calificar</a:t>
            </a:r>
            <a:r>
              <a:rPr lang="en-US" dirty="0"/>
              <a:t> para Family Pact.</a:t>
            </a:r>
          </a:p>
          <a:p>
            <a:pPr marL="171450" indent="-171450">
              <a:buFont typeface="Arial" panose="020B0604020202020204" pitchFamily="34" charset="0"/>
              <a:buChar char="•"/>
            </a:pPr>
            <a:r>
              <a:rPr lang="en-US" dirty="0"/>
              <a:t>On the right side we see the income portion, again there is no extra documents needed for this. Someone just needs to fill this application out </a:t>
            </a:r>
          </a:p>
          <a:p>
            <a:pPr marL="171450" indent="-171450">
              <a:buFont typeface="Arial" panose="020B0604020202020204" pitchFamily="34" charset="0"/>
              <a:buChar char="•"/>
            </a:pPr>
            <a:r>
              <a:rPr lang="en-US" dirty="0" err="1"/>
              <a:t>En</a:t>
            </a:r>
            <a:r>
              <a:rPr lang="en-US" dirty="0"/>
              <a:t> el </a:t>
            </a:r>
            <a:r>
              <a:rPr lang="en-US" dirty="0" err="1"/>
              <a:t>lado</a:t>
            </a:r>
            <a:r>
              <a:rPr lang="en-US" dirty="0"/>
              <a:t> derecho, </a:t>
            </a:r>
            <a:r>
              <a:rPr lang="en-US" dirty="0" err="1"/>
              <a:t>vemos</a:t>
            </a:r>
            <a:r>
              <a:rPr lang="en-US" dirty="0"/>
              <a:t> la </a:t>
            </a:r>
            <a:r>
              <a:rPr lang="en-US" dirty="0" err="1"/>
              <a:t>seccion</a:t>
            </a:r>
            <a:r>
              <a:rPr lang="en-US" dirty="0"/>
              <a:t> de </a:t>
            </a:r>
            <a:r>
              <a:rPr lang="en-US" dirty="0" err="1"/>
              <a:t>ingresos</a:t>
            </a:r>
            <a:r>
              <a:rPr lang="en-US" dirty="0"/>
              <a:t>; </a:t>
            </a:r>
            <a:r>
              <a:rPr lang="en-US" dirty="0" err="1"/>
              <a:t>nuevemente</a:t>
            </a:r>
            <a:r>
              <a:rPr lang="en-US" dirty="0"/>
              <a:t>, no se </a:t>
            </a:r>
            <a:r>
              <a:rPr lang="en-US" dirty="0" err="1"/>
              <a:t>necesitan</a:t>
            </a:r>
            <a:r>
              <a:rPr lang="en-US" dirty="0"/>
              <a:t> </a:t>
            </a:r>
            <a:r>
              <a:rPr lang="en-US" dirty="0" err="1"/>
              <a:t>documentos</a:t>
            </a:r>
            <a:r>
              <a:rPr lang="en-US" dirty="0"/>
              <a:t> </a:t>
            </a:r>
            <a:r>
              <a:rPr lang="en-US" dirty="0" err="1"/>
              <a:t>adicionales</a:t>
            </a:r>
            <a:r>
              <a:rPr lang="en-US" dirty="0"/>
              <a:t> para </a:t>
            </a:r>
            <a:r>
              <a:rPr lang="en-US" dirty="0" err="1"/>
              <a:t>esto</a:t>
            </a:r>
            <a:r>
              <a:rPr lang="en-US" dirty="0"/>
              <a:t>. Solo se </a:t>
            </a:r>
            <a:r>
              <a:rPr lang="en-US" dirty="0" err="1"/>
              <a:t>necesita</a:t>
            </a:r>
            <a:r>
              <a:rPr lang="en-US" dirty="0"/>
              <a:t> </a:t>
            </a:r>
            <a:r>
              <a:rPr lang="en-US" dirty="0" err="1"/>
              <a:t>llenar</a:t>
            </a:r>
            <a:r>
              <a:rPr lang="en-US" dirty="0"/>
              <a:t> </a:t>
            </a:r>
            <a:r>
              <a:rPr lang="en-US" dirty="0" err="1"/>
              <a:t>esta</a:t>
            </a:r>
            <a:r>
              <a:rPr lang="en-US" dirty="0"/>
              <a:t> </a:t>
            </a:r>
            <a:r>
              <a:rPr lang="en-US" dirty="0" err="1"/>
              <a:t>solicitud</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Marzo 2024</a:t>
            </a:r>
          </a:p>
        </p:txBody>
      </p:sp>
    </p:spTree>
    <p:extLst>
      <p:ext uri="{BB962C8B-B14F-4D97-AF65-F5344CB8AC3E}">
        <p14:creationId xmlns:p14="http://schemas.microsoft.com/office/powerpoint/2010/main" val="491066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pics</a:t>
            </a: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create a safe learning space for all of us today, we’re going to go over some group agreements. These are “rules” so that everyone feels comfortable participating and learning the topics for today.</a:t>
            </a:r>
          </a:p>
          <a:p>
            <a:r>
              <a:rPr lang="en-US" b="0" dirty="0"/>
              <a:t>Para </a:t>
            </a:r>
            <a:r>
              <a:rPr lang="en-US" b="0" dirty="0" err="1"/>
              <a:t>crear</a:t>
            </a:r>
            <a:r>
              <a:rPr lang="en-US" b="0" dirty="0"/>
              <a:t> un </a:t>
            </a:r>
            <a:r>
              <a:rPr lang="en-US" b="0" dirty="0" err="1"/>
              <a:t>espacio</a:t>
            </a:r>
            <a:r>
              <a:rPr lang="en-US" b="0" dirty="0"/>
              <a:t> </a:t>
            </a:r>
            <a:r>
              <a:rPr lang="en-US" b="0" dirty="0" err="1"/>
              <a:t>seguro</a:t>
            </a:r>
            <a:r>
              <a:rPr lang="en-US" b="0" dirty="0"/>
              <a:t> para </a:t>
            </a:r>
            <a:r>
              <a:rPr lang="en-US" b="0" dirty="0" err="1"/>
              <a:t>todos</a:t>
            </a:r>
            <a:r>
              <a:rPr lang="en-US" b="0" dirty="0"/>
              <a:t> hoy, primero </a:t>
            </a:r>
            <a:r>
              <a:rPr lang="en-US" b="0" dirty="0" err="1"/>
              <a:t>vamos</a:t>
            </a:r>
            <a:r>
              <a:rPr lang="en-US" b="0" dirty="0"/>
              <a:t> </a:t>
            </a:r>
            <a:r>
              <a:rPr lang="en-US" b="0" dirty="0" err="1"/>
              <a:t>hablar</a:t>
            </a:r>
            <a:r>
              <a:rPr lang="en-US" b="0" dirty="0"/>
              <a:t> </a:t>
            </a:r>
            <a:r>
              <a:rPr lang="en-US" b="0" dirty="0" err="1"/>
              <a:t>en</a:t>
            </a:r>
            <a:r>
              <a:rPr lang="en-US" b="0" dirty="0"/>
              <a:t> que son los </a:t>
            </a:r>
            <a:r>
              <a:rPr lang="en-US" b="0" dirty="0" err="1"/>
              <a:t>acuerdos</a:t>
            </a:r>
            <a:r>
              <a:rPr lang="en-US" b="0" dirty="0"/>
              <a:t> de </a:t>
            </a:r>
            <a:r>
              <a:rPr lang="en-US" b="0" dirty="0" err="1"/>
              <a:t>grupo</a:t>
            </a:r>
            <a:r>
              <a:rPr lang="en-US" b="0" dirty="0"/>
              <a:t>. </a:t>
            </a:r>
            <a:r>
              <a:rPr lang="en-US" b="0" dirty="0" err="1"/>
              <a:t>Estas</a:t>
            </a:r>
            <a:r>
              <a:rPr lang="en-US" b="0" dirty="0"/>
              <a:t> son </a:t>
            </a:r>
            <a:r>
              <a:rPr lang="en-US" b="0" dirty="0" err="1"/>
              <a:t>como</a:t>
            </a:r>
            <a:r>
              <a:rPr lang="en-US" b="0" dirty="0"/>
              <a:t> “</a:t>
            </a:r>
            <a:r>
              <a:rPr lang="en-US" b="0" dirty="0" err="1"/>
              <a:t>reglas</a:t>
            </a:r>
            <a:r>
              <a:rPr lang="en-US" b="0" dirty="0"/>
              <a:t>” para que </a:t>
            </a:r>
            <a:r>
              <a:rPr lang="en-US" b="0" dirty="0" err="1"/>
              <a:t>todos</a:t>
            </a:r>
            <a:r>
              <a:rPr lang="en-US" b="0" dirty="0"/>
              <a:t> se </a:t>
            </a:r>
            <a:r>
              <a:rPr lang="en-US" b="0" dirty="0" err="1"/>
              <a:t>sientan</a:t>
            </a:r>
            <a:r>
              <a:rPr lang="en-US" b="0" dirty="0"/>
              <a:t> </a:t>
            </a:r>
            <a:r>
              <a:rPr lang="en-US" b="0" dirty="0" err="1"/>
              <a:t>comodos</a:t>
            </a:r>
            <a:r>
              <a:rPr lang="en-US" b="0" dirty="0"/>
              <a:t> </a:t>
            </a:r>
            <a:r>
              <a:rPr lang="en-US" b="0" dirty="0" err="1"/>
              <a:t>participando</a:t>
            </a:r>
            <a:r>
              <a:rPr lang="en-US" b="0" dirty="0"/>
              <a:t> y </a:t>
            </a:r>
            <a:r>
              <a:rPr lang="en-US" b="0" dirty="0" err="1"/>
              <a:t>aprendiendo</a:t>
            </a:r>
            <a:r>
              <a:rPr lang="en-US" b="0" dirty="0"/>
              <a:t> las </a:t>
            </a:r>
            <a:r>
              <a:rPr lang="en-US" b="0" dirty="0" err="1"/>
              <a:t>temas</a:t>
            </a:r>
            <a:r>
              <a:rPr lang="en-US" b="0" dirty="0"/>
              <a:t> de hoy.</a:t>
            </a:r>
          </a:p>
          <a:p>
            <a:pPr marL="228600" indent="-228600">
              <a:buAutoNum type="arabicPeriod"/>
            </a:pPr>
            <a:r>
              <a:rPr kumimoji="0" lang="en-US" sz="1200" b="0" i="0" u="none" strike="noStrike" kern="1200" cap="none" spc="0" normalizeH="0" baseline="0" noProof="0" dirty="0">
                <a:ln>
                  <a:noFill/>
                </a:ln>
                <a:solidFill>
                  <a:prstClr val="black"/>
                </a:solidFill>
                <a:effectLst/>
                <a:uLnTx/>
                <a:uFillTx/>
                <a:latin typeface="+mn-lt"/>
                <a:ea typeface="+mn-ea"/>
                <a:cs typeface="+mn-cs"/>
              </a:rPr>
              <a:t>Be respectful of me, each other, and of the content being shared today; </a:t>
            </a:r>
            <a:r>
              <a:rPr lang="en-US" b="0" dirty="0"/>
              <a:t>Se </a:t>
            </a:r>
            <a:r>
              <a:rPr lang="en-US" b="0" dirty="0" err="1"/>
              <a:t>respetuoso</a:t>
            </a:r>
            <a:r>
              <a:rPr lang="en-US" b="0" dirty="0"/>
              <a:t> </a:t>
            </a:r>
            <a:r>
              <a:rPr lang="en-US" b="0" dirty="0" err="1"/>
              <a:t>conmigo</a:t>
            </a:r>
            <a:r>
              <a:rPr lang="en-US" b="0" dirty="0"/>
              <a:t>, con los </a:t>
            </a:r>
            <a:r>
              <a:rPr lang="en-US" b="0" dirty="0" err="1"/>
              <a:t>demas</a:t>
            </a:r>
            <a:r>
              <a:rPr lang="en-US" b="0" dirty="0"/>
              <a:t> y de lo que </a:t>
            </a:r>
            <a:r>
              <a:rPr lang="en-US" b="0" dirty="0" err="1"/>
              <a:t>hablaremos</a:t>
            </a:r>
            <a:r>
              <a:rPr lang="en-US" b="0" dirty="0"/>
              <a:t> hoy.</a:t>
            </a:r>
          </a:p>
          <a:p>
            <a:pPr marL="228600" indent="-228600">
              <a:buAutoNum type="arabicPeriod"/>
            </a:pPr>
            <a:r>
              <a:rPr kumimoji="0" lang="en-US" sz="1200" b="0" i="0" u="none" strike="noStrike" kern="1200" cap="none" spc="0" normalizeH="0" baseline="0" noProof="0" dirty="0">
                <a:ln>
                  <a:noFill/>
                </a:ln>
                <a:solidFill>
                  <a:prstClr val="black"/>
                </a:solidFill>
                <a:effectLst/>
                <a:uLnTx/>
                <a:uFillTx/>
                <a:latin typeface="+mn-lt"/>
                <a:ea typeface="+mn-ea"/>
                <a:cs typeface="+mn-cs"/>
              </a:rPr>
              <a:t>One person at a time should be speaking so that everyone gets an opportunity to participate! So if I am speaking, allow me to speak, if others are speaking, let’s not interrupt. Una persona a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vez</a:t>
            </a:r>
            <a:r>
              <a:rPr kumimoji="0" lang="en-US" sz="1200" b="0" i="0" u="none" strike="noStrike" kern="1200" cap="none" spc="0" normalizeH="0" baseline="0" noProof="0" dirty="0">
                <a:ln>
                  <a:noFill/>
                </a:ln>
                <a:solidFill>
                  <a:prstClr val="black"/>
                </a:solidFill>
                <a:effectLst/>
                <a:uLnTx/>
                <a:uFillTx/>
                <a:latin typeface="+mn-lt"/>
                <a:ea typeface="+mn-ea"/>
                <a:cs typeface="+mn-cs"/>
              </a:rPr>
              <a:t> debe </a:t>
            </a:r>
            <a:r>
              <a:rPr kumimoji="0" lang="en-US" sz="1200" b="0" i="0" u="none" strike="noStrike" kern="1200" cap="none" spc="0" normalizeH="0" baseline="0" noProof="0" dirty="0" err="1">
                <a:ln>
                  <a:noFill/>
                </a:ln>
                <a:solidFill>
                  <a:prstClr val="black"/>
                </a:solidFill>
                <a:effectLst/>
                <a:uLnTx/>
                <a:uFillTx/>
                <a:latin typeface="+mn-lt"/>
                <a:ea typeface="+mn-ea"/>
                <a:cs typeface="+mn-cs"/>
              </a:rPr>
              <a:t>hablar</a:t>
            </a:r>
            <a:r>
              <a:rPr kumimoji="0" lang="en-US" sz="1200" b="0" i="0" u="none" strike="noStrike" kern="1200" cap="none" spc="0" normalizeH="0" baseline="0" noProof="0" dirty="0">
                <a:ln>
                  <a:noFill/>
                </a:ln>
                <a:solidFill>
                  <a:prstClr val="black"/>
                </a:solidFill>
                <a:effectLst/>
                <a:uLnTx/>
                <a:uFillTx/>
                <a:latin typeface="+mn-lt"/>
                <a:ea typeface="+mn-ea"/>
                <a:cs typeface="+mn-cs"/>
              </a:rPr>
              <a:t> para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todos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tengan</a:t>
            </a:r>
            <a:r>
              <a:rPr kumimoji="0" lang="en-US" sz="1200" b="0" i="0" u="none" strike="noStrike" kern="1200" cap="none" spc="0" normalizeH="0" baseline="0" noProof="0" dirty="0">
                <a:ln>
                  <a:noFill/>
                </a:ln>
                <a:solidFill>
                  <a:prstClr val="black"/>
                </a:solidFill>
                <a:effectLst/>
                <a:uLnTx/>
                <a:uFillTx/>
                <a:latin typeface="+mn-lt"/>
                <a:ea typeface="+mn-ea"/>
                <a:cs typeface="+mn-cs"/>
              </a:rPr>
              <a:t>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opportunidad</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participar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Entonces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si</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yo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estoy</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hablando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permiteme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terminar</a:t>
            </a:r>
            <a:r>
              <a:rPr kumimoji="0" lang="en-US" sz="1200" b="0" i="0" u="none" strike="noStrike" kern="1200" cap="none" spc="0" normalizeH="0" baseline="0" noProof="0" dirty="0">
                <a:ln>
                  <a:noFill/>
                </a:ln>
                <a:solidFill>
                  <a:prstClr val="black"/>
                </a:solidFill>
                <a:effectLst/>
                <a:uLnTx/>
                <a:uFillTx/>
                <a:latin typeface="+mn-lt"/>
                <a:ea typeface="+mn-ea"/>
                <a:cs typeface="+mn-cs"/>
              </a:rPr>
              <a:t>, y </a:t>
            </a:r>
            <a:r>
              <a:rPr kumimoji="0" lang="en-US" sz="1200" b="0" i="0" u="none" strike="noStrike" kern="1200" cap="none" spc="0" normalizeH="0" baseline="0" noProof="0" dirty="0" err="1">
                <a:ln>
                  <a:noFill/>
                </a:ln>
                <a:solidFill>
                  <a:prstClr val="black"/>
                </a:solidFill>
                <a:effectLst/>
                <a:uLnTx/>
                <a:uFillTx/>
                <a:latin typeface="+mn-lt"/>
                <a:ea typeface="+mn-ea"/>
                <a:cs typeface="+mn-cs"/>
              </a:rPr>
              <a:t>si</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otros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compartiendo</a:t>
            </a:r>
            <a:r>
              <a:rPr kumimoji="0" lang="en-US" sz="1200" b="0" i="0" u="none" strike="noStrike" kern="1200" cap="none" spc="0" normalizeH="0" baseline="0" noProof="0" dirty="0">
                <a:ln>
                  <a:noFill/>
                </a:ln>
                <a:solidFill>
                  <a:prstClr val="black"/>
                </a:solidFill>
                <a:effectLst/>
                <a:uLnTx/>
                <a:uFillTx/>
                <a:latin typeface="+mn-lt"/>
                <a:ea typeface="+mn-ea"/>
                <a:cs typeface="+mn-cs"/>
              </a:rPr>
              <a:t>, no los </a:t>
            </a:r>
            <a:r>
              <a:rPr kumimoji="0" lang="en-US" sz="1200" b="0" i="0" u="none" strike="noStrike" kern="1200" cap="none" spc="0" normalizeH="0" baseline="0" noProof="0" dirty="0" err="1">
                <a:ln>
                  <a:noFill/>
                </a:ln>
                <a:solidFill>
                  <a:prstClr val="black"/>
                </a:solidFill>
                <a:effectLst/>
                <a:uLnTx/>
                <a:uFillTx/>
                <a:latin typeface="+mn-lt"/>
                <a:ea typeface="+mn-ea"/>
                <a:cs typeface="+mn-cs"/>
              </a:rPr>
              <a:t>interruptamos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228600" indent="-228600">
              <a:buAutoNum type="arabicPeriod"/>
            </a:pPr>
            <a:r>
              <a:rPr kumimoji="0" lang="en-US" sz="1200" b="0" i="0" u="none" strike="noStrike" kern="1200" cap="none" spc="0" normalizeH="0" baseline="0" noProof="0" dirty="0">
                <a:ln>
                  <a:noFill/>
                </a:ln>
                <a:solidFill>
                  <a:prstClr val="black"/>
                </a:solidFill>
                <a:effectLst/>
                <a:uLnTx/>
                <a:uFillTx/>
                <a:latin typeface="+mn-lt"/>
                <a:ea typeface="+mn-ea"/>
                <a:cs typeface="+mn-cs"/>
              </a:rPr>
              <a:t>Feel free to ask questions! This may be people’s first time hearing of this topic and that is all good, we’re all here to learn. I just want to remind everyone to be mindful of how these questions make others feel. No </a:t>
            </a:r>
            <a:r>
              <a:rPr kumimoji="0" lang="en-US" sz="1200" b="0" i="0" u="none" strike="noStrike" kern="1200" cap="none" spc="0" normalizeH="0" baseline="0" noProof="0" dirty="0" err="1">
                <a:ln>
                  <a:noFill/>
                </a:ln>
                <a:solidFill>
                  <a:prstClr val="black"/>
                </a:solidFill>
                <a:effectLst/>
                <a:uLnTx/>
                <a:uFillTx/>
                <a:latin typeface="+mn-lt"/>
                <a:ea typeface="+mn-ea"/>
                <a:cs typeface="+mn-cs"/>
              </a:rPr>
              <a:t>duden</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hacer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cualquier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pregunta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Puede</a:t>
            </a:r>
            <a:r>
              <a:rPr kumimoji="0" lang="en-US" sz="1200" b="0" i="0" u="none" strike="noStrike" kern="1200" cap="none" spc="0" normalizeH="0" baseline="0" noProof="0" dirty="0">
                <a:ln>
                  <a:noFill/>
                </a:ln>
                <a:solidFill>
                  <a:prstClr val="black"/>
                </a:solidFill>
                <a:effectLst/>
                <a:uLnTx/>
                <a:uFillTx/>
                <a:latin typeface="+mn-lt"/>
                <a:ea typeface="+mn-ea"/>
                <a:cs typeface="+mn-cs"/>
              </a:rPr>
              <a:t> que sea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primera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vez</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eschuchen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sobre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tema</a:t>
            </a:r>
            <a:r>
              <a:rPr kumimoji="0" lang="en-US" sz="1200" b="0" i="0" u="none" strike="noStrike" kern="1200" cap="none" spc="0" normalizeH="0" baseline="0" noProof="0" dirty="0">
                <a:ln>
                  <a:noFill/>
                </a:ln>
                <a:solidFill>
                  <a:prstClr val="black"/>
                </a:solidFill>
                <a:effectLst/>
                <a:uLnTx/>
                <a:uFillTx/>
                <a:latin typeface="+mn-lt"/>
                <a:ea typeface="+mn-ea"/>
                <a:cs typeface="+mn-cs"/>
              </a:rPr>
              <a:t>, y </a:t>
            </a:r>
            <a:r>
              <a:rPr kumimoji="0" lang="en-US" sz="1200" b="0" i="0" u="none" strike="noStrike" kern="1200" cap="none" spc="0" normalizeH="0" baseline="0" noProof="0" dirty="0" err="1">
                <a:ln>
                  <a:noFill/>
                </a:ln>
                <a:solidFill>
                  <a:prstClr val="black"/>
                </a:solidFill>
                <a:effectLst/>
                <a:uLnTx/>
                <a:uFillTx/>
                <a:latin typeface="+mn-lt"/>
                <a:ea typeface="+mn-ea"/>
                <a:cs typeface="+mn-cs"/>
              </a:rPr>
              <a:t>eso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a:t>
            </a:r>
            <a:r>
              <a:rPr kumimoji="0" lang="en-US" sz="1200" b="0" i="0" u="none" strike="noStrike" kern="1200" cap="none" spc="0" normalizeH="0" baseline="0" noProof="0" dirty="0">
                <a:ln>
                  <a:noFill/>
                </a:ln>
                <a:solidFill>
                  <a:prstClr val="black"/>
                </a:solidFill>
                <a:effectLst/>
                <a:uLnTx/>
                <a:uFillTx/>
                <a:latin typeface="+mn-lt"/>
                <a:ea typeface="+mn-ea"/>
                <a:cs typeface="+mn-cs"/>
              </a:rPr>
              <a:t> bien,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estamos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aqui</a:t>
            </a:r>
            <a:r>
              <a:rPr kumimoji="0" lang="en-US" sz="1200" b="0" i="0" u="none" strike="noStrike" kern="1200" cap="none" spc="0" normalizeH="0" baseline="0" noProof="0" dirty="0">
                <a:ln>
                  <a:noFill/>
                </a:ln>
                <a:solidFill>
                  <a:prstClr val="black"/>
                </a:solidFill>
                <a:effectLst/>
                <a:uLnTx/>
                <a:uFillTx/>
                <a:latin typeface="+mn-lt"/>
                <a:ea typeface="+mn-ea"/>
                <a:cs typeface="+mn-cs"/>
              </a:rPr>
              <a:t> para </a:t>
            </a:r>
            <a:r>
              <a:rPr kumimoji="0" lang="en-US" sz="1200" b="0" i="0" u="none" strike="noStrike" kern="1200" cap="none" spc="0" normalizeH="0" baseline="0" noProof="0" dirty="0" err="1">
                <a:ln>
                  <a:noFill/>
                </a:ln>
                <a:solidFill>
                  <a:prstClr val="black"/>
                </a:solidFill>
                <a:effectLst/>
                <a:uLnTx/>
                <a:uFillTx/>
                <a:latin typeface="+mn-lt"/>
                <a:ea typeface="+mn-ea"/>
                <a:cs typeface="+mn-cs"/>
              </a:rPr>
              <a:t>aprender</a:t>
            </a:r>
            <a:r>
              <a:rPr kumimoji="0" lang="en-US" sz="1200" b="0" i="0" u="none" strike="noStrike" kern="1200" cap="none" spc="0" normalizeH="0" baseline="0" noProof="0" dirty="0">
                <a:ln>
                  <a:noFill/>
                </a:ln>
                <a:solidFill>
                  <a:prstClr val="black"/>
                </a:solidFill>
                <a:effectLst/>
                <a:uLnTx/>
                <a:uFillTx/>
                <a:latin typeface="+mn-lt"/>
                <a:ea typeface="+mn-ea"/>
                <a:cs typeface="+mn-cs"/>
              </a:rPr>
              <a:t>. Solo </a:t>
            </a:r>
            <a:r>
              <a:rPr kumimoji="0" lang="en-US" sz="1200" b="0" i="0" u="none" strike="noStrike" kern="1200" cap="none" spc="0" normalizeH="0" baseline="0" noProof="0" dirty="0" err="1">
                <a:ln>
                  <a:noFill/>
                </a:ln>
                <a:solidFill>
                  <a:prstClr val="black"/>
                </a:solidFill>
                <a:effectLst/>
                <a:uLnTx/>
                <a:uFillTx/>
                <a:latin typeface="+mn-lt"/>
                <a:ea typeface="+mn-ea"/>
                <a:cs typeface="+mn-cs"/>
              </a:rPr>
              <a:t>quiero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recodarles</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sean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conscientes</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preguntas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pueden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hacer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sentir</a:t>
            </a:r>
            <a:r>
              <a:rPr kumimoji="0" lang="en-US" sz="1200" b="0" i="0" u="none" strike="noStrike" kern="1200" cap="none" spc="0" normalizeH="0" baseline="0" noProof="0" dirty="0">
                <a:ln>
                  <a:noFill/>
                </a:ln>
                <a:solidFill>
                  <a:prstClr val="black"/>
                </a:solidFill>
                <a:effectLst/>
                <a:uLnTx/>
                <a:uFillTx/>
                <a:latin typeface="+mn-lt"/>
                <a:ea typeface="+mn-ea"/>
                <a:cs typeface="+mn-cs"/>
              </a:rPr>
              <a:t> a los </a:t>
            </a:r>
            <a:r>
              <a:rPr kumimoji="0" lang="en-US" sz="1200" b="0" i="0" u="none" strike="noStrike" kern="1200" cap="none" spc="0" normalizeH="0" baseline="0" noProof="0" dirty="0" err="1">
                <a:ln>
                  <a:noFill/>
                </a:ln>
                <a:solidFill>
                  <a:prstClr val="black"/>
                </a:solidFill>
                <a:effectLst/>
                <a:uLnTx/>
                <a:uFillTx/>
                <a:latin typeface="+mn-lt"/>
                <a:ea typeface="+mn-ea"/>
                <a:cs typeface="+mn-cs"/>
              </a:rPr>
              <a:t>demas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228600" indent="-228600">
              <a:buAutoNum type="arabicPeriod"/>
            </a:pPr>
            <a:r>
              <a:rPr kumimoji="0" lang="en-US" sz="1200" b="0" i="0" u="none" strike="noStrike" kern="1200" cap="none" spc="0" normalizeH="0" baseline="0" noProof="0" dirty="0">
                <a:ln>
                  <a:noFill/>
                </a:ln>
                <a:solidFill>
                  <a:prstClr val="black"/>
                </a:solidFill>
                <a:effectLst/>
                <a:uLnTx/>
                <a:uFillTx/>
                <a:latin typeface="+mn-lt"/>
                <a:ea typeface="+mn-ea"/>
                <a:cs typeface="+mn-cs"/>
              </a:rPr>
              <a:t>And finally, I am a mandated reporter. So if someone says that they are hurting themselves, hurting others, or that they are being hurt by someone, I will have to let staff know to make sure that person gets the help they need. Y por ultimo, soy un/a </a:t>
            </a:r>
            <a:r>
              <a:rPr kumimoji="0" lang="en-US" sz="1200" b="0" i="0" u="none" strike="noStrike" kern="1200" cap="none" spc="0" normalizeH="0" baseline="0" noProof="0" dirty="0" err="1">
                <a:ln>
                  <a:noFill/>
                </a:ln>
                <a:solidFill>
                  <a:prstClr val="black"/>
                </a:solidFill>
                <a:effectLst/>
                <a:uLnTx/>
                <a:uFillTx/>
                <a:latin typeface="+mn-lt"/>
                <a:ea typeface="+mn-ea"/>
                <a:cs typeface="+mn-cs"/>
              </a:rPr>
              <a:t>reportero</a:t>
            </a:r>
            <a:r>
              <a:rPr kumimoji="0" lang="en-US" sz="1200" b="0" i="0" u="none" strike="noStrike" kern="1200" cap="none" spc="0" normalizeH="0" baseline="0" noProof="0" dirty="0">
                <a:ln>
                  <a:noFill/>
                </a:ln>
                <a:solidFill>
                  <a:prstClr val="black"/>
                </a:solidFill>
                <a:effectLst/>
                <a:uLnTx/>
                <a:uFillTx/>
                <a:latin typeface="+mn-lt"/>
                <a:ea typeface="+mn-ea"/>
                <a:cs typeface="+mn-cs"/>
              </a:rPr>
              <a:t>/a </a:t>
            </a:r>
            <a:r>
              <a:rPr kumimoji="0" lang="en-US" sz="1200" b="0" i="0" u="none" strike="noStrike" kern="1200" cap="none" spc="0" normalizeH="0" baseline="0" noProof="0" dirty="0" err="1">
                <a:ln>
                  <a:noFill/>
                </a:ln>
                <a:solidFill>
                  <a:prstClr val="black"/>
                </a:solidFill>
                <a:effectLst/>
                <a:uLnTx/>
                <a:uFillTx/>
                <a:latin typeface="+mn-lt"/>
                <a:ea typeface="+mn-ea"/>
                <a:cs typeface="+mn-cs"/>
              </a:rPr>
              <a:t>obligatorio</a:t>
            </a:r>
            <a:r>
              <a:rPr kumimoji="0" lang="en-US" sz="1200" b="0" i="0" u="none" strike="noStrike" kern="1200" cap="none" spc="0" normalizeH="0" baseline="0" noProof="0" dirty="0">
                <a:ln>
                  <a:noFill/>
                </a:ln>
                <a:solidFill>
                  <a:prstClr val="black"/>
                </a:solidFill>
                <a:effectLst/>
                <a:uLnTx/>
                <a:uFillTx/>
                <a:latin typeface="+mn-lt"/>
                <a:ea typeface="+mn-ea"/>
                <a:cs typeface="+mn-cs"/>
              </a:rPr>
              <a:t>/a. Si </a:t>
            </a:r>
            <a:r>
              <a:rPr kumimoji="0" lang="en-US" sz="1200" b="0" i="0" u="none" strike="noStrike" kern="1200" cap="none" spc="0" normalizeH="0" baseline="0" noProof="0" dirty="0" err="1">
                <a:ln>
                  <a:noFill/>
                </a:ln>
                <a:solidFill>
                  <a:prstClr val="black"/>
                </a:solidFill>
                <a:effectLst/>
                <a:uLnTx/>
                <a:uFillTx/>
                <a:latin typeface="+mn-lt"/>
                <a:ea typeface="+mn-ea"/>
                <a:cs typeface="+mn-cs"/>
              </a:rPr>
              <a:t>alguien</a:t>
            </a:r>
            <a:r>
              <a:rPr kumimoji="0" lang="en-US" sz="1200" b="0" i="0" u="none" strike="noStrike" kern="1200" cap="none" spc="0" normalizeH="0" baseline="0" noProof="0" dirty="0">
                <a:ln>
                  <a:noFill/>
                </a:ln>
                <a:solidFill>
                  <a:prstClr val="black"/>
                </a:solidFill>
                <a:effectLst/>
                <a:uLnTx/>
                <a:uFillTx/>
                <a:latin typeface="+mn-lt"/>
                <a:ea typeface="+mn-ea"/>
                <a:cs typeface="+mn-cs"/>
              </a:rPr>
              <a:t> dice que se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a:t>
            </a:r>
            <a:r>
              <a:rPr kumimoji="0" lang="en-US" sz="1200" b="0" i="0" u="none" strike="noStrike" kern="1200" cap="none" spc="0" normalizeH="0" baseline="0" noProof="0" dirty="0">
                <a:ln>
                  <a:noFill/>
                </a:ln>
                <a:solidFill>
                  <a:prstClr val="black"/>
                </a:solidFill>
                <a:effectLst/>
                <a:uLnTx/>
                <a:uFillTx/>
                <a:latin typeface="+mn-lt"/>
                <a:ea typeface="+mn-ea"/>
                <a:cs typeface="+mn-cs"/>
              </a:rPr>
              <a:t> hacienda </a:t>
            </a:r>
            <a:r>
              <a:rPr kumimoji="0" lang="en-US" sz="1200" b="0" i="0" u="none" strike="noStrike" kern="1200" cap="none" spc="0" normalizeH="0" baseline="0" noProof="0" dirty="0" err="1">
                <a:ln>
                  <a:noFill/>
                </a:ln>
                <a:solidFill>
                  <a:prstClr val="black"/>
                </a:solidFill>
                <a:effectLst/>
                <a:uLnTx/>
                <a:uFillTx/>
                <a:latin typeface="+mn-lt"/>
                <a:ea typeface="+mn-ea"/>
                <a:cs typeface="+mn-cs"/>
              </a:rPr>
              <a:t>dano</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lastminado</a:t>
            </a:r>
            <a:r>
              <a:rPr kumimoji="0" lang="en-US" sz="1200" b="0" i="0" u="none" strike="noStrike" kern="1200" cap="none" spc="0" normalizeH="0" baseline="0" noProof="0" dirty="0">
                <a:ln>
                  <a:noFill/>
                </a:ln>
                <a:solidFill>
                  <a:prstClr val="black"/>
                </a:solidFill>
                <a:effectLst/>
                <a:uLnTx/>
                <a:uFillTx/>
                <a:latin typeface="+mn-lt"/>
                <a:ea typeface="+mn-ea"/>
                <a:cs typeface="+mn-cs"/>
              </a:rPr>
              <a:t> a </a:t>
            </a:r>
            <a:r>
              <a:rPr kumimoji="0" lang="en-US" sz="1200" b="0" i="0" u="none" strike="noStrike" kern="1200" cap="none" spc="0" normalizeH="0" baseline="0" noProof="0" dirty="0" err="1">
                <a:ln>
                  <a:noFill/>
                </a:ln>
                <a:solidFill>
                  <a:prstClr val="black"/>
                </a:solidFill>
                <a:effectLst/>
                <a:uLnTx/>
                <a:uFillTx/>
                <a:latin typeface="+mn-lt"/>
                <a:ea typeface="+mn-ea"/>
                <a:cs typeface="+mn-cs"/>
              </a:rPr>
              <a:t>otros</a:t>
            </a:r>
            <a:r>
              <a:rPr kumimoji="0" lang="en-US" sz="1200" b="0" i="0" u="none" strike="noStrike" kern="1200" cap="none" spc="0" normalizeH="0" baseline="0" noProof="0" dirty="0">
                <a:ln>
                  <a:noFill/>
                </a:ln>
                <a:solidFill>
                  <a:prstClr val="black"/>
                </a:solidFill>
                <a:effectLst/>
                <a:uLnTx/>
                <a:uFillTx/>
                <a:latin typeface="+mn-lt"/>
                <a:ea typeface="+mn-ea"/>
                <a:cs typeface="+mn-cs"/>
              </a:rPr>
              <a:t>, o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alguien</a:t>
            </a:r>
            <a:r>
              <a:rPr kumimoji="0" lang="en-US" sz="1200" b="0" i="0" u="none" strike="noStrike" kern="1200" cap="none" spc="0" normalizeH="0" baseline="0" noProof="0" dirty="0">
                <a:ln>
                  <a:noFill/>
                </a:ln>
                <a:solidFill>
                  <a:prstClr val="black"/>
                </a:solidFill>
                <a:effectLst/>
                <a:uLnTx/>
                <a:uFillTx/>
                <a:latin typeface="+mn-lt"/>
                <a:ea typeface="+mn-ea"/>
                <a:cs typeface="+mn-cs"/>
              </a:rPr>
              <a:t> lo </a:t>
            </a:r>
            <a:r>
              <a:rPr kumimoji="0" lang="en-US" sz="1200" b="0" i="0" u="none" strike="noStrike" kern="1200" cap="none" spc="0" normalizeH="0" baseline="0" noProof="0" dirty="0" err="1">
                <a:ln>
                  <a:noFill/>
                </a:ln>
                <a:solidFill>
                  <a:prstClr val="black"/>
                </a:solidFill>
                <a:effectLst/>
                <a:uLnTx/>
                <a:uFillTx/>
                <a:latin typeface="+mn-lt"/>
                <a:ea typeface="+mn-ea"/>
                <a:cs typeface="+mn-cs"/>
              </a:rPr>
              <a:t>esta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lastimando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tendre</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informar</a:t>
            </a:r>
            <a:r>
              <a:rPr kumimoji="0" lang="en-US" sz="1200" b="0" i="0" u="none" strike="noStrike" kern="1200" cap="none" spc="0" normalizeH="0" baseline="0" noProof="0" dirty="0">
                <a:ln>
                  <a:noFill/>
                </a:ln>
                <a:solidFill>
                  <a:prstClr val="black"/>
                </a:solidFill>
                <a:effectLst/>
                <a:uLnTx/>
                <a:uFillTx/>
                <a:latin typeface="+mn-lt"/>
                <a:ea typeface="+mn-ea"/>
                <a:cs typeface="+mn-cs"/>
              </a:rPr>
              <a:t> al personal para que ese persona </a:t>
            </a:r>
            <a:r>
              <a:rPr kumimoji="0" lang="en-US" sz="1200" b="0" i="0" u="none" strike="noStrike" kern="1200" cap="none" spc="0" normalizeH="0" baseline="0" noProof="0" dirty="0" err="1">
                <a:ln>
                  <a:noFill/>
                </a:ln>
                <a:solidFill>
                  <a:prstClr val="black"/>
                </a:solidFill>
                <a:effectLst/>
                <a:uLnTx/>
                <a:uFillTx/>
                <a:latin typeface="+mn-lt"/>
                <a:ea typeface="+mn-ea"/>
                <a:cs typeface="+mn-cs"/>
              </a:rPr>
              <a:t>reciba</a:t>
            </a:r>
            <a:r>
              <a:rPr kumimoji="0" lang="en-US" sz="1200" b="0" i="0" u="none" strike="noStrike" kern="1200" cap="none" spc="0" normalizeH="0" baseline="0" noProof="0" dirty="0">
                <a:ln>
                  <a:noFill/>
                </a:ln>
                <a:solidFill>
                  <a:prstClr val="black"/>
                </a:solidFill>
                <a:effectLst/>
                <a:uLnTx/>
                <a:uFillTx/>
                <a:latin typeface="+mn-lt"/>
                <a:ea typeface="+mn-ea"/>
                <a:cs typeface="+mn-cs"/>
              </a:rPr>
              <a:t>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aydua</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necesita</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indent="0">
              <a:buFont typeface="+mj-lt"/>
              <a:buNone/>
            </a:pPr>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a:t>
            </a:r>
            <a:r>
              <a:rPr lang="en-US" baseline="0" dirty="0"/>
              <a:t> three “branches” of PP</a:t>
            </a:r>
          </a:p>
          <a:p>
            <a:r>
              <a:rPr lang="en-US" baseline="0" dirty="0"/>
              <a:t>When discussing advocacy and Public affairs transition to teen rights!</a:t>
            </a:r>
          </a:p>
          <a:p>
            <a:endParaRPr lang="en-US" baseline="0" dirty="0"/>
          </a:p>
          <a:p>
            <a:r>
              <a:rPr lang="en-US" baseline="0" dirty="0"/>
              <a:t>*Summary of mission statement We believe….</a:t>
            </a:r>
          </a:p>
          <a:p>
            <a:endParaRPr lang="en-US" baseline="0" dirty="0"/>
          </a:p>
          <a:p>
            <a:endParaRPr lang="es-ES" dirty="0"/>
          </a:p>
          <a:p>
            <a:r>
              <a:rPr lang="es-ES" dirty="0"/>
              <a:t>Cada individuo tiene el </a:t>
            </a:r>
            <a:r>
              <a:rPr lang="es-ES" b="1" dirty="0"/>
              <a:t>conocimiento, la libertad </a:t>
            </a:r>
            <a:r>
              <a:rPr lang="es-ES" dirty="0"/>
              <a:t>y el </a:t>
            </a:r>
            <a:r>
              <a:rPr lang="es-ES" b="1" dirty="0"/>
              <a:t>poder</a:t>
            </a:r>
            <a:r>
              <a:rPr lang="es-ES" dirty="0"/>
              <a:t> para lograr una salud reproductiva óptima.</a:t>
            </a:r>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993438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a:t>
            </a:r>
            <a:r>
              <a:rPr lang="en-US" baseline="0" dirty="0"/>
              <a:t> three “branches” of PP</a:t>
            </a:r>
          </a:p>
          <a:p>
            <a:r>
              <a:rPr lang="en-US" baseline="0" dirty="0"/>
              <a:t>When discussing advocacy and Public affairs transition to teen rights!</a:t>
            </a: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health</a:t>
            </a:r>
            <a:r>
              <a:rPr lang="en-US" baseline="0" dirty="0"/>
              <a:t> centers provide testing and treatment for STI’s and if someone is HIV positive we provide a referral to where they can continue treatment.</a:t>
            </a:r>
          </a:p>
          <a:p>
            <a:r>
              <a:rPr lang="en-US" baseline="0" dirty="0" err="1"/>
              <a:t>Todos</a:t>
            </a:r>
            <a:r>
              <a:rPr lang="en-US" baseline="0" dirty="0"/>
              <a:t> </a:t>
            </a:r>
            <a:r>
              <a:rPr lang="en-US" baseline="0" dirty="0" err="1"/>
              <a:t>nuestros</a:t>
            </a:r>
            <a:r>
              <a:rPr lang="en-US" baseline="0" dirty="0"/>
              <a:t> </a:t>
            </a:r>
            <a:r>
              <a:rPr lang="en-US" baseline="0" dirty="0" err="1"/>
              <a:t>centros</a:t>
            </a:r>
            <a:r>
              <a:rPr lang="en-US" baseline="0" dirty="0"/>
              <a:t> de </a:t>
            </a:r>
            <a:r>
              <a:rPr lang="en-US" baseline="0" dirty="0" err="1"/>
              <a:t>salud</a:t>
            </a:r>
            <a:r>
              <a:rPr lang="en-US" baseline="0" dirty="0"/>
              <a:t> </a:t>
            </a:r>
            <a:r>
              <a:rPr lang="en-US" baseline="0" dirty="0" err="1"/>
              <a:t>ofrecen</a:t>
            </a:r>
            <a:r>
              <a:rPr lang="en-US" baseline="0" dirty="0"/>
              <a:t> </a:t>
            </a:r>
            <a:r>
              <a:rPr lang="en-US" baseline="0" dirty="0" err="1"/>
              <a:t>pruebas</a:t>
            </a:r>
            <a:r>
              <a:rPr lang="en-US" baseline="0" dirty="0"/>
              <a:t> y </a:t>
            </a:r>
            <a:r>
              <a:rPr lang="en-US" baseline="0" dirty="0" err="1"/>
              <a:t>tratamientos</a:t>
            </a:r>
            <a:r>
              <a:rPr lang="en-US" baseline="0" dirty="0"/>
              <a:t> para las ITS, y </a:t>
            </a:r>
            <a:r>
              <a:rPr lang="en-US" baseline="0" dirty="0" err="1"/>
              <a:t>si</a:t>
            </a:r>
            <a:r>
              <a:rPr lang="en-US" baseline="0" dirty="0"/>
              <a:t> </a:t>
            </a:r>
            <a:r>
              <a:rPr lang="en-US" baseline="0" dirty="0" err="1"/>
              <a:t>alguien</a:t>
            </a:r>
            <a:r>
              <a:rPr lang="en-US" baseline="0" dirty="0"/>
              <a:t> es VIH positive, (</a:t>
            </a:r>
            <a:r>
              <a:rPr lang="en-US" baseline="0" dirty="0" err="1"/>
              <a:t>proporcionamos</a:t>
            </a:r>
            <a:r>
              <a:rPr lang="en-US" baseline="0" dirty="0"/>
              <a:t>/</a:t>
            </a:r>
            <a:r>
              <a:rPr lang="en-US" baseline="0" dirty="0" err="1"/>
              <a:t>damos</a:t>
            </a:r>
            <a:r>
              <a:rPr lang="en-US" baseline="0" dirty="0"/>
              <a:t>) una </a:t>
            </a:r>
            <a:r>
              <a:rPr lang="en-US" baseline="0" dirty="0" err="1"/>
              <a:t>referencia</a:t>
            </a:r>
            <a:r>
              <a:rPr lang="en-US" baseline="0" dirty="0"/>
              <a:t> a </a:t>
            </a:r>
            <a:r>
              <a:rPr lang="en-US" baseline="0" dirty="0" err="1"/>
              <a:t>donde</a:t>
            </a:r>
            <a:r>
              <a:rPr lang="en-US" baseline="0" dirty="0"/>
              <a:t> </a:t>
            </a:r>
            <a:r>
              <a:rPr lang="en-US" baseline="0" dirty="0" err="1"/>
              <a:t>pueden</a:t>
            </a:r>
            <a:r>
              <a:rPr lang="en-US" baseline="0" dirty="0"/>
              <a:t> </a:t>
            </a:r>
            <a:r>
              <a:rPr lang="en-US" baseline="0" dirty="0" err="1"/>
              <a:t>continuar</a:t>
            </a:r>
            <a:r>
              <a:rPr lang="en-US" baseline="0" dirty="0"/>
              <a:t> </a:t>
            </a:r>
            <a:r>
              <a:rPr lang="en-US" baseline="0" dirty="0" err="1"/>
              <a:t>su</a:t>
            </a:r>
            <a:r>
              <a:rPr lang="en-US" baseline="0" dirty="0"/>
              <a:t> </a:t>
            </a:r>
            <a:r>
              <a:rPr lang="en-US" baseline="0" dirty="0" err="1"/>
              <a:t>tratamiento</a:t>
            </a:r>
            <a:r>
              <a:rPr lang="en-US" baseline="0" dirty="0"/>
              <a:t>.</a:t>
            </a:r>
            <a:endParaRPr lang="en-US" dirty="0"/>
          </a:p>
        </p:txBody>
      </p:sp>
      <p:sp>
        <p:nvSpPr>
          <p:cNvPr id="5" name="Date Placeholder 4"/>
          <p:cNvSpPr>
            <a:spLocks noGrp="1"/>
          </p:cNvSpPr>
          <p:nvPr>
            <p:ph type="dt" idx="11"/>
          </p:nvPr>
        </p:nvSpPr>
        <p:spPr/>
        <p:txBody>
          <a:bodyPr/>
          <a:lstStyle/>
          <a:p>
            <a:r>
              <a:rPr lang="en-US"/>
              <a:t>Propiedad of PPOSBC </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24719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105843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085072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1520 Nutmeg Place Suite 101</a:t>
            </a:r>
          </a:p>
          <a:p>
            <a:r>
              <a:rPr lang="en-US"/>
              <a:t>Costa Mesa, CA 92626</a:t>
            </a:r>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671969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1187305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874339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3964147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297868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sz="1200" dirty="0">
                <a:latin typeface="+mn-lt"/>
              </a:rPr>
              <a:t>Here’s what we’ll be talking about today: </a:t>
            </a:r>
            <a:r>
              <a:rPr lang="en-US" dirty="0" err="1">
                <a:latin typeface="Century Gothic" panose="020B0502020202020204" pitchFamily="34" charset="0"/>
              </a:rPr>
              <a:t>Esto</a:t>
            </a:r>
            <a:r>
              <a:rPr lang="en-US" dirty="0">
                <a:latin typeface="Century Gothic" panose="020B0502020202020204" pitchFamily="34" charset="0"/>
              </a:rPr>
              <a:t> es de lo que </a:t>
            </a:r>
            <a:r>
              <a:rPr lang="en-US" dirty="0" err="1">
                <a:latin typeface="Century Gothic" panose="020B0502020202020204" pitchFamily="34" charset="0"/>
              </a:rPr>
              <a:t>hablaremos</a:t>
            </a:r>
            <a:r>
              <a:rPr lang="en-US" dirty="0">
                <a:latin typeface="Century Gothic" panose="020B0502020202020204" pitchFamily="34" charset="0"/>
              </a:rPr>
              <a:t> hoy:</a:t>
            </a:r>
          </a:p>
          <a:p>
            <a:pPr marL="171450" marR="0" lvl="0"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First, we’re going to review the different rights that young people have in California to sexual and reproductive health care services. </a:t>
            </a:r>
            <a:r>
              <a:rPr lang="en-US" dirty="0">
                <a:latin typeface="Century Gothic" panose="020B0502020202020204" pitchFamily="34" charset="0"/>
              </a:rPr>
              <a:t>Primero, </a:t>
            </a:r>
            <a:r>
              <a:rPr lang="en-US" dirty="0" err="1">
                <a:latin typeface="Century Gothic" panose="020B0502020202020204" pitchFamily="34" charset="0"/>
              </a:rPr>
              <a:t>vamos</a:t>
            </a:r>
            <a:r>
              <a:rPr lang="en-US" dirty="0">
                <a:latin typeface="Century Gothic" panose="020B0502020202020204" pitchFamily="34" charset="0"/>
              </a:rPr>
              <a:t> a </a:t>
            </a:r>
            <a:r>
              <a:rPr lang="en-US" dirty="0" err="1">
                <a:latin typeface="Century Gothic" panose="020B0502020202020204" pitchFamily="34" charset="0"/>
              </a:rPr>
              <a:t>revisar</a:t>
            </a:r>
            <a:r>
              <a:rPr lang="en-US" dirty="0">
                <a:latin typeface="Century Gothic" panose="020B0502020202020204" pitchFamily="34" charset="0"/>
              </a:rPr>
              <a:t> los </a:t>
            </a:r>
            <a:r>
              <a:rPr lang="en-US" dirty="0" err="1">
                <a:latin typeface="Century Gothic" panose="020B0502020202020204" pitchFamily="34" charset="0"/>
              </a:rPr>
              <a:t>diferentes</a:t>
            </a:r>
            <a:r>
              <a:rPr lang="en-US" dirty="0">
                <a:latin typeface="Century Gothic" panose="020B0502020202020204" pitchFamily="34" charset="0"/>
              </a:rPr>
              <a:t> derechos que </a:t>
            </a:r>
            <a:r>
              <a:rPr lang="en-US" dirty="0" err="1">
                <a:latin typeface="Century Gothic" panose="020B0502020202020204" pitchFamily="34" charset="0"/>
              </a:rPr>
              <a:t>tienen</a:t>
            </a:r>
            <a:r>
              <a:rPr lang="en-US" dirty="0">
                <a:latin typeface="Century Gothic" panose="020B0502020202020204" pitchFamily="34" charset="0"/>
              </a:rPr>
              <a:t> los </a:t>
            </a:r>
            <a:r>
              <a:rPr lang="en-US" dirty="0" err="1">
                <a:latin typeface="Century Gothic" panose="020B0502020202020204" pitchFamily="34" charset="0"/>
              </a:rPr>
              <a:t>jovenes</a:t>
            </a:r>
            <a:r>
              <a:rPr lang="en-US" dirty="0">
                <a:latin typeface="Century Gothic" panose="020B0502020202020204" pitchFamily="34" charset="0"/>
              </a:rPr>
              <a:t> </a:t>
            </a:r>
            <a:r>
              <a:rPr lang="en-US" dirty="0" err="1">
                <a:latin typeface="Century Gothic" panose="020B0502020202020204" pitchFamily="34" charset="0"/>
              </a:rPr>
              <a:t>en</a:t>
            </a:r>
            <a:r>
              <a:rPr lang="en-US" dirty="0">
                <a:latin typeface="Century Gothic" panose="020B0502020202020204" pitchFamily="34" charset="0"/>
              </a:rPr>
              <a:t> California para acceder a </a:t>
            </a:r>
            <a:r>
              <a:rPr lang="en-US" dirty="0" err="1">
                <a:latin typeface="Century Gothic" panose="020B0502020202020204" pitchFamily="34" charset="0"/>
              </a:rPr>
              <a:t>servicios</a:t>
            </a:r>
            <a:r>
              <a:rPr lang="en-US" dirty="0">
                <a:latin typeface="Century Gothic" panose="020B0502020202020204" pitchFamily="34" charset="0"/>
              </a:rPr>
              <a:t> de </a:t>
            </a:r>
            <a:r>
              <a:rPr lang="en-US" dirty="0" err="1">
                <a:latin typeface="Century Gothic" panose="020B0502020202020204" pitchFamily="34" charset="0"/>
              </a:rPr>
              <a:t>salud</a:t>
            </a:r>
            <a:r>
              <a:rPr lang="en-US" dirty="0">
                <a:latin typeface="Century Gothic" panose="020B0502020202020204" pitchFamily="34" charset="0"/>
              </a:rPr>
              <a:t> sexual y reproductive</a:t>
            </a:r>
          </a:p>
          <a:p>
            <a:pPr marL="171450" marR="0" lvl="0"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We’ll go over what the services are and resources that exist that can help young people access them if they need them. </a:t>
            </a:r>
            <a:r>
              <a:rPr lang="en-US" dirty="0" err="1">
                <a:latin typeface="Century Gothic" panose="020B0502020202020204" pitchFamily="34" charset="0"/>
              </a:rPr>
              <a:t>Vamos</a:t>
            </a:r>
            <a:r>
              <a:rPr lang="en-US" dirty="0">
                <a:latin typeface="Century Gothic" panose="020B0502020202020204" pitchFamily="34" charset="0"/>
              </a:rPr>
              <a:t> a </a:t>
            </a:r>
            <a:r>
              <a:rPr lang="en-US" dirty="0" err="1">
                <a:latin typeface="Century Gothic" panose="020B0502020202020204" pitchFamily="34" charset="0"/>
              </a:rPr>
              <a:t>hablar</a:t>
            </a:r>
            <a:r>
              <a:rPr lang="en-US" dirty="0">
                <a:latin typeface="Century Gothic" panose="020B0502020202020204" pitchFamily="34" charset="0"/>
              </a:rPr>
              <a:t> </a:t>
            </a:r>
            <a:r>
              <a:rPr lang="en-US" dirty="0" err="1">
                <a:latin typeface="Century Gothic" panose="020B0502020202020204" pitchFamily="34" charset="0"/>
              </a:rPr>
              <a:t>sobre</a:t>
            </a:r>
            <a:r>
              <a:rPr lang="en-US" dirty="0">
                <a:latin typeface="Century Gothic" panose="020B0502020202020204" pitchFamily="34" charset="0"/>
              </a:rPr>
              <a:t> los </a:t>
            </a:r>
            <a:r>
              <a:rPr lang="en-US" dirty="0" err="1">
                <a:latin typeface="Century Gothic" panose="020B0502020202020204" pitchFamily="34" charset="0"/>
              </a:rPr>
              <a:t>servicios</a:t>
            </a:r>
            <a:r>
              <a:rPr lang="en-US" dirty="0">
                <a:latin typeface="Century Gothic" panose="020B0502020202020204" pitchFamily="34" charset="0"/>
              </a:rPr>
              <a:t> y los </a:t>
            </a:r>
            <a:r>
              <a:rPr lang="en-US" dirty="0" err="1">
                <a:latin typeface="Century Gothic" panose="020B0502020202020204" pitchFamily="34" charset="0"/>
              </a:rPr>
              <a:t>recursos</a:t>
            </a:r>
            <a:r>
              <a:rPr lang="en-US" dirty="0">
                <a:latin typeface="Century Gothic" panose="020B0502020202020204" pitchFamily="34" charset="0"/>
              </a:rPr>
              <a:t> </a:t>
            </a:r>
            <a:r>
              <a:rPr lang="en-US" dirty="0" err="1">
                <a:latin typeface="Century Gothic" panose="020B0502020202020204" pitchFamily="34" charset="0"/>
              </a:rPr>
              <a:t>disponibles</a:t>
            </a:r>
            <a:r>
              <a:rPr lang="en-US" dirty="0">
                <a:latin typeface="Century Gothic" panose="020B0502020202020204" pitchFamily="34" charset="0"/>
              </a:rPr>
              <a:t> que </a:t>
            </a:r>
            <a:r>
              <a:rPr lang="en-US" dirty="0" err="1">
                <a:latin typeface="Century Gothic" panose="020B0502020202020204" pitchFamily="34" charset="0"/>
              </a:rPr>
              <a:t>pueden</a:t>
            </a:r>
            <a:r>
              <a:rPr lang="en-US" dirty="0">
                <a:latin typeface="Century Gothic" panose="020B0502020202020204" pitchFamily="34" charset="0"/>
              </a:rPr>
              <a:t> </a:t>
            </a:r>
            <a:r>
              <a:rPr lang="en-US" dirty="0" err="1">
                <a:latin typeface="Century Gothic" panose="020B0502020202020204" pitchFamily="34" charset="0"/>
              </a:rPr>
              <a:t>ayudar</a:t>
            </a:r>
            <a:r>
              <a:rPr lang="en-US" dirty="0">
                <a:latin typeface="Century Gothic" panose="020B0502020202020204" pitchFamily="34" charset="0"/>
              </a:rPr>
              <a:t> a los </a:t>
            </a:r>
            <a:r>
              <a:rPr lang="en-US" dirty="0" err="1">
                <a:latin typeface="Century Gothic" panose="020B0502020202020204" pitchFamily="34" charset="0"/>
              </a:rPr>
              <a:t>jovenes</a:t>
            </a:r>
            <a:r>
              <a:rPr lang="en-US" dirty="0">
                <a:latin typeface="Century Gothic" panose="020B0502020202020204" pitchFamily="34" charset="0"/>
              </a:rPr>
              <a:t> y </a:t>
            </a:r>
            <a:r>
              <a:rPr lang="en-US" dirty="0" err="1">
                <a:latin typeface="Century Gothic" panose="020B0502020202020204" pitchFamily="34" charset="0"/>
              </a:rPr>
              <a:t>como</a:t>
            </a:r>
            <a:r>
              <a:rPr lang="en-US" dirty="0">
                <a:latin typeface="Century Gothic" panose="020B0502020202020204" pitchFamily="34" charset="0"/>
              </a:rPr>
              <a:t> acceder a </a:t>
            </a:r>
            <a:r>
              <a:rPr lang="en-US" dirty="0" err="1">
                <a:latin typeface="Century Gothic" panose="020B0502020202020204" pitchFamily="34" charset="0"/>
              </a:rPr>
              <a:t>ellos</a:t>
            </a:r>
            <a:r>
              <a:rPr lang="en-US" dirty="0">
                <a:latin typeface="Century Gothic" panose="020B0502020202020204" pitchFamily="34" charset="0"/>
              </a:rPr>
              <a:t> </a:t>
            </a:r>
            <a:r>
              <a:rPr lang="en-US" dirty="0" err="1">
                <a:latin typeface="Century Gothic" panose="020B0502020202020204" pitchFamily="34" charset="0"/>
              </a:rPr>
              <a:t>si</a:t>
            </a:r>
            <a:r>
              <a:rPr lang="en-US" dirty="0">
                <a:latin typeface="Century Gothic" panose="020B0502020202020204" pitchFamily="34" charset="0"/>
              </a:rPr>
              <a:t> los </a:t>
            </a:r>
            <a:r>
              <a:rPr lang="en-US" dirty="0" err="1">
                <a:latin typeface="Century Gothic" panose="020B0502020202020204" pitchFamily="34" charset="0"/>
              </a:rPr>
              <a:t>necesitan</a:t>
            </a:r>
            <a:r>
              <a:rPr lang="en-US" dirty="0">
                <a:latin typeface="Century Gothic" panose="020B0502020202020204" pitchFamily="34" charset="0"/>
              </a:rPr>
              <a:t>.</a:t>
            </a:r>
          </a:p>
          <a:p>
            <a:pPr marL="171450" marR="0" lvl="0" indent="-171450" algn="l" defTabSz="9142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We’re also going to encourage young people to talk to their parents, caregivers, or other trusted adults about these topics if they are able to. Parents, caregivers, or other trusted adults can be great resources. </a:t>
            </a:r>
            <a:r>
              <a:rPr lang="en-US" dirty="0">
                <a:latin typeface="Century Gothic" panose="020B0502020202020204" pitchFamily="34" charset="0"/>
              </a:rPr>
              <a:t>Tambien </a:t>
            </a:r>
            <a:r>
              <a:rPr lang="en-US" dirty="0" err="1">
                <a:latin typeface="Century Gothic" panose="020B0502020202020204" pitchFamily="34" charset="0"/>
              </a:rPr>
              <a:t>vamos</a:t>
            </a:r>
            <a:r>
              <a:rPr lang="en-US" dirty="0">
                <a:latin typeface="Century Gothic" panose="020B0502020202020204" pitchFamily="34" charset="0"/>
              </a:rPr>
              <a:t> a </a:t>
            </a:r>
            <a:r>
              <a:rPr lang="en-US" dirty="0" err="1">
                <a:latin typeface="Century Gothic" panose="020B0502020202020204" pitchFamily="34" charset="0"/>
              </a:rPr>
              <a:t>animar</a:t>
            </a:r>
            <a:r>
              <a:rPr lang="en-US" dirty="0">
                <a:latin typeface="Century Gothic" panose="020B0502020202020204" pitchFamily="34" charset="0"/>
              </a:rPr>
              <a:t> a los </a:t>
            </a:r>
            <a:r>
              <a:rPr lang="en-US" dirty="0" err="1">
                <a:latin typeface="Century Gothic" panose="020B0502020202020204" pitchFamily="34" charset="0"/>
              </a:rPr>
              <a:t>jovens</a:t>
            </a:r>
            <a:r>
              <a:rPr lang="en-US" dirty="0">
                <a:latin typeface="Century Gothic" panose="020B0502020202020204" pitchFamily="34" charset="0"/>
              </a:rPr>
              <a:t> a </a:t>
            </a:r>
            <a:r>
              <a:rPr lang="en-US" dirty="0" err="1">
                <a:latin typeface="Century Gothic" panose="020B0502020202020204" pitchFamily="34" charset="0"/>
              </a:rPr>
              <a:t>hablar</a:t>
            </a:r>
            <a:r>
              <a:rPr lang="en-US" dirty="0">
                <a:latin typeface="Century Gothic" panose="020B0502020202020204" pitchFamily="34" charset="0"/>
              </a:rPr>
              <a:t> con sus padres, </a:t>
            </a:r>
            <a:r>
              <a:rPr lang="en-US" dirty="0" err="1">
                <a:latin typeface="Century Gothic" panose="020B0502020202020204" pitchFamily="34" charset="0"/>
              </a:rPr>
              <a:t>cuidadores</a:t>
            </a:r>
            <a:r>
              <a:rPr lang="en-US" dirty="0">
                <a:latin typeface="Century Gothic" panose="020B0502020202020204" pitchFamily="34" charset="0"/>
              </a:rPr>
              <a:t> o con </a:t>
            </a:r>
            <a:r>
              <a:rPr lang="en-US" dirty="0" err="1">
                <a:latin typeface="Century Gothic" panose="020B0502020202020204" pitchFamily="34" charset="0"/>
              </a:rPr>
              <a:t>otros</a:t>
            </a:r>
            <a:r>
              <a:rPr lang="en-US" dirty="0">
                <a:latin typeface="Century Gothic" panose="020B0502020202020204" pitchFamily="34" charset="0"/>
              </a:rPr>
              <a:t> </a:t>
            </a:r>
            <a:r>
              <a:rPr lang="en-US" dirty="0" err="1">
                <a:latin typeface="Century Gothic" panose="020B0502020202020204" pitchFamily="34" charset="0"/>
              </a:rPr>
              <a:t>adultos</a:t>
            </a:r>
            <a:r>
              <a:rPr lang="en-US" dirty="0">
                <a:latin typeface="Century Gothic" panose="020B0502020202020204" pitchFamily="34" charset="0"/>
              </a:rPr>
              <a:t> de </a:t>
            </a:r>
            <a:r>
              <a:rPr lang="en-US" dirty="0" err="1">
                <a:latin typeface="Century Gothic" panose="020B0502020202020204" pitchFamily="34" charset="0"/>
              </a:rPr>
              <a:t>confianza</a:t>
            </a:r>
            <a:r>
              <a:rPr lang="en-US" dirty="0">
                <a:latin typeface="Century Gothic" panose="020B0502020202020204" pitchFamily="34" charset="0"/>
              </a:rPr>
              <a:t> </a:t>
            </a:r>
            <a:r>
              <a:rPr lang="en-US" dirty="0" err="1">
                <a:latin typeface="Century Gothic" panose="020B0502020202020204" pitchFamily="34" charset="0"/>
              </a:rPr>
              <a:t>sobre</a:t>
            </a:r>
            <a:r>
              <a:rPr lang="en-US" dirty="0">
                <a:latin typeface="Century Gothic" panose="020B0502020202020204" pitchFamily="34" charset="0"/>
              </a:rPr>
              <a:t> </a:t>
            </a:r>
            <a:r>
              <a:rPr lang="en-US" dirty="0" err="1">
                <a:latin typeface="Century Gothic" panose="020B0502020202020204" pitchFamily="34" charset="0"/>
              </a:rPr>
              <a:t>estos</a:t>
            </a:r>
            <a:r>
              <a:rPr lang="en-US" dirty="0">
                <a:latin typeface="Century Gothic" panose="020B0502020202020204" pitchFamily="34" charset="0"/>
              </a:rPr>
              <a:t> </a:t>
            </a:r>
            <a:r>
              <a:rPr lang="en-US" dirty="0" err="1">
                <a:latin typeface="Century Gothic" panose="020B0502020202020204" pitchFamily="34" charset="0"/>
              </a:rPr>
              <a:t>temas</a:t>
            </a:r>
            <a:r>
              <a:rPr lang="en-US" dirty="0">
                <a:latin typeface="Century Gothic" panose="020B0502020202020204" pitchFamily="34" charset="0"/>
              </a:rPr>
              <a:t>, </a:t>
            </a:r>
            <a:r>
              <a:rPr lang="en-US" dirty="0" err="1">
                <a:latin typeface="Century Gothic" panose="020B0502020202020204" pitchFamily="34" charset="0"/>
              </a:rPr>
              <a:t>si</a:t>
            </a:r>
            <a:r>
              <a:rPr lang="en-US" dirty="0">
                <a:latin typeface="Century Gothic" panose="020B0502020202020204" pitchFamily="34" charset="0"/>
              </a:rPr>
              <a:t> </a:t>
            </a:r>
            <a:r>
              <a:rPr lang="en-US" dirty="0" err="1">
                <a:latin typeface="Century Gothic" panose="020B0502020202020204" pitchFamily="34" charset="0"/>
              </a:rPr>
              <a:t>pueden</a:t>
            </a:r>
            <a:r>
              <a:rPr lang="en-US" dirty="0">
                <a:latin typeface="Century Gothic" panose="020B0502020202020204" pitchFamily="34" charset="0"/>
              </a:rPr>
              <a:t> </a:t>
            </a:r>
            <a:r>
              <a:rPr lang="en-US" dirty="0" err="1">
                <a:latin typeface="Century Gothic" panose="020B0502020202020204" pitchFamily="34" charset="0"/>
              </a:rPr>
              <a:t>hacerlo</a:t>
            </a:r>
            <a:r>
              <a:rPr lang="en-US" dirty="0">
                <a:latin typeface="Century Gothic" panose="020B0502020202020204" pitchFamily="34" charset="0"/>
              </a:rPr>
              <a:t>. Los padres, </a:t>
            </a:r>
            <a:r>
              <a:rPr lang="en-US" dirty="0" err="1">
                <a:latin typeface="Century Gothic" panose="020B0502020202020204" pitchFamily="34" charset="0"/>
              </a:rPr>
              <a:t>cuidadores</a:t>
            </a:r>
            <a:r>
              <a:rPr lang="en-US" dirty="0">
                <a:latin typeface="Century Gothic" panose="020B0502020202020204" pitchFamily="34" charset="0"/>
              </a:rPr>
              <a:t> o </a:t>
            </a:r>
            <a:r>
              <a:rPr lang="en-US" dirty="0" err="1">
                <a:latin typeface="Century Gothic" panose="020B0502020202020204" pitchFamily="34" charset="0"/>
              </a:rPr>
              <a:t>otros</a:t>
            </a:r>
            <a:r>
              <a:rPr lang="en-US" dirty="0">
                <a:latin typeface="Century Gothic" panose="020B0502020202020204" pitchFamily="34" charset="0"/>
              </a:rPr>
              <a:t> </a:t>
            </a:r>
            <a:r>
              <a:rPr lang="en-US" dirty="0" err="1">
                <a:latin typeface="Century Gothic" panose="020B0502020202020204" pitchFamily="34" charset="0"/>
              </a:rPr>
              <a:t>adultos</a:t>
            </a:r>
            <a:r>
              <a:rPr lang="en-US" dirty="0">
                <a:latin typeface="Century Gothic" panose="020B0502020202020204" pitchFamily="34" charset="0"/>
              </a:rPr>
              <a:t> de </a:t>
            </a:r>
            <a:r>
              <a:rPr lang="en-US" dirty="0" err="1">
                <a:latin typeface="Century Gothic" panose="020B0502020202020204" pitchFamily="34" charset="0"/>
              </a:rPr>
              <a:t>confianza</a:t>
            </a:r>
            <a:r>
              <a:rPr lang="en-US" dirty="0">
                <a:latin typeface="Century Gothic" panose="020B0502020202020204" pitchFamily="34" charset="0"/>
              </a:rPr>
              <a:t> </a:t>
            </a:r>
            <a:r>
              <a:rPr lang="en-US" dirty="0" err="1">
                <a:latin typeface="Century Gothic" panose="020B0502020202020204" pitchFamily="34" charset="0"/>
              </a:rPr>
              <a:t>pueden</a:t>
            </a:r>
            <a:r>
              <a:rPr lang="en-US" dirty="0">
                <a:latin typeface="Century Gothic" panose="020B0502020202020204" pitchFamily="34" charset="0"/>
              </a:rPr>
              <a:t> ser </a:t>
            </a:r>
            <a:r>
              <a:rPr lang="en-US" dirty="0" err="1">
                <a:latin typeface="Century Gothic" panose="020B0502020202020204" pitchFamily="34" charset="0"/>
              </a:rPr>
              <a:t>grandes</a:t>
            </a:r>
            <a:r>
              <a:rPr lang="en-US" dirty="0">
                <a:latin typeface="Century Gothic" panose="020B0502020202020204" pitchFamily="34" charset="0"/>
              </a:rPr>
              <a:t> </a:t>
            </a:r>
            <a:r>
              <a:rPr lang="en-US" dirty="0" err="1">
                <a:latin typeface="Century Gothic" panose="020B0502020202020204" pitchFamily="34" charset="0"/>
              </a:rPr>
              <a:t>recursos</a:t>
            </a:r>
            <a:r>
              <a:rPr lang="en-US" dirty="0">
                <a:latin typeface="Century Gothic" panose="020B0502020202020204" pitchFamily="34" charset="0"/>
              </a:rPr>
              <a:t>.</a:t>
            </a:r>
          </a:p>
          <a:p>
            <a:pPr marL="171450" indent="-171450" defTabSz="914266">
              <a:buFont typeface="Arial" panose="020B0604020202020204" pitchFamily="34" charset="0"/>
              <a:buChar char="•"/>
              <a:defRPr/>
            </a:pPr>
            <a:endParaRPr lang="en-US" dirty="0">
              <a:latin typeface="Century Gothic" panose="020B0502020202020204" pitchFamily="34" charset="0"/>
            </a:endParaRPr>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827107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1844432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this is how a waiting room at PP will typically look like and that it  may make people feel more comfortable knowing what it is like inside if they have never been inside.</a:t>
            </a:r>
          </a:p>
          <a:p>
            <a:pPr marL="171450" indent="-171450">
              <a:buFont typeface="Arial" panose="020B0604020202020204" pitchFamily="34" charset="0"/>
              <a:buChar char="•"/>
            </a:pPr>
            <a:r>
              <a:rPr lang="en-US" dirty="0" err="1"/>
              <a:t>Asi</a:t>
            </a:r>
            <a:r>
              <a:rPr lang="en-US" dirty="0"/>
              <a:t> es </a:t>
            </a:r>
            <a:r>
              <a:rPr lang="en-US" dirty="0" err="1"/>
              <a:t>como</a:t>
            </a:r>
            <a:r>
              <a:rPr lang="en-US" dirty="0"/>
              <a:t> </a:t>
            </a:r>
            <a:r>
              <a:rPr lang="en-US" dirty="0" err="1"/>
              <a:t>generalmente</a:t>
            </a:r>
            <a:r>
              <a:rPr lang="en-US" dirty="0"/>
              <a:t> se </a:t>
            </a:r>
            <a:r>
              <a:rPr lang="en-US" dirty="0" err="1"/>
              <a:t>ve</a:t>
            </a:r>
            <a:r>
              <a:rPr lang="en-US" dirty="0"/>
              <a:t> la </a:t>
            </a:r>
            <a:r>
              <a:rPr lang="en-US" dirty="0" err="1"/>
              <a:t>sala</a:t>
            </a:r>
            <a:r>
              <a:rPr lang="en-US" dirty="0"/>
              <a:t> de </a:t>
            </a:r>
            <a:r>
              <a:rPr lang="en-US" dirty="0" err="1"/>
              <a:t>espera</a:t>
            </a:r>
            <a:r>
              <a:rPr lang="en-US" dirty="0"/>
              <a:t> </a:t>
            </a:r>
            <a:r>
              <a:rPr lang="en-US" dirty="0" err="1"/>
              <a:t>en</a:t>
            </a:r>
            <a:r>
              <a:rPr lang="en-US" dirty="0"/>
              <a:t> PP, y </a:t>
            </a:r>
            <a:r>
              <a:rPr lang="en-US" dirty="0" err="1"/>
              <a:t>puede</a:t>
            </a:r>
            <a:r>
              <a:rPr lang="en-US" dirty="0"/>
              <a:t> </a:t>
            </a:r>
            <a:r>
              <a:rPr lang="en-US" dirty="0" err="1"/>
              <a:t>hacer</a:t>
            </a:r>
            <a:r>
              <a:rPr lang="en-US" dirty="0"/>
              <a:t> que las personas se </a:t>
            </a:r>
            <a:r>
              <a:rPr lang="en-US" dirty="0" err="1"/>
              <a:t>sientan</a:t>
            </a:r>
            <a:r>
              <a:rPr lang="en-US" dirty="0"/>
              <a:t> mas </a:t>
            </a:r>
            <a:r>
              <a:rPr lang="en-US" dirty="0" err="1"/>
              <a:t>comodas</a:t>
            </a:r>
            <a:r>
              <a:rPr lang="en-US" dirty="0"/>
              <a:t> al saber </a:t>
            </a:r>
            <a:r>
              <a:rPr lang="en-US" dirty="0" err="1"/>
              <a:t>como</a:t>
            </a:r>
            <a:r>
              <a:rPr lang="en-US" dirty="0"/>
              <a:t> es por dentro, </a:t>
            </a:r>
            <a:r>
              <a:rPr lang="en-US" dirty="0" err="1"/>
              <a:t>especialmente</a:t>
            </a:r>
            <a:r>
              <a:rPr lang="en-US" dirty="0"/>
              <a:t> </a:t>
            </a:r>
            <a:r>
              <a:rPr lang="en-US" dirty="0" err="1"/>
              <a:t>si</a:t>
            </a:r>
            <a:r>
              <a:rPr lang="en-US" dirty="0"/>
              <a:t> </a:t>
            </a:r>
            <a:r>
              <a:rPr lang="en-US" dirty="0" err="1"/>
              <a:t>nunca</a:t>
            </a:r>
            <a:r>
              <a:rPr lang="en-US" dirty="0"/>
              <a:t> has </a:t>
            </a:r>
            <a:r>
              <a:rPr lang="en-US" dirty="0" err="1"/>
              <a:t>estado</a:t>
            </a:r>
            <a:r>
              <a:rPr lang="en-US" dirty="0"/>
              <a:t> </a:t>
            </a:r>
            <a:r>
              <a:rPr lang="en-US" dirty="0" err="1"/>
              <a:t>alli</a:t>
            </a:r>
            <a:r>
              <a:rPr lang="en-US" dirty="0"/>
              <a:t> antes.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Marzo 2024</a:t>
            </a:r>
          </a:p>
        </p:txBody>
      </p:sp>
    </p:spTree>
    <p:extLst>
      <p:ext uri="{BB962C8B-B14F-4D97-AF65-F5344CB8AC3E}">
        <p14:creationId xmlns:p14="http://schemas.microsoft.com/office/powerpoint/2010/main" val="1576177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skills-based activity on resources: Verbally discuss the resources available to youth when seeking the services above. Can provide additional websites to youth. For ex: birth control- bedsider.org, LGBTQ+ - trevorproject.org, Youth rights – sexetc.org, Family pact provider – familypact.org</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Property of PPOSBC</a:t>
            </a:r>
          </a:p>
        </p:txBody>
      </p:sp>
    </p:spTree>
    <p:extLst>
      <p:ext uri="{BB962C8B-B14F-4D97-AF65-F5344CB8AC3E}">
        <p14:creationId xmlns:p14="http://schemas.microsoft.com/office/powerpoint/2010/main" val="1807480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PlannedParenthood.org – Here is where someone can learn more information about sexual health from gender and sexuality to anatomy and pregnancy; </a:t>
            </a:r>
            <a:r>
              <a:rPr lang="en-US" dirty="0" err="1"/>
              <a:t>Aqui</a:t>
            </a:r>
            <a:r>
              <a:rPr lang="en-US" dirty="0"/>
              <a:t> es </a:t>
            </a:r>
            <a:r>
              <a:rPr lang="en-US" dirty="0" err="1"/>
              <a:t>donde</a:t>
            </a:r>
            <a:r>
              <a:rPr lang="en-US" dirty="0"/>
              <a:t> </a:t>
            </a:r>
            <a:r>
              <a:rPr lang="en-US" dirty="0" err="1"/>
              <a:t>alguien</a:t>
            </a:r>
            <a:r>
              <a:rPr lang="en-US" dirty="0"/>
              <a:t> </a:t>
            </a:r>
            <a:r>
              <a:rPr lang="en-US" dirty="0" err="1"/>
              <a:t>puede</a:t>
            </a:r>
            <a:r>
              <a:rPr lang="en-US" dirty="0"/>
              <a:t> </a:t>
            </a:r>
            <a:r>
              <a:rPr lang="en-US" dirty="0" err="1"/>
              <a:t>aprender</a:t>
            </a:r>
            <a:r>
              <a:rPr lang="en-US" dirty="0"/>
              <a:t> mas </a:t>
            </a:r>
            <a:r>
              <a:rPr lang="en-US" dirty="0" err="1"/>
              <a:t>sobre</a:t>
            </a:r>
            <a:r>
              <a:rPr lang="en-US" dirty="0"/>
              <a:t> </a:t>
            </a:r>
            <a:r>
              <a:rPr lang="en-US" dirty="0" err="1"/>
              <a:t>salud</a:t>
            </a:r>
            <a:r>
              <a:rPr lang="en-US" dirty="0"/>
              <a:t> sexual, </a:t>
            </a:r>
            <a:r>
              <a:rPr lang="en-US" dirty="0" err="1"/>
              <a:t>desde</a:t>
            </a:r>
            <a:r>
              <a:rPr lang="en-US" dirty="0"/>
              <a:t> de </a:t>
            </a:r>
            <a:r>
              <a:rPr lang="en-US" dirty="0" err="1"/>
              <a:t>genero</a:t>
            </a:r>
            <a:r>
              <a:rPr lang="en-US" dirty="0"/>
              <a:t> y </a:t>
            </a:r>
            <a:r>
              <a:rPr lang="en-US" dirty="0" err="1"/>
              <a:t>sexualidad</a:t>
            </a:r>
            <a:r>
              <a:rPr lang="en-US" dirty="0"/>
              <a:t> hasta </a:t>
            </a:r>
            <a:r>
              <a:rPr lang="en-US" dirty="0" err="1"/>
              <a:t>anatomia</a:t>
            </a:r>
            <a:r>
              <a:rPr lang="en-US" dirty="0"/>
              <a:t> y </a:t>
            </a:r>
            <a:r>
              <a:rPr lang="en-US" dirty="0" err="1"/>
              <a:t>embarazo</a:t>
            </a:r>
            <a:r>
              <a:rPr lang="en-US" dirty="0"/>
              <a:t>.</a:t>
            </a:r>
          </a:p>
          <a:p>
            <a:pPr marL="171450" indent="-171450">
              <a:buFont typeface="Arial" panose="020B0604020202020204" pitchFamily="34" charset="0"/>
              <a:buChar char="•"/>
            </a:pPr>
            <a:r>
              <a:rPr lang="en-US" dirty="0"/>
              <a:t>Youth law center – Youth rights for those who are in juvenile hall systems; Derechos de los </a:t>
            </a:r>
            <a:r>
              <a:rPr lang="en-US" dirty="0" err="1"/>
              <a:t>jovenes</a:t>
            </a:r>
            <a:r>
              <a:rPr lang="en-US" dirty="0"/>
              <a:t> que </a:t>
            </a:r>
            <a:r>
              <a:rPr lang="en-US" dirty="0" err="1"/>
              <a:t>estan</a:t>
            </a:r>
            <a:r>
              <a:rPr lang="en-US" dirty="0"/>
              <a:t> </a:t>
            </a:r>
            <a:r>
              <a:rPr lang="en-US" dirty="0" err="1"/>
              <a:t>en</a:t>
            </a:r>
            <a:r>
              <a:rPr lang="en-US" dirty="0"/>
              <a:t> el Sistema de </a:t>
            </a:r>
            <a:r>
              <a:rPr lang="en-US" dirty="0" err="1"/>
              <a:t>justicia</a:t>
            </a:r>
            <a:r>
              <a:rPr lang="en-US" dirty="0"/>
              <a:t> juvenile.</a:t>
            </a:r>
          </a:p>
          <a:p>
            <a:pPr marL="171450" indent="-171450">
              <a:buFont typeface="Arial" panose="020B0604020202020204" pitchFamily="34" charset="0"/>
              <a:buChar char="•"/>
            </a:pPr>
            <a:r>
              <a:rPr lang="en-US" dirty="0"/>
              <a:t>National Youth Rights Association – In case someone wants to learn more about youth rights in CA and across the nation; </a:t>
            </a:r>
            <a:r>
              <a:rPr lang="en-US" dirty="0" err="1"/>
              <a:t>En</a:t>
            </a:r>
            <a:r>
              <a:rPr lang="en-US" dirty="0"/>
              <a:t> </a:t>
            </a:r>
            <a:r>
              <a:rPr lang="en-US" dirty="0" err="1"/>
              <a:t>caso</a:t>
            </a:r>
            <a:r>
              <a:rPr lang="en-US" dirty="0"/>
              <a:t> de que </a:t>
            </a:r>
            <a:r>
              <a:rPr lang="en-US" dirty="0" err="1"/>
              <a:t>alguien</a:t>
            </a:r>
            <a:r>
              <a:rPr lang="en-US" dirty="0"/>
              <a:t> </a:t>
            </a:r>
            <a:r>
              <a:rPr lang="en-US" dirty="0" err="1"/>
              <a:t>queria</a:t>
            </a:r>
            <a:r>
              <a:rPr lang="en-US" dirty="0"/>
              <a:t> </a:t>
            </a:r>
            <a:r>
              <a:rPr lang="en-US" dirty="0" err="1"/>
              <a:t>aprender</a:t>
            </a:r>
            <a:r>
              <a:rPr lang="en-US" dirty="0"/>
              <a:t> mas </a:t>
            </a:r>
            <a:r>
              <a:rPr lang="en-US" dirty="0" err="1"/>
              <a:t>sobre</a:t>
            </a:r>
            <a:r>
              <a:rPr lang="en-US" dirty="0"/>
              <a:t> los derechos de los </a:t>
            </a:r>
            <a:r>
              <a:rPr lang="en-US" dirty="0" err="1"/>
              <a:t>jovenes</a:t>
            </a:r>
            <a:r>
              <a:rPr lang="en-US" dirty="0"/>
              <a:t> </a:t>
            </a:r>
            <a:r>
              <a:rPr lang="en-US" dirty="0" err="1"/>
              <a:t>en</a:t>
            </a:r>
            <a:r>
              <a:rPr lang="en-US" dirty="0"/>
              <a:t> CA y </a:t>
            </a:r>
            <a:r>
              <a:rPr lang="en-US" dirty="0" err="1"/>
              <a:t>en</a:t>
            </a:r>
            <a:r>
              <a:rPr lang="en-US" dirty="0"/>
              <a:t> </a:t>
            </a:r>
            <a:r>
              <a:rPr lang="en-US" dirty="0" err="1"/>
              <a:t>todo</a:t>
            </a:r>
            <a:r>
              <a:rPr lang="en-US" dirty="0"/>
              <a:t> el </a:t>
            </a:r>
            <a:r>
              <a:rPr lang="en-US" dirty="0" err="1"/>
              <a:t>pais</a:t>
            </a:r>
            <a:r>
              <a:rPr lang="en-US" dirty="0"/>
              <a:t>.</a:t>
            </a:r>
          </a:p>
          <a:p>
            <a:pPr marL="171450" indent="-171450">
              <a:buFont typeface="Arial" panose="020B0604020202020204" pitchFamily="34" charset="0"/>
              <a:buChar char="•"/>
            </a:pPr>
            <a:r>
              <a:rPr lang="en-US" dirty="0"/>
              <a:t>Family Pact – If someone wants to learn more they can use the Family Pact website; Si </a:t>
            </a:r>
            <a:r>
              <a:rPr lang="en-US" dirty="0" err="1"/>
              <a:t>alguien</a:t>
            </a:r>
            <a:r>
              <a:rPr lang="en-US" dirty="0"/>
              <a:t> </a:t>
            </a:r>
            <a:r>
              <a:rPr lang="en-US" dirty="0" err="1"/>
              <a:t>quiere</a:t>
            </a:r>
            <a:r>
              <a:rPr lang="en-US" dirty="0"/>
              <a:t> </a:t>
            </a:r>
            <a:r>
              <a:rPr lang="en-US" dirty="0" err="1"/>
              <a:t>aprender</a:t>
            </a:r>
            <a:r>
              <a:rPr lang="en-US" dirty="0"/>
              <a:t> o </a:t>
            </a:r>
            <a:r>
              <a:rPr lang="en-US" dirty="0" err="1"/>
              <a:t>obtener</a:t>
            </a:r>
            <a:r>
              <a:rPr lang="en-US" dirty="0"/>
              <a:t> mas </a:t>
            </a:r>
            <a:r>
              <a:rPr lang="en-US" dirty="0" err="1"/>
              <a:t>informacion</a:t>
            </a:r>
            <a:r>
              <a:rPr lang="en-US" dirty="0"/>
              <a:t>, </a:t>
            </a:r>
            <a:r>
              <a:rPr lang="en-US" dirty="0" err="1"/>
              <a:t>puede</a:t>
            </a:r>
            <a:r>
              <a:rPr lang="en-US" dirty="0"/>
              <a:t> </a:t>
            </a:r>
            <a:r>
              <a:rPr lang="en-US" dirty="0" err="1"/>
              <a:t>visitar</a:t>
            </a:r>
            <a:r>
              <a:rPr lang="en-US" dirty="0"/>
              <a:t> la </a:t>
            </a:r>
            <a:r>
              <a:rPr lang="en-US" dirty="0" err="1"/>
              <a:t>pagina</a:t>
            </a:r>
            <a:r>
              <a:rPr lang="en-US" dirty="0"/>
              <a:t> </a:t>
            </a:r>
            <a:r>
              <a:rPr lang="en-US" dirty="0" err="1"/>
              <a:t>en</a:t>
            </a:r>
            <a:r>
              <a:rPr lang="en-US" dirty="0"/>
              <a:t> </a:t>
            </a:r>
            <a:r>
              <a:rPr lang="en-US" dirty="0" err="1"/>
              <a:t>linea</a:t>
            </a:r>
            <a:r>
              <a:rPr lang="en-US" dirty="0"/>
              <a:t> de Family Pact </a:t>
            </a:r>
          </a:p>
          <a:p>
            <a:pPr marL="171450" indent="-171450">
              <a:buFont typeface="Arial" panose="020B0604020202020204" pitchFamily="34" charset="0"/>
              <a:buChar char="•"/>
            </a:pPr>
            <a:r>
              <a:rPr lang="en-US" dirty="0"/>
              <a:t>Trusted adults are also valuable resources when learning about sexual health. They have important insight, this could be a teacher, counselor, guardian, or older sibling; Los </a:t>
            </a:r>
            <a:r>
              <a:rPr lang="en-US" dirty="0" err="1"/>
              <a:t>adultos</a:t>
            </a:r>
            <a:r>
              <a:rPr lang="en-US" dirty="0"/>
              <a:t> de </a:t>
            </a:r>
            <a:r>
              <a:rPr lang="en-US" dirty="0" err="1"/>
              <a:t>confianza</a:t>
            </a:r>
            <a:r>
              <a:rPr lang="en-US" dirty="0"/>
              <a:t> Tambien son </a:t>
            </a:r>
            <a:r>
              <a:rPr lang="en-US" dirty="0" err="1"/>
              <a:t>valiosos</a:t>
            </a:r>
            <a:r>
              <a:rPr lang="en-US" dirty="0"/>
              <a:t> </a:t>
            </a:r>
            <a:r>
              <a:rPr lang="en-US" dirty="0" err="1"/>
              <a:t>recursos</a:t>
            </a:r>
            <a:r>
              <a:rPr lang="en-US" dirty="0"/>
              <a:t> </a:t>
            </a:r>
            <a:r>
              <a:rPr lang="en-US" dirty="0" err="1"/>
              <a:t>cuando</a:t>
            </a:r>
            <a:r>
              <a:rPr lang="en-US" dirty="0"/>
              <a:t> se </a:t>
            </a:r>
            <a:r>
              <a:rPr lang="en-US" dirty="0" err="1"/>
              <a:t>trata</a:t>
            </a:r>
            <a:r>
              <a:rPr lang="en-US" dirty="0"/>
              <a:t> de </a:t>
            </a:r>
            <a:r>
              <a:rPr lang="en-US" dirty="0" err="1"/>
              <a:t>aprender</a:t>
            </a:r>
            <a:r>
              <a:rPr lang="en-US" dirty="0"/>
              <a:t> </a:t>
            </a:r>
            <a:r>
              <a:rPr lang="en-US" dirty="0" err="1"/>
              <a:t>sobre</a:t>
            </a:r>
            <a:r>
              <a:rPr lang="en-US" dirty="0"/>
              <a:t> la </a:t>
            </a:r>
            <a:r>
              <a:rPr lang="en-US" dirty="0" err="1"/>
              <a:t>salud</a:t>
            </a:r>
            <a:r>
              <a:rPr lang="en-US" dirty="0"/>
              <a:t> sexual. </a:t>
            </a:r>
            <a:r>
              <a:rPr lang="en-US" dirty="0" err="1"/>
              <a:t>Podrian</a:t>
            </a:r>
            <a:r>
              <a:rPr lang="en-US" dirty="0"/>
              <a:t> ser un maestro, </a:t>
            </a:r>
            <a:r>
              <a:rPr lang="en-US" dirty="0" err="1"/>
              <a:t>consejero</a:t>
            </a:r>
            <a:r>
              <a:rPr lang="en-US" dirty="0"/>
              <a:t>, guardian o un </a:t>
            </a:r>
            <a:r>
              <a:rPr lang="en-US" dirty="0" err="1"/>
              <a:t>hermano</a:t>
            </a:r>
            <a:r>
              <a:rPr lang="en-US" dirty="0"/>
              <a:t>(a) mayor, y </a:t>
            </a:r>
            <a:r>
              <a:rPr lang="en-US" dirty="0" err="1"/>
              <a:t>ellos</a:t>
            </a:r>
            <a:r>
              <a:rPr lang="en-US" dirty="0"/>
              <a:t> </a:t>
            </a:r>
            <a:r>
              <a:rPr lang="en-US" dirty="0" err="1"/>
              <a:t>tienen</a:t>
            </a:r>
            <a:r>
              <a:rPr lang="en-US" dirty="0"/>
              <a:t> </a:t>
            </a:r>
            <a:r>
              <a:rPr lang="en-US" dirty="0" err="1"/>
              <a:t>informacion</a:t>
            </a:r>
            <a:r>
              <a:rPr lang="en-US" dirty="0"/>
              <a:t> </a:t>
            </a:r>
            <a:r>
              <a:rPr lang="en-US" dirty="0" err="1"/>
              <a:t>importante</a:t>
            </a:r>
            <a:r>
              <a:rPr lang="en-US" dirty="0"/>
              <a: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Property of PPOSBC</a:t>
            </a:r>
          </a:p>
        </p:txBody>
      </p:sp>
    </p:spTree>
    <p:extLst>
      <p:ext uri="{BB962C8B-B14F-4D97-AF65-F5344CB8AC3E}">
        <p14:creationId xmlns:p14="http://schemas.microsoft.com/office/powerpoint/2010/main" val="3423736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a:t>Propiedad of PPOSBC </a:t>
            </a:r>
          </a:p>
        </p:txBody>
      </p:sp>
      <p:sp>
        <p:nvSpPr>
          <p:cNvPr id="5" name="Footer Placeholder 4"/>
          <p:cNvSpPr>
            <a:spLocks noGrp="1"/>
          </p:cNvSpPr>
          <p:nvPr>
            <p:ph type="ftr" sz="quarter" idx="4"/>
          </p:nvPr>
        </p:nvSpPr>
        <p:spPr/>
        <p:txBody>
          <a:bodyPr/>
          <a:lstStyle/>
          <a:p>
            <a:pPr>
              <a:defRPr/>
            </a:pPr>
            <a:r>
              <a:rPr lang="en-US"/>
              <a:t>Marzo 2024</a:t>
            </a:r>
          </a:p>
        </p:txBody>
      </p:sp>
    </p:spTree>
    <p:extLst>
      <p:ext uri="{BB962C8B-B14F-4D97-AF65-F5344CB8AC3E}">
        <p14:creationId xmlns:p14="http://schemas.microsoft.com/office/powerpoint/2010/main" val="332978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(ASK STUDENTS) What is sexual and reproductive health? To get a feel for what they already know – Answer: “Health and wellness of the body…” Que es la </a:t>
            </a:r>
            <a:r>
              <a:rPr lang="en-US" baseline="0" dirty="0" err="1"/>
              <a:t>salud</a:t>
            </a:r>
            <a:r>
              <a:rPr lang="en-US" baseline="0" dirty="0"/>
              <a:t> sexual y reproductive? A: La </a:t>
            </a:r>
            <a:r>
              <a:rPr lang="en-US" baseline="0" dirty="0" err="1"/>
              <a:t>salud</a:t>
            </a:r>
            <a:r>
              <a:rPr lang="en-US" baseline="0" dirty="0"/>
              <a:t> y el </a:t>
            </a:r>
            <a:r>
              <a:rPr lang="en-US" baseline="0" dirty="0" err="1"/>
              <a:t>bienestar</a:t>
            </a:r>
            <a:r>
              <a:rPr lang="en-US" baseline="0" dirty="0"/>
              <a:t> del </a:t>
            </a:r>
            <a:r>
              <a:rPr lang="en-US" baseline="0" dirty="0" err="1"/>
              <a:t>cuerpo</a:t>
            </a:r>
            <a:endParaRPr lang="en-US" baseline="0" dirty="0"/>
          </a:p>
          <a:p>
            <a:pPr marL="171450" indent="-171450">
              <a:buFont typeface="Arial" panose="020B0604020202020204" pitchFamily="34" charset="0"/>
              <a:buChar char="•"/>
            </a:pPr>
            <a:r>
              <a:rPr lang="en-US" baseline="0" dirty="0"/>
              <a:t>Everyone has a right to be healthy! </a:t>
            </a:r>
            <a:r>
              <a:rPr lang="en-US" baseline="0" dirty="0" err="1"/>
              <a:t>Todos</a:t>
            </a:r>
            <a:r>
              <a:rPr lang="en-US" baseline="0" dirty="0"/>
              <a:t> </a:t>
            </a:r>
            <a:r>
              <a:rPr lang="en-US" baseline="0" dirty="0" err="1"/>
              <a:t>tienen</a:t>
            </a:r>
            <a:r>
              <a:rPr lang="en-US" baseline="0" dirty="0"/>
              <a:t> el derecho a </a:t>
            </a:r>
            <a:r>
              <a:rPr lang="en-US" baseline="0" dirty="0" err="1"/>
              <a:t>estar</a:t>
            </a:r>
            <a:r>
              <a:rPr lang="en-US" baseline="0" dirty="0"/>
              <a:t> </a:t>
            </a:r>
            <a:r>
              <a:rPr lang="en-US" baseline="0" dirty="0" err="1"/>
              <a:t>sanos</a:t>
            </a:r>
            <a:r>
              <a:rPr lang="en-US" baseline="0" dirty="0"/>
              <a:t>!</a:t>
            </a:r>
          </a:p>
          <a:p>
            <a:pPr marL="171450" indent="-171450">
              <a:buFont typeface="Arial" panose="020B0604020202020204" pitchFamily="34" charset="0"/>
              <a:buChar char="•"/>
            </a:pPr>
            <a:r>
              <a:rPr lang="en-US" baseline="0" dirty="0"/>
              <a:t>Taking care of someone’s sexual and reproductive health is essential for someone’s overall health. </a:t>
            </a:r>
            <a:r>
              <a:rPr lang="en-US" baseline="0" dirty="0" err="1"/>
              <a:t>Cuidar</a:t>
            </a:r>
            <a:r>
              <a:rPr lang="en-US" baseline="0" dirty="0"/>
              <a:t> la </a:t>
            </a:r>
            <a:r>
              <a:rPr lang="en-US" baseline="0" dirty="0" err="1"/>
              <a:t>salud</a:t>
            </a:r>
            <a:r>
              <a:rPr lang="en-US" baseline="0" dirty="0"/>
              <a:t> sexual y </a:t>
            </a:r>
            <a:r>
              <a:rPr lang="en-US" baseline="0" dirty="0" err="1"/>
              <a:t>reproductiva</a:t>
            </a:r>
            <a:r>
              <a:rPr lang="en-US" baseline="0" dirty="0"/>
              <a:t> de un persona es </a:t>
            </a:r>
            <a:r>
              <a:rPr lang="en-US" baseline="0" dirty="0" err="1"/>
              <a:t>esencial</a:t>
            </a:r>
            <a:r>
              <a:rPr lang="en-US" baseline="0" dirty="0"/>
              <a:t> para </a:t>
            </a:r>
            <a:r>
              <a:rPr lang="en-US" baseline="0" dirty="0" err="1"/>
              <a:t>su</a:t>
            </a:r>
            <a:r>
              <a:rPr lang="en-US" baseline="0" dirty="0"/>
              <a:t> </a:t>
            </a:r>
            <a:r>
              <a:rPr lang="en-US" baseline="0" dirty="0" err="1"/>
              <a:t>salud</a:t>
            </a:r>
            <a:r>
              <a:rPr lang="en-US" baseline="0" dirty="0"/>
              <a:t> general</a:t>
            </a:r>
          </a:p>
          <a:p>
            <a:pPr marL="171450" indent="-171450">
              <a:buFont typeface="Arial" panose="020B0604020202020204" pitchFamily="34" charset="0"/>
              <a:buChar char="•"/>
            </a:pPr>
            <a:r>
              <a:rPr lang="en-US" baseline="0" dirty="0"/>
              <a:t>This includes things like – </a:t>
            </a:r>
            <a:r>
              <a:rPr lang="en-US" baseline="0" dirty="0" err="1"/>
              <a:t>Esto</a:t>
            </a:r>
            <a:r>
              <a:rPr lang="en-US" baseline="0" dirty="0"/>
              <a:t> </a:t>
            </a:r>
            <a:r>
              <a:rPr lang="en-US" baseline="0" dirty="0" err="1"/>
              <a:t>incluye</a:t>
            </a:r>
            <a:r>
              <a:rPr lang="en-US" baseline="0" dirty="0"/>
              <a:t> </a:t>
            </a:r>
            <a:r>
              <a:rPr lang="en-US" baseline="0" dirty="0" err="1"/>
              <a:t>cosas</a:t>
            </a:r>
            <a:r>
              <a:rPr lang="en-US" baseline="0" dirty="0"/>
              <a:t> </a:t>
            </a:r>
            <a:r>
              <a:rPr lang="en-US" baseline="0" dirty="0" err="1"/>
              <a:t>como</a:t>
            </a:r>
            <a:r>
              <a:rPr lang="en-US" baseline="0" dirty="0"/>
              <a:t>:</a:t>
            </a:r>
          </a:p>
          <a:p>
            <a:pPr marL="628650" lvl="1" indent="-171450">
              <a:buFont typeface="Arial" panose="020B0604020202020204" pitchFamily="34" charset="0"/>
              <a:buChar char="•"/>
            </a:pPr>
            <a:r>
              <a:rPr lang="en-US" baseline="0" dirty="0"/>
              <a:t>Understanding how the reproductive system works in order for a person to better understand their body, how to take care of it, and when something is not normal for them. </a:t>
            </a:r>
            <a:r>
              <a:rPr lang="en-US" baseline="0" dirty="0" err="1"/>
              <a:t>Entender</a:t>
            </a:r>
            <a:r>
              <a:rPr lang="en-US" baseline="0" dirty="0"/>
              <a:t> </a:t>
            </a:r>
            <a:r>
              <a:rPr lang="en-US" baseline="0" dirty="0" err="1"/>
              <a:t>como</a:t>
            </a:r>
            <a:r>
              <a:rPr lang="en-US" baseline="0" dirty="0"/>
              <a:t> </a:t>
            </a:r>
            <a:r>
              <a:rPr lang="en-US" baseline="0" dirty="0" err="1"/>
              <a:t>funciona</a:t>
            </a:r>
            <a:r>
              <a:rPr lang="en-US" baseline="0" dirty="0"/>
              <a:t> el </a:t>
            </a:r>
            <a:r>
              <a:rPr lang="en-US" baseline="0" dirty="0" err="1"/>
              <a:t>sistema</a:t>
            </a:r>
            <a:r>
              <a:rPr lang="en-US" baseline="0" dirty="0"/>
              <a:t> </a:t>
            </a:r>
            <a:r>
              <a:rPr lang="en-US" baseline="0" dirty="0" err="1"/>
              <a:t>reproductivo</a:t>
            </a:r>
            <a:r>
              <a:rPr lang="en-US" baseline="0" dirty="0"/>
              <a:t> para que una persona </a:t>
            </a:r>
            <a:r>
              <a:rPr lang="en-US" baseline="0" dirty="0" err="1"/>
              <a:t>pueda</a:t>
            </a:r>
            <a:r>
              <a:rPr lang="en-US" baseline="0" dirty="0"/>
              <a:t> </a:t>
            </a:r>
            <a:r>
              <a:rPr lang="en-US" baseline="0" dirty="0" err="1"/>
              <a:t>comprender</a:t>
            </a:r>
            <a:r>
              <a:rPr lang="en-US" baseline="0" dirty="0"/>
              <a:t> </a:t>
            </a:r>
            <a:r>
              <a:rPr lang="en-US" baseline="0" dirty="0" err="1"/>
              <a:t>mejor</a:t>
            </a:r>
            <a:r>
              <a:rPr lang="en-US" baseline="0" dirty="0"/>
              <a:t> </a:t>
            </a:r>
            <a:r>
              <a:rPr lang="en-US" baseline="0" dirty="0" err="1"/>
              <a:t>su</a:t>
            </a:r>
            <a:r>
              <a:rPr lang="en-US" baseline="0" dirty="0"/>
              <a:t> </a:t>
            </a:r>
            <a:r>
              <a:rPr lang="en-US" baseline="0" dirty="0" err="1"/>
              <a:t>cuerpo</a:t>
            </a:r>
            <a:r>
              <a:rPr lang="en-US" baseline="0" dirty="0"/>
              <a:t>, </a:t>
            </a:r>
            <a:r>
              <a:rPr lang="en-US" baseline="0" dirty="0" err="1"/>
              <a:t>como</a:t>
            </a:r>
            <a:r>
              <a:rPr lang="en-US" baseline="0" dirty="0"/>
              <a:t> </a:t>
            </a:r>
            <a:r>
              <a:rPr lang="en-US" baseline="0" dirty="0" err="1"/>
              <a:t>cuidarlo</a:t>
            </a:r>
            <a:r>
              <a:rPr lang="en-US" baseline="0" dirty="0"/>
              <a:t> y </a:t>
            </a:r>
            <a:r>
              <a:rPr lang="en-US" baseline="0" dirty="0" err="1"/>
              <a:t>cuando</a:t>
            </a:r>
            <a:r>
              <a:rPr lang="en-US" baseline="0" dirty="0"/>
              <a:t> </a:t>
            </a:r>
            <a:r>
              <a:rPr lang="en-US" baseline="0" dirty="0" err="1"/>
              <a:t>algo</a:t>
            </a:r>
            <a:r>
              <a:rPr lang="en-US" baseline="0" dirty="0"/>
              <a:t> no es normal para </a:t>
            </a:r>
            <a:r>
              <a:rPr lang="en-US" baseline="0" dirty="0" err="1"/>
              <a:t>esa</a:t>
            </a:r>
            <a:r>
              <a:rPr lang="en-US" baseline="0" dirty="0"/>
              <a:t> persona.</a:t>
            </a:r>
          </a:p>
          <a:p>
            <a:pPr marL="628650" lvl="1" indent="-171450">
              <a:buFont typeface="Arial" panose="020B0604020202020204" pitchFamily="34" charset="0"/>
              <a:buChar char="•"/>
            </a:pPr>
            <a:r>
              <a:rPr lang="en-US" baseline="0" dirty="0"/>
              <a:t>Learning about options available that can help prevent things like pregnancy or sexually transmitted infections when a person becomes sexually active. </a:t>
            </a:r>
            <a:r>
              <a:rPr lang="en-US" baseline="0" dirty="0" err="1"/>
              <a:t>Apredner</a:t>
            </a:r>
            <a:r>
              <a:rPr lang="en-US" baseline="0" dirty="0"/>
              <a:t> </a:t>
            </a:r>
            <a:r>
              <a:rPr lang="en-US" baseline="0" dirty="0" err="1"/>
              <a:t>sobre</a:t>
            </a:r>
            <a:r>
              <a:rPr lang="en-US" baseline="0" dirty="0"/>
              <a:t> las </a:t>
            </a:r>
            <a:r>
              <a:rPr lang="en-US" baseline="0" dirty="0" err="1"/>
              <a:t>opciones</a:t>
            </a:r>
            <a:r>
              <a:rPr lang="en-US" baseline="0" dirty="0"/>
              <a:t> </a:t>
            </a:r>
            <a:r>
              <a:rPr lang="en-US" baseline="0" dirty="0" err="1"/>
              <a:t>disponibles</a:t>
            </a:r>
            <a:r>
              <a:rPr lang="en-US" baseline="0" dirty="0"/>
              <a:t> que </a:t>
            </a:r>
            <a:r>
              <a:rPr lang="en-US" baseline="0" dirty="0" err="1"/>
              <a:t>pueden</a:t>
            </a:r>
            <a:r>
              <a:rPr lang="en-US" baseline="0" dirty="0"/>
              <a:t> </a:t>
            </a:r>
            <a:r>
              <a:rPr lang="en-US" baseline="0" dirty="0" err="1"/>
              <a:t>prevenir</a:t>
            </a:r>
            <a:r>
              <a:rPr lang="en-US" baseline="0" dirty="0"/>
              <a:t> </a:t>
            </a:r>
            <a:r>
              <a:rPr lang="en-US" baseline="0" dirty="0" err="1"/>
              <a:t>embarazos</a:t>
            </a:r>
            <a:r>
              <a:rPr lang="en-US" baseline="0" dirty="0"/>
              <a:t> </a:t>
            </a:r>
          </a:p>
          <a:p>
            <a:pPr marL="628650" lvl="1" indent="-171450">
              <a:buFont typeface="Arial" panose="020B0604020202020204" pitchFamily="34" charset="0"/>
              <a:buChar char="•"/>
            </a:pPr>
            <a:r>
              <a:rPr lang="en-US" baseline="0" dirty="0"/>
              <a:t>How often folks should see their doctor for check ups or testing. Y la </a:t>
            </a:r>
            <a:r>
              <a:rPr lang="en-US" baseline="0" dirty="0" err="1"/>
              <a:t>frecuencia</a:t>
            </a:r>
            <a:r>
              <a:rPr lang="en-US" baseline="0" dirty="0"/>
              <a:t> </a:t>
            </a:r>
            <a:r>
              <a:rPr lang="en-US" baseline="0" dirty="0" err="1"/>
              <a:t>recomendada</a:t>
            </a:r>
            <a:r>
              <a:rPr lang="en-US" baseline="0" dirty="0"/>
              <a:t> para que los </a:t>
            </a:r>
            <a:r>
              <a:rPr lang="en-US" baseline="0" dirty="0" err="1"/>
              <a:t>jovenes</a:t>
            </a:r>
            <a:r>
              <a:rPr lang="en-US" baseline="0" dirty="0"/>
              <a:t> </a:t>
            </a:r>
            <a:r>
              <a:rPr lang="en-US" baseline="0" dirty="0" err="1"/>
              <a:t>visiten</a:t>
            </a:r>
            <a:r>
              <a:rPr lang="en-US" baseline="0" dirty="0"/>
              <a:t> a </a:t>
            </a:r>
            <a:r>
              <a:rPr lang="en-US" baseline="0" dirty="0" err="1"/>
              <a:t>su</a:t>
            </a:r>
            <a:r>
              <a:rPr lang="en-US" baseline="0" dirty="0"/>
              <a:t> medico para </a:t>
            </a:r>
            <a:r>
              <a:rPr lang="en-US" baseline="0" dirty="0" err="1"/>
              <a:t>chequeos</a:t>
            </a:r>
            <a:r>
              <a:rPr lang="en-US" baseline="0" dirty="0"/>
              <a:t> y </a:t>
            </a:r>
            <a:r>
              <a:rPr lang="en-US" baseline="0" dirty="0" err="1"/>
              <a:t>pruebas</a:t>
            </a:r>
            <a:r>
              <a:rPr lang="en-US" baseline="0" dirty="0"/>
              <a:t> de </a:t>
            </a:r>
            <a:r>
              <a:rPr lang="en-US" baseline="0" dirty="0" err="1"/>
              <a:t>salud</a:t>
            </a:r>
            <a:r>
              <a:rPr lang="en-US" baseline="0" dirty="0"/>
              <a:t>.</a:t>
            </a:r>
          </a:p>
          <a:p>
            <a:pPr marL="628650" lvl="1" indent="-171450">
              <a:buFont typeface="Arial" panose="020B0604020202020204" pitchFamily="34" charset="0"/>
              <a:buChar char="•"/>
            </a:pPr>
            <a:r>
              <a:rPr lang="en-US" baseline="0" dirty="0"/>
              <a:t>Learning and getting comfortable with talking about sexual and reproductive health topics so that conversations with doctors, trusted adults, or partners can be easier and more comfortable. </a:t>
            </a:r>
            <a:r>
              <a:rPr lang="en-US" baseline="0" dirty="0" err="1"/>
              <a:t>Aprender</a:t>
            </a:r>
            <a:r>
              <a:rPr lang="en-US" baseline="0" dirty="0"/>
              <a:t> a </a:t>
            </a:r>
            <a:r>
              <a:rPr lang="en-US" baseline="0" dirty="0" err="1"/>
              <a:t>hablar</a:t>
            </a:r>
            <a:r>
              <a:rPr lang="en-US" baseline="0" dirty="0"/>
              <a:t> con </a:t>
            </a:r>
            <a:r>
              <a:rPr lang="en-US" baseline="0" dirty="0" err="1"/>
              <a:t>confianza</a:t>
            </a:r>
            <a:r>
              <a:rPr lang="en-US" baseline="0" dirty="0"/>
              <a:t> </a:t>
            </a:r>
            <a:r>
              <a:rPr lang="en-US" baseline="0" dirty="0" err="1"/>
              <a:t>sobre</a:t>
            </a:r>
            <a:r>
              <a:rPr lang="en-US" baseline="0" dirty="0"/>
              <a:t> </a:t>
            </a:r>
            <a:r>
              <a:rPr lang="en-US" baseline="0" dirty="0" err="1"/>
              <a:t>temas</a:t>
            </a:r>
            <a:r>
              <a:rPr lang="en-US" baseline="0" dirty="0"/>
              <a:t> de </a:t>
            </a:r>
            <a:r>
              <a:rPr lang="en-US" baseline="0" dirty="0" err="1"/>
              <a:t>salud</a:t>
            </a:r>
            <a:r>
              <a:rPr lang="en-US" baseline="0" dirty="0"/>
              <a:t> sexual y </a:t>
            </a:r>
            <a:r>
              <a:rPr lang="en-US" baseline="0" dirty="0" err="1"/>
              <a:t>reproductiva</a:t>
            </a:r>
            <a:r>
              <a:rPr lang="en-US" baseline="0" dirty="0"/>
              <a:t>, para que la </a:t>
            </a:r>
            <a:r>
              <a:rPr lang="en-US" baseline="0" dirty="0" err="1"/>
              <a:t>conversaciones</a:t>
            </a:r>
            <a:r>
              <a:rPr lang="en-US" baseline="0" dirty="0"/>
              <a:t> con medicos, padres o </a:t>
            </a:r>
            <a:r>
              <a:rPr lang="en-US" baseline="0" dirty="0" err="1"/>
              <a:t>adultos</a:t>
            </a:r>
            <a:r>
              <a:rPr lang="en-US" baseline="0" dirty="0"/>
              <a:t> de </a:t>
            </a:r>
            <a:r>
              <a:rPr lang="en-US" baseline="0" dirty="0" err="1"/>
              <a:t>confianza</a:t>
            </a:r>
            <a:r>
              <a:rPr lang="en-US" baseline="0" dirty="0"/>
              <a:t> </a:t>
            </a:r>
            <a:r>
              <a:rPr lang="en-US" baseline="0" dirty="0" err="1"/>
              <a:t>sean</a:t>
            </a:r>
            <a:r>
              <a:rPr lang="en-US" baseline="0" dirty="0"/>
              <a:t> mas </a:t>
            </a:r>
            <a:r>
              <a:rPr lang="en-US" baseline="0" dirty="0" err="1"/>
              <a:t>faciles</a:t>
            </a:r>
            <a:r>
              <a:rPr lang="en-US" baseline="0" dirty="0"/>
              <a:t>, naturales y </a:t>
            </a:r>
            <a:r>
              <a:rPr lang="en-US" baseline="0" dirty="0" err="1"/>
              <a:t>comodas</a:t>
            </a:r>
            <a:endParaRPr lang="en-US" baseline="0" dirty="0"/>
          </a:p>
          <a:p>
            <a:pPr marL="628650" lvl="1" indent="-171450">
              <a:buFont typeface="Arial" panose="020B0604020202020204" pitchFamily="34" charset="0"/>
              <a:buChar char="•"/>
            </a:pPr>
            <a:r>
              <a:rPr lang="en-US" baseline="0" dirty="0"/>
              <a:t>And more! Y mas!</a:t>
            </a: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STUDENTS) Why is it important to learn about sexual and reproductive health? Por que es </a:t>
            </a:r>
            <a:r>
              <a:rPr lang="en-US" dirty="0" err="1"/>
              <a:t>importante</a:t>
            </a:r>
            <a:r>
              <a:rPr lang="en-US" dirty="0"/>
              <a:t> </a:t>
            </a:r>
            <a:r>
              <a:rPr lang="en-US" dirty="0" err="1"/>
              <a:t>aprender</a:t>
            </a:r>
            <a:r>
              <a:rPr lang="en-US" dirty="0"/>
              <a:t> </a:t>
            </a:r>
            <a:r>
              <a:rPr lang="en-US" dirty="0" err="1"/>
              <a:t>sobre</a:t>
            </a:r>
            <a:r>
              <a:rPr lang="en-US" dirty="0"/>
              <a:t> la </a:t>
            </a:r>
            <a:r>
              <a:rPr lang="en-US" dirty="0" err="1"/>
              <a:t>salud</a:t>
            </a:r>
            <a:r>
              <a:rPr lang="en-US" dirty="0"/>
              <a:t> sexual y reproductive?</a:t>
            </a:r>
          </a:p>
          <a:p>
            <a:pPr marL="171450" indent="-171450">
              <a:buFont typeface="Arial" panose="020B0604020202020204" pitchFamily="34" charset="0"/>
              <a:buChar char="•"/>
            </a:pPr>
            <a:r>
              <a:rPr lang="en-US" dirty="0"/>
              <a:t>To better know ourselves and our bodies – especially if someone’s body is younger and going through a lot of changes. It can be helpful to understand what changes are normal or what changes are not. Para </a:t>
            </a:r>
            <a:r>
              <a:rPr lang="en-US" dirty="0" err="1"/>
              <a:t>conocernos</a:t>
            </a:r>
            <a:r>
              <a:rPr lang="en-US" dirty="0"/>
              <a:t> major a </a:t>
            </a:r>
            <a:r>
              <a:rPr lang="en-US" dirty="0" err="1"/>
              <a:t>nosotros</a:t>
            </a:r>
            <a:r>
              <a:rPr lang="en-US" dirty="0"/>
              <a:t> </a:t>
            </a:r>
            <a:r>
              <a:rPr lang="en-US" dirty="0" err="1"/>
              <a:t>mismos</a:t>
            </a:r>
            <a:r>
              <a:rPr lang="en-US" dirty="0"/>
              <a:t> y a </a:t>
            </a:r>
            <a:r>
              <a:rPr lang="en-US" dirty="0" err="1"/>
              <a:t>nuestros</a:t>
            </a:r>
            <a:r>
              <a:rPr lang="en-US" dirty="0"/>
              <a:t> </a:t>
            </a:r>
            <a:r>
              <a:rPr lang="en-US" dirty="0" err="1"/>
              <a:t>cuerpos</a:t>
            </a:r>
            <a:r>
              <a:rPr lang="en-US" dirty="0"/>
              <a:t> – </a:t>
            </a:r>
            <a:r>
              <a:rPr lang="en-US" dirty="0" err="1"/>
              <a:t>especialmente</a:t>
            </a:r>
            <a:r>
              <a:rPr lang="en-US" dirty="0"/>
              <a:t> </a:t>
            </a:r>
            <a:r>
              <a:rPr lang="en-US" dirty="0" err="1"/>
              <a:t>durante</a:t>
            </a:r>
            <a:r>
              <a:rPr lang="en-US" dirty="0"/>
              <a:t> la </a:t>
            </a:r>
            <a:r>
              <a:rPr lang="en-US" dirty="0" err="1"/>
              <a:t>juventud</a:t>
            </a:r>
            <a:r>
              <a:rPr lang="en-US" dirty="0"/>
              <a:t> </a:t>
            </a:r>
            <a:r>
              <a:rPr lang="en-US" dirty="0" err="1"/>
              <a:t>cuando</a:t>
            </a:r>
            <a:r>
              <a:rPr lang="en-US" dirty="0"/>
              <a:t> </a:t>
            </a:r>
            <a:r>
              <a:rPr lang="en-US" dirty="0" err="1"/>
              <a:t>suceden</a:t>
            </a:r>
            <a:r>
              <a:rPr lang="en-US" dirty="0"/>
              <a:t> </a:t>
            </a:r>
            <a:r>
              <a:rPr lang="en-US" dirty="0" err="1"/>
              <a:t>muchos</a:t>
            </a:r>
            <a:r>
              <a:rPr lang="en-US" dirty="0"/>
              <a:t> </a:t>
            </a:r>
            <a:r>
              <a:rPr lang="en-US" dirty="0" err="1"/>
              <a:t>cambios</a:t>
            </a:r>
            <a:r>
              <a:rPr lang="en-US" dirty="0"/>
              <a:t>. </a:t>
            </a:r>
            <a:r>
              <a:rPr lang="en-US" dirty="0" err="1"/>
              <a:t>Entender</a:t>
            </a:r>
            <a:r>
              <a:rPr lang="en-US" dirty="0"/>
              <a:t> </a:t>
            </a:r>
            <a:r>
              <a:rPr lang="en-US" dirty="0" err="1"/>
              <a:t>cuales</a:t>
            </a:r>
            <a:r>
              <a:rPr lang="en-US" dirty="0"/>
              <a:t> </a:t>
            </a:r>
            <a:r>
              <a:rPr lang="en-US" dirty="0" err="1"/>
              <a:t>cambios</a:t>
            </a:r>
            <a:r>
              <a:rPr lang="en-US" dirty="0"/>
              <a:t> son </a:t>
            </a:r>
            <a:r>
              <a:rPr lang="en-US" dirty="0" err="1"/>
              <a:t>normales</a:t>
            </a:r>
            <a:r>
              <a:rPr lang="en-US" dirty="0"/>
              <a:t> y </a:t>
            </a:r>
            <a:r>
              <a:rPr lang="en-US" dirty="0" err="1"/>
              <a:t>cuales</a:t>
            </a:r>
            <a:r>
              <a:rPr lang="en-US" dirty="0"/>
              <a:t> no </a:t>
            </a:r>
            <a:r>
              <a:rPr lang="en-US" dirty="0" err="1"/>
              <a:t>puede</a:t>
            </a:r>
            <a:r>
              <a:rPr lang="en-US" dirty="0"/>
              <a:t> ser de un gran </a:t>
            </a:r>
            <a:r>
              <a:rPr lang="en-US" dirty="0" err="1"/>
              <a:t>ayuda</a:t>
            </a:r>
            <a:r>
              <a:rPr lang="en-US" dirty="0"/>
              <a:t>. </a:t>
            </a:r>
          </a:p>
          <a:p>
            <a:pPr marL="171450" indent="-171450">
              <a:buFont typeface="Arial" panose="020B0604020202020204" pitchFamily="34" charset="0"/>
              <a:buChar char="•"/>
            </a:pPr>
            <a:r>
              <a:rPr lang="en-US" dirty="0"/>
              <a:t>Prevent unplanned pregnancies – someone might not be ready for a family. </a:t>
            </a:r>
            <a:r>
              <a:rPr lang="en-US" dirty="0" err="1"/>
              <a:t>Prevenir</a:t>
            </a:r>
            <a:r>
              <a:rPr lang="en-US" dirty="0"/>
              <a:t> </a:t>
            </a:r>
            <a:r>
              <a:rPr lang="en-US" dirty="0" err="1"/>
              <a:t>embarazos</a:t>
            </a:r>
            <a:r>
              <a:rPr lang="en-US" dirty="0"/>
              <a:t> no </a:t>
            </a:r>
            <a:r>
              <a:rPr lang="en-US" dirty="0" err="1"/>
              <a:t>planificados</a:t>
            </a:r>
            <a:r>
              <a:rPr lang="en-US" dirty="0"/>
              <a:t> – </a:t>
            </a:r>
            <a:r>
              <a:rPr lang="en-US" dirty="0" err="1"/>
              <a:t>puede</a:t>
            </a:r>
            <a:r>
              <a:rPr lang="en-US" dirty="0"/>
              <a:t> que </a:t>
            </a:r>
            <a:r>
              <a:rPr lang="en-US" dirty="0" err="1"/>
              <a:t>alguien</a:t>
            </a:r>
            <a:r>
              <a:rPr lang="en-US" dirty="0"/>
              <a:t> no </a:t>
            </a:r>
            <a:r>
              <a:rPr lang="en-US" dirty="0" err="1"/>
              <a:t>este</a:t>
            </a:r>
            <a:r>
              <a:rPr lang="en-US" dirty="0"/>
              <a:t> </a:t>
            </a:r>
            <a:r>
              <a:rPr lang="en-US" dirty="0" err="1"/>
              <a:t>listo</a:t>
            </a:r>
            <a:r>
              <a:rPr lang="en-US" dirty="0"/>
              <a:t> para </a:t>
            </a:r>
            <a:r>
              <a:rPr lang="en-US" dirty="0" err="1"/>
              <a:t>empezar</a:t>
            </a:r>
            <a:r>
              <a:rPr lang="en-US" dirty="0"/>
              <a:t> una </a:t>
            </a:r>
            <a:r>
              <a:rPr lang="en-US" dirty="0" err="1"/>
              <a:t>familia</a:t>
            </a:r>
            <a:r>
              <a:rPr lang="en-US" dirty="0"/>
              <a:t>.</a:t>
            </a:r>
          </a:p>
          <a:p>
            <a:pPr marL="171450" indent="-171450">
              <a:buFont typeface="Arial" panose="020B0604020202020204" pitchFamily="34" charset="0"/>
              <a:buChar char="•"/>
            </a:pPr>
            <a:r>
              <a:rPr lang="en-US" dirty="0"/>
              <a:t>Prevent STIs- what does STIs stands for? Yes correct, sexually transmitted infections. These are infections that may spread through sexual contact and/or sexual fluids. We will talk more about this throughout our series. Que </a:t>
            </a:r>
            <a:r>
              <a:rPr lang="en-US" dirty="0" err="1"/>
              <a:t>significa</a:t>
            </a:r>
            <a:r>
              <a:rPr lang="en-US" dirty="0"/>
              <a:t> ITS? Si </a:t>
            </a:r>
            <a:r>
              <a:rPr lang="en-US" dirty="0" err="1"/>
              <a:t>correcto</a:t>
            </a:r>
            <a:r>
              <a:rPr lang="en-US" dirty="0"/>
              <a:t>, las </a:t>
            </a:r>
            <a:r>
              <a:rPr lang="en-US" dirty="0" err="1"/>
              <a:t>infecciones</a:t>
            </a:r>
            <a:r>
              <a:rPr lang="en-US" dirty="0"/>
              <a:t> de transmission sexual. </a:t>
            </a:r>
            <a:r>
              <a:rPr lang="en-US" dirty="0" err="1"/>
              <a:t>Estas</a:t>
            </a:r>
            <a:r>
              <a:rPr lang="en-US" dirty="0"/>
              <a:t> </a:t>
            </a:r>
            <a:r>
              <a:rPr lang="en-US" dirty="0" err="1"/>
              <a:t>infecciones</a:t>
            </a:r>
            <a:r>
              <a:rPr lang="en-US" dirty="0"/>
              <a:t> se </a:t>
            </a:r>
            <a:r>
              <a:rPr lang="en-US" dirty="0" err="1"/>
              <a:t>contagian</a:t>
            </a:r>
            <a:r>
              <a:rPr lang="en-US" dirty="0"/>
              <a:t> </a:t>
            </a:r>
            <a:r>
              <a:rPr lang="en-US" dirty="0" err="1"/>
              <a:t>durante</a:t>
            </a:r>
            <a:r>
              <a:rPr lang="en-US" dirty="0"/>
              <a:t> el </a:t>
            </a:r>
            <a:r>
              <a:rPr lang="en-US" dirty="0" err="1"/>
              <a:t>contacto</a:t>
            </a:r>
            <a:r>
              <a:rPr lang="en-US" dirty="0"/>
              <a:t> sexual. </a:t>
            </a:r>
            <a:r>
              <a:rPr lang="en-US" dirty="0" err="1"/>
              <a:t>Hablaremos</a:t>
            </a:r>
            <a:r>
              <a:rPr lang="en-US" dirty="0"/>
              <a:t> mas </a:t>
            </a:r>
            <a:r>
              <a:rPr lang="en-US" dirty="0" err="1"/>
              <a:t>sobre</a:t>
            </a:r>
            <a:r>
              <a:rPr lang="en-US" dirty="0"/>
              <a:t> </a:t>
            </a:r>
            <a:r>
              <a:rPr lang="en-US" dirty="0" err="1"/>
              <a:t>esto</a:t>
            </a:r>
            <a:r>
              <a:rPr lang="en-US" dirty="0"/>
              <a:t> </a:t>
            </a:r>
            <a:r>
              <a:rPr lang="en-US" dirty="0" err="1"/>
              <a:t>durante</a:t>
            </a:r>
            <a:r>
              <a:rPr lang="en-US" dirty="0"/>
              <a:t> </a:t>
            </a:r>
            <a:r>
              <a:rPr lang="en-US" dirty="0" err="1"/>
              <a:t>nuestra</a:t>
            </a:r>
            <a:r>
              <a:rPr lang="en-US" dirty="0"/>
              <a:t> </a:t>
            </a:r>
            <a:r>
              <a:rPr lang="en-US" dirty="0" err="1"/>
              <a:t>serie</a:t>
            </a:r>
            <a:r>
              <a:rPr lang="en-US" dirty="0"/>
              <a:t>.</a:t>
            </a:r>
          </a:p>
          <a:p>
            <a:pPr marL="171450" indent="-171450">
              <a:buFont typeface="Arial" panose="020B0604020202020204" pitchFamily="34" charset="0"/>
              <a:buChar char="•"/>
            </a:pPr>
            <a:r>
              <a:rPr lang="en-US" dirty="0"/>
              <a:t>To be informed and educate others –Now after these amazing presentations, you all will be a resource for friends, family, and yourself, of course. Para </a:t>
            </a:r>
            <a:r>
              <a:rPr lang="en-US" dirty="0" err="1"/>
              <a:t>estar</a:t>
            </a:r>
            <a:r>
              <a:rPr lang="en-US" dirty="0"/>
              <a:t> </a:t>
            </a:r>
            <a:r>
              <a:rPr lang="en-US" dirty="0" err="1"/>
              <a:t>informados</a:t>
            </a:r>
            <a:r>
              <a:rPr lang="en-US" dirty="0"/>
              <a:t> y </a:t>
            </a:r>
            <a:r>
              <a:rPr lang="en-US" dirty="0" err="1"/>
              <a:t>educar</a:t>
            </a:r>
            <a:r>
              <a:rPr lang="en-US" dirty="0"/>
              <a:t> a </a:t>
            </a:r>
            <a:r>
              <a:rPr lang="en-US" dirty="0" err="1"/>
              <a:t>otros</a:t>
            </a:r>
            <a:r>
              <a:rPr lang="en-US" dirty="0"/>
              <a:t> – </a:t>
            </a:r>
            <a:r>
              <a:rPr lang="en-US" dirty="0" err="1"/>
              <a:t>Ahora</a:t>
            </a:r>
            <a:r>
              <a:rPr lang="en-US" dirty="0"/>
              <a:t> </a:t>
            </a:r>
            <a:r>
              <a:rPr lang="en-US" dirty="0" err="1"/>
              <a:t>despues</a:t>
            </a:r>
            <a:r>
              <a:rPr lang="en-US" dirty="0"/>
              <a:t> de </a:t>
            </a:r>
            <a:r>
              <a:rPr lang="en-US" dirty="0" err="1"/>
              <a:t>estas</a:t>
            </a:r>
            <a:r>
              <a:rPr lang="en-US" dirty="0"/>
              <a:t> </a:t>
            </a:r>
            <a:r>
              <a:rPr lang="en-US" dirty="0" err="1"/>
              <a:t>presentaciones</a:t>
            </a:r>
            <a:r>
              <a:rPr lang="en-US" dirty="0"/>
              <a:t>, </a:t>
            </a:r>
            <a:r>
              <a:rPr lang="en-US" dirty="0" err="1"/>
              <a:t>todos</a:t>
            </a:r>
            <a:r>
              <a:rPr lang="en-US" dirty="0"/>
              <a:t> </a:t>
            </a:r>
            <a:r>
              <a:rPr lang="en-US" dirty="0" err="1"/>
              <a:t>ustedes</a:t>
            </a:r>
            <a:r>
              <a:rPr lang="en-US" dirty="0"/>
              <a:t> </a:t>
            </a:r>
            <a:r>
              <a:rPr lang="en-US" dirty="0" err="1"/>
              <a:t>podran</a:t>
            </a:r>
            <a:r>
              <a:rPr lang="en-US" dirty="0"/>
              <a:t> ser un </a:t>
            </a:r>
            <a:r>
              <a:rPr lang="en-US" dirty="0" err="1"/>
              <a:t>recurso</a:t>
            </a:r>
            <a:r>
              <a:rPr lang="en-US" dirty="0"/>
              <a:t> para sus amigos, </a:t>
            </a:r>
            <a:r>
              <a:rPr lang="en-US" dirty="0" err="1"/>
              <a:t>su</a:t>
            </a:r>
            <a:r>
              <a:rPr lang="en-US" dirty="0"/>
              <a:t> </a:t>
            </a:r>
            <a:r>
              <a:rPr lang="en-US" dirty="0" err="1"/>
              <a:t>familia</a:t>
            </a:r>
            <a:r>
              <a:rPr lang="en-US" dirty="0"/>
              <a:t>, y por </a:t>
            </a:r>
            <a:r>
              <a:rPr lang="en-US" dirty="0" err="1"/>
              <a:t>supuesto</a:t>
            </a:r>
            <a:r>
              <a:rPr lang="en-US" dirty="0"/>
              <a:t>, para </a:t>
            </a:r>
            <a:r>
              <a:rPr lang="en-US" dirty="0" err="1"/>
              <a:t>ustedes</a:t>
            </a:r>
            <a:r>
              <a:rPr lang="en-US" dirty="0"/>
              <a:t> </a:t>
            </a:r>
            <a:r>
              <a:rPr lang="en-US" dirty="0" err="1"/>
              <a:t>mismos</a:t>
            </a:r>
            <a:r>
              <a:rPr lang="en-US" dirty="0"/>
              <a:t>.</a:t>
            </a:r>
          </a:p>
          <a:p>
            <a:pPr marL="171450" indent="-171450">
              <a:buFont typeface="Arial" panose="020B0604020202020204" pitchFamily="34" charset="0"/>
              <a:buChar char="•"/>
            </a:pPr>
            <a:r>
              <a:rPr lang="en-US" dirty="0"/>
              <a:t>Empowering- taking charge of someone’s health is empowering! </a:t>
            </a:r>
            <a:r>
              <a:rPr lang="en-US" dirty="0" err="1"/>
              <a:t>Tomar</a:t>
            </a:r>
            <a:r>
              <a:rPr lang="en-US" dirty="0"/>
              <a:t> control de la </a:t>
            </a:r>
            <a:r>
              <a:rPr lang="en-US" dirty="0" err="1"/>
              <a:t>salud</a:t>
            </a:r>
            <a:r>
              <a:rPr lang="en-US" dirty="0"/>
              <a:t> es un </a:t>
            </a:r>
            <a:r>
              <a:rPr lang="en-US" dirty="0" err="1"/>
              <a:t>acto</a:t>
            </a:r>
            <a:r>
              <a:rPr lang="en-US" dirty="0"/>
              <a:t> de </a:t>
            </a:r>
            <a:r>
              <a:rPr lang="en-US" dirty="0" err="1"/>
              <a:t>empoderamiento</a:t>
            </a:r>
            <a:r>
              <a:rPr lang="en-US" dirty="0"/>
              <a:t>!</a:t>
            </a:r>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173571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Fix</a:t>
            </a:r>
          </a:p>
          <a:p>
            <a:endParaRPr lang="en-US" baseline="0" dirty="0"/>
          </a:p>
          <a:p>
            <a:pPr marL="171450" indent="-171450">
              <a:buFont typeface="Arial" panose="020B0604020202020204" pitchFamily="34" charset="0"/>
              <a:buChar char="•"/>
            </a:pPr>
            <a:r>
              <a:rPr lang="en-US" baseline="0" dirty="0"/>
              <a:t>Although taking care of someone’s sexual and reproductive health is very important, we know that it is not always easy, especially for young people. Sometimes there are things that can make it hard for young people to access (get) the services they need. </a:t>
            </a:r>
          </a:p>
          <a:p>
            <a:pPr marL="171450" indent="-171450">
              <a:buFont typeface="Arial" panose="020B0604020202020204" pitchFamily="34" charset="0"/>
              <a:buChar char="•"/>
            </a:pPr>
            <a:r>
              <a:rPr lang="en-US" baseline="0" dirty="0" err="1"/>
              <a:t>Aunque</a:t>
            </a:r>
            <a:r>
              <a:rPr lang="en-US" baseline="0" dirty="0"/>
              <a:t> </a:t>
            </a:r>
            <a:r>
              <a:rPr lang="en-US" baseline="0" dirty="0" err="1"/>
              <a:t>cuidar</a:t>
            </a:r>
            <a:r>
              <a:rPr lang="en-US" baseline="0" dirty="0"/>
              <a:t> a la </a:t>
            </a:r>
            <a:r>
              <a:rPr lang="en-US" baseline="0" dirty="0" err="1"/>
              <a:t>salud</a:t>
            </a:r>
            <a:r>
              <a:rPr lang="en-US" baseline="0" dirty="0"/>
              <a:t> sexual y reproductive es fundamental, </a:t>
            </a:r>
            <a:r>
              <a:rPr lang="en-US" baseline="0" dirty="0" err="1"/>
              <a:t>entendemos</a:t>
            </a:r>
            <a:r>
              <a:rPr lang="en-US" baseline="0" dirty="0"/>
              <a:t> que no </a:t>
            </a:r>
            <a:r>
              <a:rPr lang="en-US" baseline="0" dirty="0" err="1"/>
              <a:t>siempre</a:t>
            </a:r>
            <a:r>
              <a:rPr lang="en-US" baseline="0" dirty="0"/>
              <a:t> es </a:t>
            </a:r>
            <a:r>
              <a:rPr lang="en-US" baseline="0" dirty="0" err="1"/>
              <a:t>sencillo</a:t>
            </a:r>
            <a:r>
              <a:rPr lang="en-US" baseline="0" dirty="0"/>
              <a:t>, </a:t>
            </a:r>
            <a:r>
              <a:rPr lang="en-US" baseline="0" dirty="0" err="1"/>
              <a:t>especialmente</a:t>
            </a:r>
            <a:r>
              <a:rPr lang="en-US" baseline="0" dirty="0"/>
              <a:t> para los </a:t>
            </a:r>
            <a:r>
              <a:rPr lang="en-US" baseline="0" dirty="0" err="1"/>
              <a:t>jovenes</a:t>
            </a:r>
            <a:r>
              <a:rPr lang="en-US" baseline="0" dirty="0"/>
              <a:t>. A </a:t>
            </a:r>
            <a:r>
              <a:rPr lang="en-US" baseline="0" dirty="0" err="1"/>
              <a:t>veces</a:t>
            </a:r>
            <a:r>
              <a:rPr lang="en-US" baseline="0" dirty="0"/>
              <a:t> hay </a:t>
            </a:r>
            <a:r>
              <a:rPr lang="en-US" baseline="0" dirty="0" err="1"/>
              <a:t>cosas</a:t>
            </a:r>
            <a:r>
              <a:rPr lang="en-US" baseline="0" dirty="0"/>
              <a:t> que </a:t>
            </a:r>
            <a:r>
              <a:rPr lang="en-US" baseline="0" dirty="0" err="1"/>
              <a:t>pueden</a:t>
            </a:r>
            <a:r>
              <a:rPr lang="en-US" baseline="0" dirty="0"/>
              <a:t> </a:t>
            </a:r>
            <a:r>
              <a:rPr lang="en-US" baseline="0" dirty="0" err="1"/>
              <a:t>dificultar</a:t>
            </a:r>
            <a:r>
              <a:rPr lang="en-US" baseline="0" dirty="0"/>
              <a:t> que los </a:t>
            </a:r>
            <a:r>
              <a:rPr lang="en-US" baseline="0" dirty="0" err="1"/>
              <a:t>jovenes</a:t>
            </a:r>
            <a:r>
              <a:rPr lang="en-US" baseline="0" dirty="0"/>
              <a:t> </a:t>
            </a:r>
            <a:r>
              <a:rPr lang="en-US" baseline="0" dirty="0" err="1"/>
              <a:t>accedan</a:t>
            </a:r>
            <a:r>
              <a:rPr lang="en-US" baseline="0" dirty="0"/>
              <a:t> y </a:t>
            </a:r>
            <a:r>
              <a:rPr lang="en-US" baseline="0" dirty="0" err="1"/>
              <a:t>obtengan</a:t>
            </a:r>
            <a:r>
              <a:rPr lang="en-US" baseline="0" dirty="0"/>
              <a:t> los </a:t>
            </a:r>
            <a:r>
              <a:rPr lang="en-US" baseline="0" dirty="0" err="1"/>
              <a:t>servicios</a:t>
            </a:r>
            <a:r>
              <a:rPr lang="en-US" baseline="0" dirty="0"/>
              <a:t> que </a:t>
            </a:r>
            <a:r>
              <a:rPr lang="en-US" baseline="0" dirty="0" err="1"/>
              <a:t>necesitan</a:t>
            </a:r>
            <a:r>
              <a:rPr lang="en-US" baseline="0" dirty="0"/>
              <a:t>.</a:t>
            </a:r>
          </a:p>
          <a:p>
            <a:pPr marL="171450" indent="-171450">
              <a:buFont typeface="Arial" panose="020B0604020202020204" pitchFamily="34" charset="0"/>
              <a:buChar char="•"/>
            </a:pPr>
            <a:r>
              <a:rPr lang="en-US" baseline="0" dirty="0"/>
              <a:t>(ASK STUDENTS) “What are some reasons young people might not access sexual and reproductive health services? “ </a:t>
            </a:r>
            <a:r>
              <a:rPr lang="en-US" baseline="0" dirty="0" err="1"/>
              <a:t>Cuales</a:t>
            </a:r>
            <a:r>
              <a:rPr lang="en-US" baseline="0" dirty="0"/>
              <a:t> son </a:t>
            </a:r>
            <a:r>
              <a:rPr lang="en-US" baseline="0" dirty="0" err="1"/>
              <a:t>algunas</a:t>
            </a:r>
            <a:r>
              <a:rPr lang="en-US" baseline="0" dirty="0"/>
              <a:t> </a:t>
            </a:r>
            <a:r>
              <a:rPr lang="en-US" baseline="0" dirty="0" err="1"/>
              <a:t>razones</a:t>
            </a:r>
            <a:r>
              <a:rPr lang="en-US" baseline="0" dirty="0"/>
              <a:t> por las que los </a:t>
            </a:r>
            <a:r>
              <a:rPr lang="en-US" baseline="0" dirty="0" err="1"/>
              <a:t>jovenes</a:t>
            </a:r>
            <a:r>
              <a:rPr lang="en-US" baseline="0" dirty="0"/>
              <a:t> </a:t>
            </a:r>
            <a:r>
              <a:rPr lang="en-US" baseline="0" dirty="0" err="1"/>
              <a:t>tal</a:t>
            </a:r>
            <a:r>
              <a:rPr lang="en-US" baseline="0" dirty="0"/>
              <a:t> </a:t>
            </a:r>
            <a:r>
              <a:rPr lang="en-US" baseline="0" dirty="0" err="1"/>
              <a:t>vez</a:t>
            </a:r>
            <a:r>
              <a:rPr lang="en-US" baseline="0" dirty="0"/>
              <a:t> no </a:t>
            </a:r>
            <a:r>
              <a:rPr lang="en-US" baseline="0" dirty="0" err="1"/>
              <a:t>quieran</a:t>
            </a:r>
            <a:r>
              <a:rPr lang="en-US" baseline="0" dirty="0"/>
              <a:t> acceder a los </a:t>
            </a:r>
            <a:r>
              <a:rPr lang="en-US" baseline="0" dirty="0" err="1"/>
              <a:t>servicios</a:t>
            </a:r>
            <a:r>
              <a:rPr lang="en-US" baseline="0" dirty="0"/>
              <a:t> de </a:t>
            </a:r>
            <a:r>
              <a:rPr lang="en-US" baseline="0" dirty="0" err="1"/>
              <a:t>salud</a:t>
            </a:r>
            <a:r>
              <a:rPr lang="en-US" baseline="0" dirty="0"/>
              <a:t> sexual y reproductive?</a:t>
            </a:r>
          </a:p>
          <a:p>
            <a:pPr marL="171450" indent="-171450">
              <a:buFont typeface="Arial" panose="020B0604020202020204" pitchFamily="34" charset="0"/>
              <a:buChar char="•"/>
            </a:pPr>
            <a:r>
              <a:rPr lang="en-US" baseline="0" dirty="0"/>
              <a:t>Validate their answers</a:t>
            </a:r>
          </a:p>
          <a:p>
            <a:endParaRPr lang="en-US" baseline="0"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Awesome, you all acknowledged a lot of these answers above. Thank you for participating.</a:t>
            </a:r>
          </a:p>
          <a:p>
            <a:pPr marL="171450" indent="-171450">
              <a:buFont typeface="Arial" panose="020B0604020202020204" pitchFamily="34" charset="0"/>
              <a:buChar char="•"/>
            </a:pPr>
            <a:r>
              <a:rPr lang="en-US" baseline="0" dirty="0"/>
              <a:t>Genial! </a:t>
            </a:r>
            <a:r>
              <a:rPr lang="en-US" baseline="0" dirty="0" err="1"/>
              <a:t>Ya</a:t>
            </a:r>
            <a:r>
              <a:rPr lang="en-US" baseline="0" dirty="0"/>
              <a:t> </a:t>
            </a:r>
            <a:r>
              <a:rPr lang="en-US" baseline="0" dirty="0" err="1"/>
              <a:t>mencionaron</a:t>
            </a:r>
            <a:r>
              <a:rPr lang="en-US" baseline="0" dirty="0"/>
              <a:t> </a:t>
            </a:r>
            <a:r>
              <a:rPr lang="en-US" baseline="0" dirty="0" err="1"/>
              <a:t>varias</a:t>
            </a:r>
            <a:r>
              <a:rPr lang="en-US" baseline="0" dirty="0"/>
              <a:t> de </a:t>
            </a:r>
            <a:r>
              <a:rPr lang="en-US" baseline="0" dirty="0" err="1"/>
              <a:t>estas</a:t>
            </a:r>
            <a:r>
              <a:rPr lang="en-US" baseline="0" dirty="0"/>
              <a:t> </a:t>
            </a:r>
            <a:r>
              <a:rPr lang="en-US" baseline="0" dirty="0" err="1"/>
              <a:t>respuestas</a:t>
            </a:r>
            <a:r>
              <a:rPr lang="en-US" baseline="0" dirty="0"/>
              <a:t> que </a:t>
            </a:r>
            <a:r>
              <a:rPr lang="en-US" baseline="0" dirty="0" err="1"/>
              <a:t>tenemos</a:t>
            </a:r>
            <a:r>
              <a:rPr lang="en-US" baseline="0" dirty="0"/>
              <a:t> </a:t>
            </a:r>
            <a:r>
              <a:rPr lang="en-US" baseline="0" dirty="0" err="1"/>
              <a:t>aqui</a:t>
            </a:r>
            <a:r>
              <a:rPr lang="en-US" baseline="0" dirty="0"/>
              <a:t>! Gracias por </a:t>
            </a:r>
            <a:r>
              <a:rPr lang="en-US" baseline="0" dirty="0" err="1"/>
              <a:t>participar</a:t>
            </a:r>
            <a:r>
              <a:rPr lang="en-US" baseline="0" dirty="0"/>
              <a:t>. </a:t>
            </a:r>
          </a:p>
          <a:p>
            <a:pPr marL="171450" indent="-171450">
              <a:buFont typeface="Arial" panose="020B0604020202020204" pitchFamily="34" charset="0"/>
              <a:buChar char="•"/>
            </a:pPr>
            <a:r>
              <a:rPr lang="en-US" baseline="0" dirty="0"/>
              <a:t>Some other reasons may be:</a:t>
            </a:r>
          </a:p>
          <a:p>
            <a:pPr marL="171450" indent="-171450">
              <a:buFont typeface="Arial" panose="020B0604020202020204" pitchFamily="34" charset="0"/>
              <a:buChar char="•"/>
            </a:pPr>
            <a:r>
              <a:rPr lang="en-US" baseline="0" dirty="0" err="1"/>
              <a:t>Otras</a:t>
            </a:r>
            <a:r>
              <a:rPr lang="en-US" baseline="0" dirty="0"/>
              <a:t> </a:t>
            </a:r>
            <a:r>
              <a:rPr lang="en-US" baseline="0" dirty="0" err="1"/>
              <a:t>razones</a:t>
            </a:r>
            <a:r>
              <a:rPr lang="en-US" baseline="0" dirty="0"/>
              <a:t> </a:t>
            </a:r>
            <a:r>
              <a:rPr lang="en-US" baseline="0" dirty="0" err="1"/>
              <a:t>podrian</a:t>
            </a:r>
            <a:r>
              <a:rPr lang="en-US" baseline="0" dirty="0"/>
              <a:t> ser:</a:t>
            </a:r>
          </a:p>
          <a:p>
            <a:pPr marL="628650" lvl="1" indent="-171450">
              <a:buFont typeface="Arial" panose="020B0604020202020204" pitchFamily="34" charset="0"/>
              <a:buChar char="•"/>
            </a:pPr>
            <a:r>
              <a:rPr lang="en-US" baseline="0" dirty="0"/>
              <a:t>Age; someone may think they're too young to access an appointment by themselves</a:t>
            </a:r>
          </a:p>
          <a:p>
            <a:pPr marL="628650" lvl="1" indent="-171450">
              <a:buFont typeface="Arial" panose="020B0604020202020204" pitchFamily="34" charset="0"/>
              <a:buChar char="•"/>
            </a:pPr>
            <a:r>
              <a:rPr lang="en-US" baseline="0" dirty="0" err="1"/>
              <a:t>Edad</a:t>
            </a:r>
            <a:r>
              <a:rPr lang="en-US" baseline="0" dirty="0"/>
              <a:t>; </a:t>
            </a:r>
            <a:r>
              <a:rPr lang="en-US" baseline="0" dirty="0" err="1"/>
              <a:t>algunos</a:t>
            </a:r>
            <a:r>
              <a:rPr lang="en-US" baseline="0" dirty="0"/>
              <a:t> </a:t>
            </a:r>
            <a:r>
              <a:rPr lang="en-US" baseline="0" dirty="0" err="1"/>
              <a:t>pueden</a:t>
            </a:r>
            <a:r>
              <a:rPr lang="en-US" baseline="0" dirty="0"/>
              <a:t> </a:t>
            </a:r>
            <a:r>
              <a:rPr lang="en-US" baseline="0" dirty="0" err="1"/>
              <a:t>pensar</a:t>
            </a:r>
            <a:r>
              <a:rPr lang="en-US" baseline="0" dirty="0"/>
              <a:t> que son </a:t>
            </a:r>
            <a:r>
              <a:rPr lang="en-US" baseline="0" dirty="0" err="1"/>
              <a:t>demasiado</a:t>
            </a:r>
            <a:r>
              <a:rPr lang="en-US" baseline="0" dirty="0"/>
              <a:t> </a:t>
            </a:r>
            <a:r>
              <a:rPr lang="en-US" baseline="0" dirty="0" err="1"/>
              <a:t>jovenes</a:t>
            </a:r>
            <a:r>
              <a:rPr lang="en-US" baseline="0" dirty="0"/>
              <a:t> para </a:t>
            </a:r>
            <a:r>
              <a:rPr lang="en-US" baseline="0" dirty="0" err="1"/>
              <a:t>ir</a:t>
            </a:r>
            <a:r>
              <a:rPr lang="en-US" baseline="0" dirty="0"/>
              <a:t> a una </a:t>
            </a:r>
            <a:r>
              <a:rPr lang="en-US" baseline="0" dirty="0" err="1"/>
              <a:t>cita</a:t>
            </a:r>
            <a:r>
              <a:rPr lang="en-US" baseline="0" dirty="0"/>
              <a:t> solos.</a:t>
            </a:r>
          </a:p>
          <a:p>
            <a:pPr marL="628650" lvl="1" indent="-171450">
              <a:buFont typeface="Arial" panose="020B0604020202020204" pitchFamily="34" charset="0"/>
              <a:buChar char="•"/>
            </a:pPr>
            <a:r>
              <a:rPr lang="en-US" baseline="0" dirty="0"/>
              <a:t>Cost; someone young may not have a job so they may think they cannot afford it on their own. We will discuss financial resources in this presentation btw</a:t>
            </a:r>
          </a:p>
          <a:p>
            <a:pPr marL="628650" lvl="1" indent="-171450">
              <a:buFont typeface="Arial" panose="020B0604020202020204" pitchFamily="34" charset="0"/>
              <a:buChar char="•"/>
            </a:pPr>
            <a:r>
              <a:rPr lang="en-US" baseline="0" dirty="0"/>
              <a:t>El </a:t>
            </a:r>
            <a:r>
              <a:rPr lang="en-US" baseline="0" dirty="0" err="1"/>
              <a:t>costo</a:t>
            </a:r>
            <a:r>
              <a:rPr lang="en-US" baseline="0" dirty="0"/>
              <a:t>; </a:t>
            </a:r>
            <a:r>
              <a:rPr lang="en-US" baseline="0" dirty="0" err="1"/>
              <a:t>algunos</a:t>
            </a:r>
            <a:r>
              <a:rPr lang="en-US" baseline="0" dirty="0"/>
              <a:t> </a:t>
            </a:r>
            <a:r>
              <a:rPr lang="en-US" baseline="0" dirty="0" err="1"/>
              <a:t>jovenes</a:t>
            </a:r>
            <a:r>
              <a:rPr lang="en-US" baseline="0" dirty="0"/>
              <a:t> </a:t>
            </a:r>
            <a:r>
              <a:rPr lang="en-US" baseline="0" dirty="0" err="1"/>
              <a:t>quizas</a:t>
            </a:r>
            <a:r>
              <a:rPr lang="en-US" baseline="0" dirty="0"/>
              <a:t> no </a:t>
            </a:r>
            <a:r>
              <a:rPr lang="en-US" baseline="0" dirty="0" err="1"/>
              <a:t>tengan</a:t>
            </a:r>
            <a:r>
              <a:rPr lang="en-US" baseline="0" dirty="0"/>
              <a:t> </a:t>
            </a:r>
            <a:r>
              <a:rPr lang="en-US" baseline="0" dirty="0" err="1"/>
              <a:t>trabajo</a:t>
            </a:r>
            <a:r>
              <a:rPr lang="en-US" baseline="0" dirty="0"/>
              <a:t> y </a:t>
            </a:r>
            <a:r>
              <a:rPr lang="en-US" baseline="0" dirty="0" err="1"/>
              <a:t>piensen</a:t>
            </a:r>
            <a:r>
              <a:rPr lang="en-US" baseline="0" dirty="0"/>
              <a:t> que no </a:t>
            </a:r>
            <a:r>
              <a:rPr lang="en-US" baseline="0" dirty="0" err="1"/>
              <a:t>pueden</a:t>
            </a:r>
            <a:r>
              <a:rPr lang="en-US" baseline="0" dirty="0"/>
              <a:t> </a:t>
            </a:r>
            <a:r>
              <a:rPr lang="en-US" baseline="0" dirty="0" err="1"/>
              <a:t>pagarlo</a:t>
            </a:r>
            <a:r>
              <a:rPr lang="en-US" baseline="0" dirty="0"/>
              <a:t> </a:t>
            </a:r>
            <a:r>
              <a:rPr lang="en-US" baseline="0" dirty="0" err="1"/>
              <a:t>ellos</a:t>
            </a:r>
            <a:r>
              <a:rPr lang="en-US" baseline="0" dirty="0"/>
              <a:t> </a:t>
            </a:r>
            <a:r>
              <a:rPr lang="en-US" baseline="0" dirty="0" err="1"/>
              <a:t>mismos</a:t>
            </a:r>
            <a:r>
              <a:rPr lang="en-US" baseline="0" dirty="0"/>
              <a:t>. </a:t>
            </a:r>
            <a:r>
              <a:rPr lang="en-US" baseline="0" dirty="0" err="1"/>
              <a:t>Vamos</a:t>
            </a:r>
            <a:r>
              <a:rPr lang="en-US" baseline="0" dirty="0"/>
              <a:t> a </a:t>
            </a:r>
            <a:r>
              <a:rPr lang="en-US" baseline="0" dirty="0" err="1"/>
              <a:t>hablar</a:t>
            </a:r>
            <a:r>
              <a:rPr lang="en-US" baseline="0" dirty="0"/>
              <a:t> </a:t>
            </a:r>
            <a:r>
              <a:rPr lang="en-US" baseline="0" dirty="0" err="1"/>
              <a:t>sobre</a:t>
            </a:r>
            <a:r>
              <a:rPr lang="en-US" baseline="0" dirty="0"/>
              <a:t> los </a:t>
            </a:r>
            <a:r>
              <a:rPr lang="en-US" baseline="0" dirty="0" err="1"/>
              <a:t>recursos</a:t>
            </a:r>
            <a:r>
              <a:rPr lang="en-US" baseline="0" dirty="0"/>
              <a:t> </a:t>
            </a:r>
            <a:r>
              <a:rPr lang="en-US" baseline="0" dirty="0" err="1"/>
              <a:t>financieros</a:t>
            </a:r>
            <a:r>
              <a:rPr lang="en-US" baseline="0" dirty="0"/>
              <a:t> </a:t>
            </a:r>
            <a:r>
              <a:rPr lang="en-US" baseline="0" dirty="0" err="1"/>
              <a:t>en</a:t>
            </a:r>
            <a:r>
              <a:rPr lang="en-US" baseline="0" dirty="0"/>
              <a:t> </a:t>
            </a:r>
            <a:r>
              <a:rPr lang="en-US" baseline="0" dirty="0" err="1"/>
              <a:t>esta</a:t>
            </a:r>
            <a:r>
              <a:rPr lang="en-US" baseline="0" dirty="0"/>
              <a:t> </a:t>
            </a:r>
            <a:r>
              <a:rPr lang="en-US" baseline="0" dirty="0" err="1"/>
              <a:t>presentacion</a:t>
            </a:r>
            <a:r>
              <a:rPr lang="en-US" baseline="0" dirty="0"/>
              <a:t>.</a:t>
            </a:r>
          </a:p>
          <a:p>
            <a:pPr marL="628650" lvl="1" indent="-171450">
              <a:buFont typeface="Arial" panose="020B0604020202020204" pitchFamily="34" charset="0"/>
              <a:buChar char="•"/>
            </a:pPr>
            <a:r>
              <a:rPr lang="en-US" baseline="0" dirty="0"/>
              <a:t>Transportation; someone may not drive/have a car so they may have trouble getting to the appointment</a:t>
            </a:r>
          </a:p>
          <a:p>
            <a:pPr marL="628650" lvl="1" indent="-171450">
              <a:buFont typeface="Arial" panose="020B0604020202020204" pitchFamily="34" charset="0"/>
              <a:buChar char="•"/>
            </a:pPr>
            <a:r>
              <a:rPr lang="en-US" baseline="0" dirty="0"/>
              <a:t>El </a:t>
            </a:r>
            <a:r>
              <a:rPr lang="en-US" baseline="0" dirty="0" err="1"/>
              <a:t>transporte</a:t>
            </a:r>
            <a:r>
              <a:rPr lang="en-US" baseline="0" dirty="0"/>
              <a:t>; </a:t>
            </a:r>
            <a:r>
              <a:rPr lang="en-US" baseline="0" dirty="0" err="1"/>
              <a:t>algunos</a:t>
            </a:r>
            <a:r>
              <a:rPr lang="en-US" baseline="0" dirty="0"/>
              <a:t> </a:t>
            </a:r>
            <a:r>
              <a:rPr lang="en-US" baseline="0" dirty="0" err="1"/>
              <a:t>jovenes</a:t>
            </a:r>
            <a:r>
              <a:rPr lang="en-US" baseline="0" dirty="0"/>
              <a:t> </a:t>
            </a:r>
            <a:r>
              <a:rPr lang="en-US" baseline="0" dirty="0" err="1"/>
              <a:t>tal</a:t>
            </a:r>
            <a:r>
              <a:rPr lang="en-US" baseline="0" dirty="0"/>
              <a:t> </a:t>
            </a:r>
            <a:r>
              <a:rPr lang="en-US" baseline="0" dirty="0" err="1"/>
              <a:t>vez</a:t>
            </a:r>
            <a:r>
              <a:rPr lang="en-US" baseline="0" dirty="0"/>
              <a:t> no </a:t>
            </a:r>
            <a:r>
              <a:rPr lang="en-US" baseline="0" dirty="0" err="1"/>
              <a:t>manejen</a:t>
            </a:r>
            <a:r>
              <a:rPr lang="en-US" baseline="0" dirty="0"/>
              <a:t> o no </a:t>
            </a:r>
            <a:r>
              <a:rPr lang="en-US" baseline="0" dirty="0" err="1"/>
              <a:t>tengan</a:t>
            </a:r>
            <a:r>
              <a:rPr lang="en-US" baseline="0" dirty="0"/>
              <a:t> </a:t>
            </a:r>
            <a:r>
              <a:rPr lang="en-US" baseline="0" dirty="0" err="1"/>
              <a:t>caro</a:t>
            </a:r>
            <a:r>
              <a:rPr lang="en-US" baseline="0" dirty="0"/>
              <a:t>, </a:t>
            </a:r>
            <a:r>
              <a:rPr lang="en-US" baseline="0" dirty="0" err="1"/>
              <a:t>asi</a:t>
            </a:r>
            <a:r>
              <a:rPr lang="en-US" baseline="0" dirty="0"/>
              <a:t> que </a:t>
            </a:r>
            <a:r>
              <a:rPr lang="en-US" baseline="0" dirty="0" err="1"/>
              <a:t>puede</a:t>
            </a:r>
            <a:r>
              <a:rPr lang="en-US" baseline="0" dirty="0"/>
              <a:t> ser </a:t>
            </a:r>
            <a:r>
              <a:rPr lang="en-US" baseline="0" dirty="0" err="1"/>
              <a:t>dificil</a:t>
            </a:r>
            <a:r>
              <a:rPr lang="en-US" baseline="0" dirty="0"/>
              <a:t> para </a:t>
            </a:r>
            <a:r>
              <a:rPr lang="en-US" baseline="0" dirty="0" err="1"/>
              <a:t>ellos</a:t>
            </a:r>
            <a:r>
              <a:rPr lang="en-US" baseline="0" dirty="0"/>
              <a:t> </a:t>
            </a:r>
            <a:r>
              <a:rPr lang="en-US" baseline="0" dirty="0" err="1"/>
              <a:t>llegar</a:t>
            </a:r>
            <a:r>
              <a:rPr lang="en-US" baseline="0" dirty="0"/>
              <a:t> a una </a:t>
            </a:r>
            <a:r>
              <a:rPr lang="en-US" baseline="0" dirty="0" err="1"/>
              <a:t>cita</a:t>
            </a:r>
            <a:endParaRPr lang="en-US" baseline="0" dirty="0"/>
          </a:p>
          <a:p>
            <a:pPr marL="628650" lvl="1" indent="-171450">
              <a:buFont typeface="Arial" panose="020B0604020202020204" pitchFamily="34" charset="0"/>
              <a:buChar char="•"/>
            </a:pPr>
            <a:r>
              <a:rPr lang="en-US" baseline="0" dirty="0"/>
              <a:t>Time; a younger person may be really busy, so finding time to go could be difficult</a:t>
            </a:r>
          </a:p>
          <a:p>
            <a:pPr marL="628650" lvl="1" indent="-171450">
              <a:buFont typeface="Arial" panose="020B0604020202020204" pitchFamily="34" charset="0"/>
              <a:buChar char="•"/>
            </a:pPr>
            <a:r>
              <a:rPr lang="en-US" baseline="0" dirty="0"/>
              <a:t>El </a:t>
            </a:r>
            <a:r>
              <a:rPr lang="en-US" baseline="0" dirty="0" err="1"/>
              <a:t>tiempo</a:t>
            </a:r>
            <a:r>
              <a:rPr lang="en-US" baseline="0" dirty="0"/>
              <a:t>; una persona </a:t>
            </a:r>
            <a:r>
              <a:rPr lang="en-US" baseline="0" dirty="0" err="1"/>
              <a:t>joven</a:t>
            </a:r>
            <a:r>
              <a:rPr lang="en-US" baseline="0" dirty="0"/>
              <a:t> </a:t>
            </a:r>
            <a:r>
              <a:rPr lang="en-US" baseline="0" dirty="0" err="1"/>
              <a:t>puede</a:t>
            </a:r>
            <a:r>
              <a:rPr lang="en-US" baseline="0" dirty="0"/>
              <a:t> </a:t>
            </a:r>
            <a:r>
              <a:rPr lang="en-US" baseline="0" dirty="0" err="1"/>
              <a:t>estar</a:t>
            </a:r>
            <a:r>
              <a:rPr lang="en-US" baseline="0" dirty="0"/>
              <a:t> </a:t>
            </a:r>
            <a:r>
              <a:rPr lang="en-US" baseline="0" dirty="0" err="1"/>
              <a:t>muy</a:t>
            </a:r>
            <a:r>
              <a:rPr lang="en-US" baseline="0" dirty="0"/>
              <a:t> </a:t>
            </a:r>
            <a:r>
              <a:rPr lang="en-US" baseline="0" dirty="0" err="1"/>
              <a:t>ocupada</a:t>
            </a:r>
            <a:r>
              <a:rPr lang="en-US" baseline="0" dirty="0"/>
              <a:t>, y </a:t>
            </a:r>
            <a:r>
              <a:rPr lang="en-US" baseline="0" dirty="0" err="1"/>
              <a:t>puede</a:t>
            </a:r>
            <a:r>
              <a:rPr lang="en-US" baseline="0" dirty="0"/>
              <a:t> ser </a:t>
            </a:r>
            <a:r>
              <a:rPr lang="en-US" baseline="0" dirty="0" err="1"/>
              <a:t>dificil</a:t>
            </a:r>
            <a:r>
              <a:rPr lang="en-US" baseline="0" dirty="0"/>
              <a:t> </a:t>
            </a:r>
            <a:r>
              <a:rPr lang="en-US" baseline="0" dirty="0" err="1"/>
              <a:t>encontrar</a:t>
            </a:r>
            <a:r>
              <a:rPr lang="en-US" baseline="0" dirty="0"/>
              <a:t> un </a:t>
            </a:r>
            <a:r>
              <a:rPr lang="en-US" baseline="0" dirty="0" err="1"/>
              <a:t>momento</a:t>
            </a:r>
            <a:r>
              <a:rPr lang="en-US" baseline="0" dirty="0"/>
              <a:t> para </a:t>
            </a:r>
            <a:r>
              <a:rPr lang="en-US" baseline="0" dirty="0" err="1"/>
              <a:t>ir</a:t>
            </a:r>
            <a:endParaRPr lang="en-US" baseline="0" dirty="0"/>
          </a:p>
          <a:p>
            <a:pPr marL="628650" lvl="1" indent="-171450">
              <a:buFont typeface="Arial" panose="020B0604020202020204" pitchFamily="34" charset="0"/>
              <a:buChar char="•"/>
            </a:pPr>
            <a:r>
              <a:rPr lang="en-US" baseline="0" dirty="0"/>
              <a:t>Knowledge; For some people they genuinely may not know when they need to access these types of appointments. Maybe they have never learned about sexual and reproductive health</a:t>
            </a:r>
          </a:p>
          <a:p>
            <a:pPr marL="628650" lvl="1" indent="-171450">
              <a:buFont typeface="Arial" panose="020B0604020202020204" pitchFamily="34" charset="0"/>
              <a:buChar char="•"/>
            </a:pPr>
            <a:r>
              <a:rPr lang="en-US" baseline="0" dirty="0"/>
              <a:t>El </a:t>
            </a:r>
            <a:r>
              <a:rPr lang="en-US" baseline="0" dirty="0" err="1"/>
              <a:t>conocimiento</a:t>
            </a:r>
            <a:r>
              <a:rPr lang="en-US" baseline="0" dirty="0"/>
              <a:t>; </a:t>
            </a:r>
            <a:r>
              <a:rPr lang="en-US" baseline="0" dirty="0" err="1"/>
              <a:t>algunos</a:t>
            </a:r>
            <a:r>
              <a:rPr lang="en-US" baseline="0" dirty="0"/>
              <a:t> personas </a:t>
            </a:r>
            <a:r>
              <a:rPr lang="en-US" baseline="0" dirty="0" err="1"/>
              <a:t>tal</a:t>
            </a:r>
            <a:r>
              <a:rPr lang="en-US" baseline="0" dirty="0"/>
              <a:t> </a:t>
            </a:r>
            <a:r>
              <a:rPr lang="en-US" baseline="0" dirty="0" err="1"/>
              <a:t>vez</a:t>
            </a:r>
            <a:r>
              <a:rPr lang="en-US" baseline="0" dirty="0"/>
              <a:t> no </a:t>
            </a:r>
            <a:r>
              <a:rPr lang="en-US" baseline="0" dirty="0" err="1"/>
              <a:t>sepan</a:t>
            </a:r>
            <a:r>
              <a:rPr lang="en-US" baseline="0" dirty="0"/>
              <a:t> </a:t>
            </a:r>
            <a:r>
              <a:rPr lang="en-US" baseline="0" dirty="0" err="1"/>
              <a:t>cuando</a:t>
            </a:r>
            <a:r>
              <a:rPr lang="en-US" baseline="0" dirty="0"/>
              <a:t> </a:t>
            </a:r>
            <a:r>
              <a:rPr lang="en-US" baseline="0" dirty="0" err="1"/>
              <a:t>necesitan</a:t>
            </a:r>
            <a:r>
              <a:rPr lang="en-US" baseline="0" dirty="0"/>
              <a:t> </a:t>
            </a:r>
            <a:r>
              <a:rPr lang="en-US" baseline="0" dirty="0" err="1"/>
              <a:t>acudir</a:t>
            </a:r>
            <a:r>
              <a:rPr lang="en-US" baseline="0" dirty="0"/>
              <a:t> a </a:t>
            </a:r>
            <a:r>
              <a:rPr lang="en-US" baseline="0" dirty="0" err="1"/>
              <a:t>este</a:t>
            </a:r>
            <a:r>
              <a:rPr lang="en-US" baseline="0" dirty="0"/>
              <a:t> </a:t>
            </a:r>
            <a:r>
              <a:rPr lang="en-US" baseline="0" dirty="0" err="1"/>
              <a:t>tipo</a:t>
            </a:r>
            <a:r>
              <a:rPr lang="en-US" baseline="0" dirty="0"/>
              <a:t> de </a:t>
            </a:r>
            <a:r>
              <a:rPr lang="en-US" baseline="0" dirty="0" err="1"/>
              <a:t>citas</a:t>
            </a:r>
            <a:r>
              <a:rPr lang="en-US" baseline="0" dirty="0"/>
              <a:t>. </a:t>
            </a:r>
            <a:r>
              <a:rPr lang="en-US" baseline="0" dirty="0" err="1"/>
              <a:t>Quizas</a:t>
            </a:r>
            <a:r>
              <a:rPr lang="en-US" baseline="0" dirty="0"/>
              <a:t> </a:t>
            </a:r>
            <a:r>
              <a:rPr lang="en-US" baseline="0" dirty="0" err="1"/>
              <a:t>nunca</a:t>
            </a:r>
            <a:r>
              <a:rPr lang="en-US" baseline="0" dirty="0"/>
              <a:t> </a:t>
            </a:r>
            <a:r>
              <a:rPr lang="en-US" baseline="0" dirty="0" err="1"/>
              <a:t>han</a:t>
            </a:r>
            <a:r>
              <a:rPr lang="en-US" baseline="0" dirty="0"/>
              <a:t> </a:t>
            </a:r>
            <a:r>
              <a:rPr lang="en-US" baseline="0" dirty="0" err="1"/>
              <a:t>aprendido</a:t>
            </a:r>
            <a:r>
              <a:rPr lang="en-US" baseline="0" dirty="0"/>
              <a:t> </a:t>
            </a:r>
            <a:r>
              <a:rPr lang="en-US" baseline="0" dirty="0" err="1"/>
              <a:t>sobre</a:t>
            </a:r>
            <a:r>
              <a:rPr lang="en-US" baseline="0" dirty="0"/>
              <a:t> la </a:t>
            </a:r>
            <a:r>
              <a:rPr lang="en-US" baseline="0" dirty="0" err="1"/>
              <a:t>salud</a:t>
            </a:r>
            <a:r>
              <a:rPr lang="en-US" baseline="0" dirty="0"/>
              <a:t> sexual y </a:t>
            </a:r>
            <a:r>
              <a:rPr lang="en-US" baseline="0" dirty="0" err="1"/>
              <a:t>reproductiva</a:t>
            </a:r>
            <a:r>
              <a:rPr lang="en-US" baseline="0" dirty="0"/>
              <a:t>.</a:t>
            </a:r>
          </a:p>
          <a:p>
            <a:pPr marL="628650" lvl="1" indent="-171450">
              <a:buFont typeface="Arial" panose="020B0604020202020204" pitchFamily="34" charset="0"/>
              <a:buChar char="•"/>
            </a:pPr>
            <a:r>
              <a:rPr lang="en-US" baseline="0" dirty="0"/>
              <a:t>Fear; in some households is never discussed. That might make someone scared to take care of themselves. Rest assured that these presentations will be a space for you all to ask your questions</a:t>
            </a:r>
          </a:p>
          <a:p>
            <a:pPr marL="628650" lvl="1" indent="-171450">
              <a:buFont typeface="Arial" panose="020B0604020202020204" pitchFamily="34" charset="0"/>
              <a:buChar char="•"/>
            </a:pPr>
            <a:r>
              <a:rPr lang="en-US" baseline="0" dirty="0"/>
              <a:t>El </a:t>
            </a:r>
            <a:r>
              <a:rPr lang="en-US" baseline="0" dirty="0" err="1"/>
              <a:t>miedo</a:t>
            </a:r>
            <a:r>
              <a:rPr lang="en-US" baseline="0" dirty="0"/>
              <a:t>; </a:t>
            </a:r>
            <a:r>
              <a:rPr lang="en-US" baseline="0" dirty="0" err="1"/>
              <a:t>en</a:t>
            </a:r>
            <a:r>
              <a:rPr lang="en-US" baseline="0" dirty="0"/>
              <a:t> </a:t>
            </a:r>
            <a:r>
              <a:rPr lang="en-US" baseline="0" dirty="0" err="1"/>
              <a:t>algunas</a:t>
            </a:r>
            <a:r>
              <a:rPr lang="en-US" baseline="0" dirty="0"/>
              <a:t> casas </a:t>
            </a:r>
            <a:r>
              <a:rPr lang="en-US" baseline="0" dirty="0" err="1"/>
              <a:t>nunca</a:t>
            </a:r>
            <a:r>
              <a:rPr lang="en-US" baseline="0" dirty="0"/>
              <a:t> se </a:t>
            </a:r>
            <a:r>
              <a:rPr lang="en-US" baseline="0" dirty="0" err="1"/>
              <a:t>habla</a:t>
            </a:r>
            <a:r>
              <a:rPr lang="en-US" baseline="0" dirty="0"/>
              <a:t> de </a:t>
            </a:r>
            <a:r>
              <a:rPr lang="en-US" baseline="0" dirty="0" err="1"/>
              <a:t>estos</a:t>
            </a:r>
            <a:r>
              <a:rPr lang="en-US" baseline="0" dirty="0"/>
              <a:t> </a:t>
            </a:r>
            <a:r>
              <a:rPr lang="en-US" baseline="0" dirty="0" err="1"/>
              <a:t>temas</a:t>
            </a:r>
            <a:r>
              <a:rPr lang="en-US" baseline="0" dirty="0"/>
              <a:t>. </a:t>
            </a:r>
            <a:r>
              <a:rPr lang="en-US" baseline="0" dirty="0" err="1"/>
              <a:t>Eso</a:t>
            </a:r>
            <a:r>
              <a:rPr lang="en-US" baseline="0" dirty="0"/>
              <a:t> </a:t>
            </a:r>
            <a:r>
              <a:rPr lang="en-US" baseline="0" dirty="0" err="1"/>
              <a:t>puede</a:t>
            </a:r>
            <a:r>
              <a:rPr lang="en-US" baseline="0" dirty="0"/>
              <a:t> </a:t>
            </a:r>
            <a:r>
              <a:rPr lang="en-US" baseline="0" dirty="0" err="1"/>
              <a:t>hacer</a:t>
            </a:r>
            <a:r>
              <a:rPr lang="en-US" baseline="0" dirty="0"/>
              <a:t> que </a:t>
            </a:r>
            <a:r>
              <a:rPr lang="en-US" baseline="0" dirty="0" err="1"/>
              <a:t>alguien</a:t>
            </a:r>
            <a:r>
              <a:rPr lang="en-US" baseline="0" dirty="0"/>
              <a:t> </a:t>
            </a:r>
            <a:r>
              <a:rPr lang="en-US" baseline="0" dirty="0" err="1"/>
              <a:t>tenga</a:t>
            </a:r>
            <a:r>
              <a:rPr lang="en-US" baseline="0" dirty="0"/>
              <a:t> </a:t>
            </a:r>
            <a:r>
              <a:rPr lang="en-US" baseline="0" dirty="0" err="1"/>
              <a:t>miedo</a:t>
            </a:r>
            <a:r>
              <a:rPr lang="en-US" baseline="0" dirty="0"/>
              <a:t> de </a:t>
            </a:r>
            <a:r>
              <a:rPr lang="en-US" baseline="0" dirty="0" err="1"/>
              <a:t>cuidarse</a:t>
            </a:r>
            <a:r>
              <a:rPr lang="en-US" baseline="0" dirty="0"/>
              <a:t>. Pero no se </a:t>
            </a:r>
            <a:r>
              <a:rPr lang="en-US" baseline="0" dirty="0" err="1"/>
              <a:t>preocupen</a:t>
            </a:r>
            <a:r>
              <a:rPr lang="en-US" baseline="0" dirty="0"/>
              <a:t>, </a:t>
            </a:r>
            <a:r>
              <a:rPr lang="en-US" baseline="0" dirty="0" err="1"/>
              <a:t>estas</a:t>
            </a:r>
            <a:r>
              <a:rPr lang="en-US" baseline="0" dirty="0"/>
              <a:t> </a:t>
            </a:r>
            <a:r>
              <a:rPr lang="en-US" baseline="0" dirty="0" err="1"/>
              <a:t>presentaciones</a:t>
            </a:r>
            <a:r>
              <a:rPr lang="en-US" baseline="0" dirty="0"/>
              <a:t> </a:t>
            </a:r>
            <a:r>
              <a:rPr lang="en-US" baseline="0" dirty="0" err="1"/>
              <a:t>seran</a:t>
            </a:r>
            <a:r>
              <a:rPr lang="en-US" baseline="0" dirty="0"/>
              <a:t> un </a:t>
            </a:r>
            <a:r>
              <a:rPr lang="en-US" baseline="0" dirty="0" err="1"/>
              <a:t>espacio</a:t>
            </a:r>
            <a:r>
              <a:rPr lang="en-US" baseline="0" dirty="0"/>
              <a:t> para que </a:t>
            </a:r>
            <a:r>
              <a:rPr lang="en-US" baseline="0" dirty="0" err="1"/>
              <a:t>puedan</a:t>
            </a:r>
            <a:r>
              <a:rPr lang="en-US" baseline="0" dirty="0"/>
              <a:t> </a:t>
            </a:r>
            <a:r>
              <a:rPr lang="en-US" baseline="0" dirty="0" err="1"/>
              <a:t>hacer</a:t>
            </a:r>
            <a:r>
              <a:rPr lang="en-US" baseline="0" dirty="0"/>
              <a:t> sus </a:t>
            </a:r>
            <a:r>
              <a:rPr lang="en-US" baseline="0" dirty="0" err="1"/>
              <a:t>preguntas</a:t>
            </a:r>
            <a:endParaRPr lang="en-US" baseline="0"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Propiedad of PPOSBC </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Marzo 2024</a:t>
            </a:r>
          </a:p>
        </p:txBody>
      </p:sp>
    </p:spTree>
    <p:extLst>
      <p:ext uri="{BB962C8B-B14F-4D97-AF65-F5344CB8AC3E}">
        <p14:creationId xmlns:p14="http://schemas.microsoft.com/office/powerpoint/2010/main" val="139131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baseline="0" dirty="0" err="1">
                <a:highlight>
                  <a:srgbClr val="BFB8AE"/>
                </a:highlight>
              </a:rPr>
              <a:t>Read</a:t>
            </a:r>
            <a:r>
              <a:rPr lang="es-ES" baseline="0" dirty="0">
                <a:highlight>
                  <a:srgbClr val="BFB8AE"/>
                </a:highlight>
              </a:rPr>
              <a:t> </a:t>
            </a:r>
            <a:r>
              <a:rPr lang="es-ES" baseline="0" dirty="0" err="1">
                <a:highlight>
                  <a:srgbClr val="BFB8AE"/>
                </a:highlight>
              </a:rPr>
              <a:t>bolded</a:t>
            </a:r>
            <a:r>
              <a:rPr lang="es-ES" baseline="0" dirty="0">
                <a:highlight>
                  <a:srgbClr val="BFB8AE"/>
                </a:highlight>
              </a:rPr>
              <a:t> </a:t>
            </a:r>
            <a:r>
              <a:rPr lang="es-ES" baseline="0" dirty="0" err="1">
                <a:highlight>
                  <a:srgbClr val="BFB8AE"/>
                </a:highlight>
              </a:rPr>
              <a:t>text</a:t>
            </a:r>
            <a:r>
              <a:rPr lang="es-ES" baseline="0" dirty="0">
                <a:highlight>
                  <a:srgbClr val="BFB8AE"/>
                </a:highlight>
              </a:rPr>
              <a:t> </a:t>
            </a:r>
            <a:r>
              <a:rPr lang="es-ES" baseline="0" dirty="0" err="1">
                <a:highlight>
                  <a:srgbClr val="BFB8AE"/>
                </a:highlight>
              </a:rPr>
              <a:t>on</a:t>
            </a:r>
            <a:r>
              <a:rPr lang="es-ES" baseline="0" dirty="0">
                <a:highlight>
                  <a:srgbClr val="BFB8AE"/>
                </a:highlight>
              </a:rPr>
              <a:t> </a:t>
            </a:r>
            <a:r>
              <a:rPr lang="es-ES" baseline="0" dirty="0" err="1">
                <a:highlight>
                  <a:srgbClr val="BFB8AE"/>
                </a:highlight>
              </a:rPr>
              <a:t>the</a:t>
            </a:r>
            <a:r>
              <a:rPr lang="es-ES" baseline="0" dirty="0">
                <a:highlight>
                  <a:srgbClr val="BFB8AE"/>
                </a:highlight>
              </a:rPr>
              <a:t> </a:t>
            </a:r>
            <a:r>
              <a:rPr lang="es-ES" baseline="0" dirty="0" err="1">
                <a:highlight>
                  <a:srgbClr val="BFB8AE"/>
                </a:highlight>
              </a:rPr>
              <a:t>slide</a:t>
            </a:r>
            <a:endParaRPr lang="es-ES" baseline="0" dirty="0">
              <a:highlight>
                <a:srgbClr val="BFB8AE"/>
              </a:highlight>
            </a:endParaRPr>
          </a:p>
          <a:p>
            <a:pPr marL="171450" indent="-171450">
              <a:buFont typeface="Arial" panose="020B0604020202020204" pitchFamily="34" charset="0"/>
              <a:buChar char="•"/>
            </a:pPr>
            <a:r>
              <a:rPr lang="es-ES" baseline="0" dirty="0" err="1">
                <a:highlight>
                  <a:srgbClr val="BFB8AE"/>
                </a:highlight>
              </a:rPr>
              <a:t>There</a:t>
            </a:r>
            <a:r>
              <a:rPr lang="es-ES" baseline="0" dirty="0">
                <a:highlight>
                  <a:srgbClr val="BFB8AE"/>
                </a:highlight>
              </a:rPr>
              <a:t> </a:t>
            </a:r>
            <a:r>
              <a:rPr lang="es-ES" baseline="0" dirty="0" err="1">
                <a:highlight>
                  <a:srgbClr val="BFB8AE"/>
                </a:highlight>
              </a:rPr>
              <a:t>is</a:t>
            </a:r>
            <a:r>
              <a:rPr lang="es-ES" baseline="0" dirty="0">
                <a:highlight>
                  <a:srgbClr val="BFB8AE"/>
                </a:highlight>
              </a:rPr>
              <a:t> </a:t>
            </a:r>
            <a:r>
              <a:rPr lang="es-ES" baseline="0" dirty="0" err="1">
                <a:highlight>
                  <a:srgbClr val="BFB8AE"/>
                </a:highlight>
              </a:rPr>
              <a:t>support</a:t>
            </a:r>
            <a:r>
              <a:rPr lang="es-ES" baseline="0" dirty="0">
                <a:highlight>
                  <a:srgbClr val="BFB8AE"/>
                </a:highlight>
              </a:rPr>
              <a:t> </a:t>
            </a:r>
            <a:r>
              <a:rPr lang="es-ES" baseline="0" dirty="0" err="1">
                <a:highlight>
                  <a:srgbClr val="BFB8AE"/>
                </a:highlight>
              </a:rPr>
              <a:t>to</a:t>
            </a:r>
            <a:r>
              <a:rPr lang="es-ES" baseline="0" dirty="0">
                <a:highlight>
                  <a:srgbClr val="BFB8AE"/>
                </a:highlight>
              </a:rPr>
              <a:t> </a:t>
            </a:r>
            <a:r>
              <a:rPr lang="es-ES" baseline="0" dirty="0" err="1">
                <a:highlight>
                  <a:srgbClr val="BFB8AE"/>
                </a:highlight>
              </a:rPr>
              <a:t>cover</a:t>
            </a:r>
            <a:r>
              <a:rPr lang="es-ES" baseline="0" dirty="0">
                <a:highlight>
                  <a:srgbClr val="BFB8AE"/>
                </a:highlight>
              </a:rPr>
              <a:t> </a:t>
            </a:r>
            <a:r>
              <a:rPr lang="es-ES" baseline="0" dirty="0" err="1">
                <a:highlight>
                  <a:srgbClr val="BFB8AE"/>
                </a:highlight>
              </a:rPr>
              <a:t>the</a:t>
            </a:r>
            <a:r>
              <a:rPr lang="es-ES" baseline="0" dirty="0">
                <a:highlight>
                  <a:srgbClr val="BFB8AE"/>
                </a:highlight>
              </a:rPr>
              <a:t> </a:t>
            </a:r>
            <a:r>
              <a:rPr lang="es-ES" baseline="0" dirty="0" err="1">
                <a:highlight>
                  <a:srgbClr val="BFB8AE"/>
                </a:highlight>
              </a:rPr>
              <a:t>costs</a:t>
            </a:r>
            <a:r>
              <a:rPr lang="es-ES" baseline="0" dirty="0">
                <a:highlight>
                  <a:srgbClr val="BFB8AE"/>
                </a:highlight>
              </a:rPr>
              <a:t> </a:t>
            </a:r>
            <a:r>
              <a:rPr lang="es-ES" baseline="0" dirty="0" err="1">
                <a:highlight>
                  <a:srgbClr val="BFB8AE"/>
                </a:highlight>
              </a:rPr>
              <a:t>of</a:t>
            </a:r>
            <a:r>
              <a:rPr lang="es-ES" baseline="0" dirty="0">
                <a:highlight>
                  <a:srgbClr val="BFB8AE"/>
                </a:highlight>
              </a:rPr>
              <a:t> </a:t>
            </a:r>
            <a:r>
              <a:rPr lang="es-ES" baseline="0" dirty="0" err="1">
                <a:highlight>
                  <a:srgbClr val="BFB8AE"/>
                </a:highlight>
              </a:rPr>
              <a:t>services</a:t>
            </a:r>
            <a:r>
              <a:rPr lang="es-ES" baseline="0" dirty="0">
                <a:highlight>
                  <a:srgbClr val="BFB8AE"/>
                </a:highlight>
              </a:rPr>
              <a:t> </a:t>
            </a:r>
            <a:r>
              <a:rPr lang="es-ES" baseline="0" dirty="0" err="1">
                <a:highlight>
                  <a:srgbClr val="BFB8AE"/>
                </a:highlight>
              </a:rPr>
              <a:t>such</a:t>
            </a:r>
            <a:r>
              <a:rPr lang="es-ES" baseline="0" dirty="0">
                <a:highlight>
                  <a:srgbClr val="BFB8AE"/>
                </a:highlight>
              </a:rPr>
              <a:t> as </a:t>
            </a:r>
            <a:r>
              <a:rPr lang="es-ES" baseline="0" dirty="0" err="1">
                <a:highlight>
                  <a:srgbClr val="BFB8AE"/>
                </a:highlight>
              </a:rPr>
              <a:t>being</a:t>
            </a:r>
            <a:r>
              <a:rPr lang="es-ES" baseline="0" dirty="0">
                <a:highlight>
                  <a:srgbClr val="BFB8AE"/>
                </a:highlight>
              </a:rPr>
              <a:t> </a:t>
            </a:r>
            <a:r>
              <a:rPr lang="es-ES" baseline="0" dirty="0" err="1">
                <a:highlight>
                  <a:srgbClr val="BFB8AE"/>
                </a:highlight>
              </a:rPr>
              <a:t>low</a:t>
            </a:r>
            <a:r>
              <a:rPr lang="es-ES" baseline="0" dirty="0">
                <a:highlight>
                  <a:srgbClr val="BFB8AE"/>
                </a:highlight>
              </a:rPr>
              <a:t> </a:t>
            </a:r>
            <a:r>
              <a:rPr lang="es-ES" baseline="0" dirty="0" err="1">
                <a:highlight>
                  <a:srgbClr val="BFB8AE"/>
                </a:highlight>
              </a:rPr>
              <a:t>to</a:t>
            </a:r>
            <a:r>
              <a:rPr lang="es-ES" baseline="0" dirty="0">
                <a:highlight>
                  <a:srgbClr val="BFB8AE"/>
                </a:highlight>
              </a:rPr>
              <a:t> no-</a:t>
            </a:r>
            <a:r>
              <a:rPr lang="es-ES" baseline="0" dirty="0" err="1">
                <a:highlight>
                  <a:srgbClr val="BFB8AE"/>
                </a:highlight>
              </a:rPr>
              <a:t>cost</a:t>
            </a:r>
            <a:r>
              <a:rPr lang="es-ES" baseline="0" dirty="0">
                <a:highlight>
                  <a:srgbClr val="BFB8AE"/>
                </a:highlight>
              </a:rPr>
              <a:t> and </a:t>
            </a:r>
            <a:r>
              <a:rPr lang="es-ES" baseline="0" dirty="0" err="1">
                <a:highlight>
                  <a:srgbClr val="BFB8AE"/>
                </a:highlight>
              </a:rPr>
              <a:t>also</a:t>
            </a:r>
            <a:r>
              <a:rPr lang="es-ES" baseline="0" dirty="0">
                <a:highlight>
                  <a:srgbClr val="BFB8AE"/>
                </a:highlight>
              </a:rPr>
              <a:t> </a:t>
            </a:r>
            <a:r>
              <a:rPr lang="es-ES" baseline="0" dirty="0" err="1">
                <a:highlight>
                  <a:srgbClr val="BFB8AE"/>
                </a:highlight>
              </a:rPr>
              <a:t>with</a:t>
            </a:r>
            <a:r>
              <a:rPr lang="es-ES" baseline="0" dirty="0">
                <a:highlight>
                  <a:srgbClr val="BFB8AE"/>
                </a:highlight>
              </a:rPr>
              <a:t> </a:t>
            </a:r>
            <a:r>
              <a:rPr lang="es-ES" baseline="0" dirty="0" err="1">
                <a:highlight>
                  <a:srgbClr val="BFB8AE"/>
                </a:highlight>
              </a:rPr>
              <a:t>programs</a:t>
            </a:r>
            <a:r>
              <a:rPr lang="es-ES" baseline="0" dirty="0">
                <a:highlight>
                  <a:srgbClr val="BFB8AE"/>
                </a:highlight>
              </a:rPr>
              <a:t> </a:t>
            </a:r>
            <a:r>
              <a:rPr lang="es-ES" baseline="0" dirty="0" err="1">
                <a:highlight>
                  <a:srgbClr val="BFB8AE"/>
                </a:highlight>
              </a:rPr>
              <a:t>such</a:t>
            </a:r>
            <a:r>
              <a:rPr lang="es-ES" baseline="0" dirty="0">
                <a:highlight>
                  <a:srgbClr val="BFB8AE"/>
                </a:highlight>
              </a:rPr>
              <a:t> as </a:t>
            </a:r>
            <a:r>
              <a:rPr lang="es-ES" baseline="0" dirty="0" err="1">
                <a:highlight>
                  <a:srgbClr val="BFB8AE"/>
                </a:highlight>
              </a:rPr>
              <a:t>Family</a:t>
            </a:r>
            <a:r>
              <a:rPr lang="es-ES" baseline="0" dirty="0">
                <a:highlight>
                  <a:srgbClr val="BFB8AE"/>
                </a:highlight>
              </a:rPr>
              <a:t> PACT</a:t>
            </a:r>
          </a:p>
          <a:p>
            <a:pPr marL="171450" indent="-171450">
              <a:buFont typeface="Arial" panose="020B0604020202020204" pitchFamily="34" charset="0"/>
              <a:buChar char="•"/>
            </a:pPr>
            <a:r>
              <a:rPr lang="es-ES" baseline="0" dirty="0">
                <a:highlight>
                  <a:srgbClr val="BFB8AE"/>
                </a:highlight>
              </a:rPr>
              <a:t>Hay apoyo para cubrir el costo de los servicios, que pueden ser de bajo a no costo, y también con programas como </a:t>
            </a:r>
            <a:r>
              <a:rPr lang="es-ES" baseline="0" dirty="0" err="1">
                <a:highlight>
                  <a:srgbClr val="BFB8AE"/>
                </a:highlight>
              </a:rPr>
              <a:t>Family</a:t>
            </a:r>
            <a:r>
              <a:rPr lang="es-ES" baseline="0" dirty="0">
                <a:highlight>
                  <a:srgbClr val="BFB8AE"/>
                </a:highlight>
              </a:rPr>
              <a:t> PACT</a:t>
            </a:r>
          </a:p>
          <a:p>
            <a:pPr marL="0" indent="0">
              <a:buFont typeface="Arial" panose="020B0604020202020204" pitchFamily="34" charset="0"/>
              <a:buNone/>
            </a:pPr>
            <a:endParaRPr lang="es-ES" baseline="0" dirty="0">
              <a:highlight>
                <a:srgbClr val="BFB8AE"/>
              </a:highlight>
            </a:endParaRPr>
          </a:p>
          <a:p>
            <a:pPr marL="171450" indent="-171450">
              <a:buFont typeface="Arial" panose="020B0604020202020204" pitchFamily="34" charset="0"/>
              <a:buChar char="•"/>
            </a:pPr>
            <a:r>
              <a:rPr lang="es-ES" baseline="0" dirty="0" err="1">
                <a:highlight>
                  <a:srgbClr val="BFB8AE"/>
                </a:highlight>
              </a:rPr>
              <a:t>These</a:t>
            </a:r>
            <a:r>
              <a:rPr lang="es-ES" baseline="0" dirty="0">
                <a:highlight>
                  <a:srgbClr val="BFB8AE"/>
                </a:highlight>
              </a:rPr>
              <a:t> </a:t>
            </a:r>
            <a:r>
              <a:rPr lang="es-ES" baseline="0" dirty="0" err="1">
                <a:highlight>
                  <a:srgbClr val="BFB8AE"/>
                </a:highlight>
              </a:rPr>
              <a:t>services</a:t>
            </a:r>
            <a:r>
              <a:rPr lang="es-ES" baseline="0" dirty="0">
                <a:highlight>
                  <a:srgbClr val="BFB8AE"/>
                </a:highlight>
              </a:rPr>
              <a:t> are </a:t>
            </a:r>
            <a:r>
              <a:rPr lang="es-ES" baseline="0" dirty="0" err="1">
                <a:highlight>
                  <a:srgbClr val="BFB8AE"/>
                </a:highlight>
              </a:rPr>
              <a:t>also</a:t>
            </a:r>
            <a:r>
              <a:rPr lang="es-ES" baseline="0" dirty="0">
                <a:highlight>
                  <a:srgbClr val="BFB8AE"/>
                </a:highlight>
              </a:rPr>
              <a:t> </a:t>
            </a:r>
            <a:r>
              <a:rPr lang="es-ES" baseline="0" dirty="0" err="1">
                <a:highlight>
                  <a:srgbClr val="BFB8AE"/>
                </a:highlight>
              </a:rPr>
              <a:t>confidential</a:t>
            </a:r>
            <a:r>
              <a:rPr lang="es-ES" baseline="0" dirty="0">
                <a:highlight>
                  <a:srgbClr val="BFB8AE"/>
                </a:highlight>
              </a:rPr>
              <a:t>, </a:t>
            </a:r>
            <a:r>
              <a:rPr lang="es-ES" baseline="0" dirty="0" err="1">
                <a:highlight>
                  <a:srgbClr val="BFB8AE"/>
                </a:highlight>
              </a:rPr>
              <a:t>which</a:t>
            </a:r>
            <a:r>
              <a:rPr lang="es-ES" baseline="0" dirty="0">
                <a:highlight>
                  <a:srgbClr val="BFB8AE"/>
                </a:highlight>
              </a:rPr>
              <a:t> </a:t>
            </a:r>
            <a:r>
              <a:rPr lang="es-ES" baseline="0" dirty="0" err="1">
                <a:highlight>
                  <a:srgbClr val="BFB8AE"/>
                </a:highlight>
              </a:rPr>
              <a:t>means</a:t>
            </a:r>
            <a:r>
              <a:rPr lang="es-ES" baseline="0" dirty="0">
                <a:highlight>
                  <a:srgbClr val="BFB8AE"/>
                </a:highlight>
              </a:rPr>
              <a:t> </a:t>
            </a:r>
            <a:r>
              <a:rPr lang="es-ES" baseline="0" dirty="0" err="1">
                <a:highlight>
                  <a:srgbClr val="BFB8AE"/>
                </a:highlight>
              </a:rPr>
              <a:t>that</a:t>
            </a:r>
            <a:r>
              <a:rPr lang="es-ES" baseline="0" dirty="0">
                <a:highlight>
                  <a:srgbClr val="BFB8AE"/>
                </a:highlight>
              </a:rPr>
              <a:t> </a:t>
            </a:r>
            <a:r>
              <a:rPr lang="es-ES" baseline="0" dirty="0" err="1">
                <a:highlight>
                  <a:srgbClr val="BFB8AE"/>
                </a:highlight>
              </a:rPr>
              <a:t>the</a:t>
            </a:r>
            <a:r>
              <a:rPr lang="es-ES" baseline="0" dirty="0">
                <a:highlight>
                  <a:srgbClr val="BFB8AE"/>
                </a:highlight>
              </a:rPr>
              <a:t> </a:t>
            </a:r>
            <a:r>
              <a:rPr lang="es-ES" baseline="0" dirty="0" err="1">
                <a:highlight>
                  <a:srgbClr val="BFB8AE"/>
                </a:highlight>
              </a:rPr>
              <a:t>information</a:t>
            </a:r>
            <a:r>
              <a:rPr lang="es-ES" baseline="0" dirty="0">
                <a:highlight>
                  <a:srgbClr val="BFB8AE"/>
                </a:highlight>
              </a:rPr>
              <a:t> </a:t>
            </a:r>
            <a:r>
              <a:rPr lang="es-ES" baseline="0" dirty="0" err="1">
                <a:highlight>
                  <a:srgbClr val="BFB8AE"/>
                </a:highlight>
              </a:rPr>
              <a:t>shared</a:t>
            </a:r>
            <a:r>
              <a:rPr lang="es-ES" baseline="0" dirty="0">
                <a:highlight>
                  <a:srgbClr val="BFB8AE"/>
                </a:highlight>
              </a:rPr>
              <a:t> </a:t>
            </a:r>
            <a:r>
              <a:rPr lang="es-ES" baseline="0" dirty="0" err="1">
                <a:highlight>
                  <a:srgbClr val="BFB8AE"/>
                </a:highlight>
              </a:rPr>
              <a:t>during</a:t>
            </a:r>
            <a:r>
              <a:rPr lang="es-ES" baseline="0" dirty="0">
                <a:highlight>
                  <a:srgbClr val="BFB8AE"/>
                </a:highlight>
              </a:rPr>
              <a:t> </a:t>
            </a:r>
            <a:r>
              <a:rPr lang="es-ES" baseline="0" dirty="0" err="1">
                <a:highlight>
                  <a:srgbClr val="BFB8AE"/>
                </a:highlight>
              </a:rPr>
              <a:t>an</a:t>
            </a:r>
            <a:r>
              <a:rPr lang="es-ES" baseline="0" dirty="0">
                <a:highlight>
                  <a:srgbClr val="BFB8AE"/>
                </a:highlight>
              </a:rPr>
              <a:t> </a:t>
            </a:r>
            <a:r>
              <a:rPr lang="es-ES" baseline="0" dirty="0" err="1">
                <a:highlight>
                  <a:srgbClr val="BFB8AE"/>
                </a:highlight>
              </a:rPr>
              <a:t>appointment</a:t>
            </a:r>
            <a:r>
              <a:rPr lang="es-ES" baseline="0" dirty="0">
                <a:highlight>
                  <a:srgbClr val="BFB8AE"/>
                </a:highlight>
              </a:rPr>
              <a:t> Will </a:t>
            </a:r>
            <a:r>
              <a:rPr lang="es-ES" baseline="0" dirty="0" err="1">
                <a:highlight>
                  <a:srgbClr val="BFB8AE"/>
                </a:highlight>
              </a:rPr>
              <a:t>not</a:t>
            </a:r>
            <a:r>
              <a:rPr lang="es-ES" baseline="0" dirty="0">
                <a:highlight>
                  <a:srgbClr val="BFB8AE"/>
                </a:highlight>
              </a:rPr>
              <a:t> be </a:t>
            </a:r>
            <a:r>
              <a:rPr lang="es-ES" baseline="0" dirty="0" err="1">
                <a:highlight>
                  <a:srgbClr val="BFB8AE"/>
                </a:highlight>
              </a:rPr>
              <a:t>shared</a:t>
            </a:r>
            <a:r>
              <a:rPr lang="es-ES" baseline="0" dirty="0">
                <a:highlight>
                  <a:srgbClr val="BFB8AE"/>
                </a:highlight>
              </a:rPr>
              <a:t> </a:t>
            </a:r>
            <a:r>
              <a:rPr lang="es-ES" baseline="0" dirty="0" err="1">
                <a:highlight>
                  <a:srgbClr val="BFB8AE"/>
                </a:highlight>
              </a:rPr>
              <a:t>outside</a:t>
            </a:r>
            <a:r>
              <a:rPr lang="es-ES" baseline="0" dirty="0">
                <a:highlight>
                  <a:srgbClr val="BFB8AE"/>
                </a:highlight>
              </a:rPr>
              <a:t> </a:t>
            </a:r>
            <a:r>
              <a:rPr lang="es-ES" baseline="0" dirty="0" err="1">
                <a:highlight>
                  <a:srgbClr val="BFB8AE"/>
                </a:highlight>
              </a:rPr>
              <a:t>of</a:t>
            </a:r>
            <a:r>
              <a:rPr lang="es-ES" baseline="0" dirty="0">
                <a:highlight>
                  <a:srgbClr val="BFB8AE"/>
                </a:highlight>
              </a:rPr>
              <a:t> </a:t>
            </a:r>
            <a:r>
              <a:rPr lang="es-ES" baseline="0" dirty="0" err="1">
                <a:highlight>
                  <a:srgbClr val="BFB8AE"/>
                </a:highlight>
              </a:rPr>
              <a:t>the</a:t>
            </a:r>
            <a:r>
              <a:rPr lang="es-ES" baseline="0" dirty="0">
                <a:highlight>
                  <a:srgbClr val="BFB8AE"/>
                </a:highlight>
              </a:rPr>
              <a:t> office (</a:t>
            </a:r>
            <a:r>
              <a:rPr lang="es-ES" baseline="0" dirty="0" err="1">
                <a:highlight>
                  <a:srgbClr val="BFB8AE"/>
                </a:highlight>
              </a:rPr>
              <a:t>unless</a:t>
            </a:r>
            <a:r>
              <a:rPr lang="es-ES" baseline="0" dirty="0">
                <a:highlight>
                  <a:srgbClr val="BFB8AE"/>
                </a:highlight>
              </a:rPr>
              <a:t> </a:t>
            </a:r>
            <a:r>
              <a:rPr lang="es-ES" baseline="0" dirty="0" err="1">
                <a:highlight>
                  <a:srgbClr val="BFB8AE"/>
                </a:highlight>
              </a:rPr>
              <a:t>the</a:t>
            </a:r>
            <a:r>
              <a:rPr lang="es-ES" baseline="0" dirty="0">
                <a:highlight>
                  <a:srgbClr val="BFB8AE"/>
                </a:highlight>
              </a:rPr>
              <a:t> </a:t>
            </a:r>
            <a:r>
              <a:rPr lang="es-ES" baseline="0" dirty="0" err="1">
                <a:highlight>
                  <a:srgbClr val="BFB8AE"/>
                </a:highlight>
              </a:rPr>
              <a:t>patient</a:t>
            </a:r>
            <a:r>
              <a:rPr lang="es-ES" baseline="0" dirty="0">
                <a:highlight>
                  <a:srgbClr val="BFB8AE"/>
                </a:highlight>
              </a:rPr>
              <a:t> </a:t>
            </a:r>
            <a:r>
              <a:rPr lang="es-ES" baseline="0" dirty="0" err="1">
                <a:highlight>
                  <a:srgbClr val="BFB8AE"/>
                </a:highlight>
              </a:rPr>
              <a:t>or</a:t>
            </a:r>
            <a:r>
              <a:rPr lang="es-ES" baseline="0" dirty="0">
                <a:highlight>
                  <a:srgbClr val="BFB8AE"/>
                </a:highlight>
              </a:rPr>
              <a:t> </a:t>
            </a:r>
            <a:r>
              <a:rPr lang="es-ES" baseline="0" dirty="0" err="1">
                <a:highlight>
                  <a:srgbClr val="BFB8AE"/>
                </a:highlight>
              </a:rPr>
              <a:t>someone</a:t>
            </a:r>
            <a:r>
              <a:rPr lang="es-ES" baseline="0" dirty="0">
                <a:highlight>
                  <a:srgbClr val="BFB8AE"/>
                </a:highlight>
              </a:rPr>
              <a:t> </a:t>
            </a:r>
            <a:r>
              <a:rPr lang="es-ES" baseline="0" dirty="0" err="1">
                <a:highlight>
                  <a:srgbClr val="BFB8AE"/>
                </a:highlight>
              </a:rPr>
              <a:t>else’s</a:t>
            </a:r>
            <a:r>
              <a:rPr lang="es-ES" baseline="0" dirty="0">
                <a:highlight>
                  <a:srgbClr val="BFB8AE"/>
                </a:highlight>
              </a:rPr>
              <a:t> </a:t>
            </a:r>
            <a:r>
              <a:rPr lang="es-ES" baseline="0" dirty="0" err="1">
                <a:highlight>
                  <a:srgbClr val="BFB8AE"/>
                </a:highlight>
              </a:rPr>
              <a:t>life</a:t>
            </a:r>
            <a:r>
              <a:rPr lang="es-ES" baseline="0" dirty="0">
                <a:highlight>
                  <a:srgbClr val="BFB8AE"/>
                </a:highlight>
              </a:rPr>
              <a:t> </a:t>
            </a:r>
            <a:r>
              <a:rPr lang="es-ES" baseline="0" dirty="0" err="1">
                <a:highlight>
                  <a:srgbClr val="BFB8AE"/>
                </a:highlight>
              </a:rPr>
              <a:t>is</a:t>
            </a:r>
            <a:r>
              <a:rPr lang="es-ES" baseline="0" dirty="0">
                <a:highlight>
                  <a:srgbClr val="BFB8AE"/>
                </a:highlight>
              </a:rPr>
              <a:t> in </a:t>
            </a:r>
            <a:r>
              <a:rPr lang="es-ES" baseline="0" dirty="0" err="1">
                <a:highlight>
                  <a:srgbClr val="BFB8AE"/>
                </a:highlight>
              </a:rPr>
              <a:t>danger</a:t>
            </a:r>
            <a:r>
              <a:rPr lang="es-ES" baseline="0" dirty="0">
                <a:highlight>
                  <a:srgbClr val="BFB8AE"/>
                </a:highlight>
              </a:rPr>
              <a:t>)</a:t>
            </a:r>
          </a:p>
          <a:p>
            <a:pPr marL="171450" indent="-171450">
              <a:buFont typeface="Arial" panose="020B0604020202020204" pitchFamily="34" charset="0"/>
              <a:buChar char="•"/>
            </a:pPr>
            <a:r>
              <a:rPr lang="es-ES" baseline="0" dirty="0">
                <a:highlight>
                  <a:srgbClr val="BFB8AE"/>
                </a:highlight>
              </a:rPr>
              <a:t>Estos servicios también son confidenciales, lo que significa que la información que compartas en tu cita no se dará a nadie fuera de la oficina sin tu permiso, a menos que sea necesario hacerlo si tu vida o la de otra persona esta en peligro.</a:t>
            </a:r>
          </a:p>
          <a:p>
            <a:endParaRPr lang="en-US" baseline="0" dirty="0"/>
          </a:p>
          <a:p>
            <a:r>
              <a:rPr lang="en-US" baseline="0" dirty="0"/>
              <a:t>Second bullet point</a:t>
            </a:r>
          </a:p>
          <a:p>
            <a:r>
              <a:rPr lang="en-US" baseline="0" dirty="0"/>
              <a:t>*mention needing a legitimate doctor’s note in order for no notification*</a:t>
            </a:r>
          </a:p>
          <a:p>
            <a:r>
              <a:rPr lang="en-US" baseline="0" dirty="0"/>
              <a:t>Se </a:t>
            </a:r>
            <a:r>
              <a:rPr lang="en-US" baseline="0" dirty="0" err="1"/>
              <a:t>necesita</a:t>
            </a:r>
            <a:r>
              <a:rPr lang="en-US" baseline="0" dirty="0"/>
              <a:t> una nota </a:t>
            </a:r>
            <a:r>
              <a:rPr lang="en-US" baseline="0" dirty="0" err="1"/>
              <a:t>medica</a:t>
            </a:r>
            <a:r>
              <a:rPr lang="en-US" baseline="0" dirty="0"/>
              <a:t> </a:t>
            </a:r>
            <a:r>
              <a:rPr lang="en-US" baseline="0" dirty="0" err="1"/>
              <a:t>legitima</a:t>
            </a:r>
            <a:r>
              <a:rPr lang="en-US" baseline="0" dirty="0"/>
              <a:t> para que no </a:t>
            </a:r>
            <a:r>
              <a:rPr lang="en-US" baseline="0" dirty="0" err="1"/>
              <a:t>haya</a:t>
            </a:r>
            <a:r>
              <a:rPr lang="en-US" baseline="0" dirty="0"/>
              <a:t> </a:t>
            </a:r>
            <a:r>
              <a:rPr lang="en-US" baseline="0" dirty="0" err="1"/>
              <a:t>notificacion</a:t>
            </a:r>
            <a:r>
              <a:rPr lang="en-US" baseline="0" dirty="0"/>
              <a:t>.</a:t>
            </a:r>
          </a:p>
          <a:p>
            <a:r>
              <a:rPr lang="en-US" baseline="0" dirty="0"/>
              <a:t> </a:t>
            </a:r>
          </a:p>
          <a:p>
            <a:endParaRPr lang="en-US" baseline="0" dirty="0"/>
          </a:p>
          <a:p>
            <a:endParaRPr lang="en-US" dirty="0"/>
          </a:p>
        </p:txBody>
      </p:sp>
      <p:sp>
        <p:nvSpPr>
          <p:cNvPr id="5" name="Date Placeholder 4"/>
          <p:cNvSpPr>
            <a:spLocks noGrp="1"/>
          </p:cNvSpPr>
          <p:nvPr>
            <p:ph type="dt" idx="11"/>
          </p:nvPr>
        </p:nvSpPr>
        <p:spPr/>
        <p:txBody>
          <a:bodyPr/>
          <a:lstStyle/>
          <a:p>
            <a:r>
              <a:rPr lang="en-US"/>
              <a:t>Propiedad of PPOSBC </a:t>
            </a:r>
          </a:p>
        </p:txBody>
      </p:sp>
      <p:sp>
        <p:nvSpPr>
          <p:cNvPr id="7" name="Header Placeholder 6"/>
          <p:cNvSpPr>
            <a:spLocks noGrp="1"/>
          </p:cNvSpPr>
          <p:nvPr>
            <p:ph type="hdr" sz="quarter" idx="13"/>
          </p:nvPr>
        </p:nvSpPr>
        <p:spPr/>
        <p:txBody>
          <a:bodyPr/>
          <a:lstStyle/>
          <a:p>
            <a:endParaRPr lang="en-US"/>
          </a:p>
        </p:txBody>
      </p:sp>
      <p:sp>
        <p:nvSpPr>
          <p:cNvPr id="8" name="Footer Placeholder 7"/>
          <p:cNvSpPr>
            <a:spLocks noGrp="1"/>
          </p:cNvSpPr>
          <p:nvPr>
            <p:ph type="ftr" sz="quarter" idx="14"/>
          </p:nvPr>
        </p:nvSpPr>
        <p:spPr/>
        <p:txBody>
          <a:bodyPr/>
          <a:lstStyle/>
          <a:p>
            <a:r>
              <a:rPr lang="en-US"/>
              <a:t>Marzo 2024</a:t>
            </a:r>
          </a:p>
        </p:txBody>
      </p:sp>
    </p:spTree>
    <p:extLst>
      <p:ext uri="{BB962C8B-B14F-4D97-AF65-F5344CB8AC3E}">
        <p14:creationId xmlns:p14="http://schemas.microsoft.com/office/powerpoint/2010/main" val="424719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23533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76765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372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235335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074662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493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13200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Propiedad de PPOSBC</a:t>
            </a:r>
          </a:p>
        </p:txBody>
      </p:sp>
      <p:sp>
        <p:nvSpPr>
          <p:cNvPr id="8" name="Footer Placeholder 7"/>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621730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Propiedad de PPOSBC</a:t>
            </a:r>
          </a:p>
        </p:txBody>
      </p:sp>
      <p:sp>
        <p:nvSpPr>
          <p:cNvPr id="4" name="Footer Placeholder 3"/>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673707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Propiedad de PPOSBC</a:t>
            </a:r>
          </a:p>
        </p:txBody>
      </p:sp>
      <p:sp>
        <p:nvSpPr>
          <p:cNvPr id="3" name="Footer Placeholder 2"/>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05397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60627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07466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142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767657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3722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235335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074662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493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13200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Propiedad de PPOSBC</a:t>
            </a:r>
          </a:p>
        </p:txBody>
      </p:sp>
      <p:sp>
        <p:nvSpPr>
          <p:cNvPr id="8" name="Footer Placeholder 7"/>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621730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Propiedad de PPOSBC</a:t>
            </a:r>
          </a:p>
        </p:txBody>
      </p:sp>
      <p:sp>
        <p:nvSpPr>
          <p:cNvPr id="4" name="Footer Placeholder 3"/>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673707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Propiedad de PPOSBC</a:t>
            </a:r>
          </a:p>
        </p:txBody>
      </p:sp>
      <p:sp>
        <p:nvSpPr>
          <p:cNvPr id="3" name="Footer Placeholder 2"/>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0539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4933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606272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142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767657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3722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23533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074662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4933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13200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Propiedad de PPOSBC</a:t>
            </a:r>
          </a:p>
        </p:txBody>
      </p:sp>
      <p:sp>
        <p:nvSpPr>
          <p:cNvPr id="8" name="Footer Placeholder 7"/>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621730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Propiedad de PPOSBC</a:t>
            </a:r>
          </a:p>
        </p:txBody>
      </p:sp>
      <p:sp>
        <p:nvSpPr>
          <p:cNvPr id="4" name="Footer Placeholder 3"/>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67370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13200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Propiedad de PPOSBC</a:t>
            </a:r>
          </a:p>
        </p:txBody>
      </p:sp>
      <p:sp>
        <p:nvSpPr>
          <p:cNvPr id="3" name="Footer Placeholder 2"/>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0539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606272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1422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76765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3722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550838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292599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94182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79734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Propiedad de PPOSBC</a:t>
            </a:r>
          </a:p>
        </p:txBody>
      </p:sp>
      <p:sp>
        <p:nvSpPr>
          <p:cNvPr id="8" name="Footer Placeholder 7"/>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64105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Propiedad de PPOSBC</a:t>
            </a:r>
          </a:p>
        </p:txBody>
      </p:sp>
      <p:sp>
        <p:nvSpPr>
          <p:cNvPr id="8" name="Footer Placeholder 7"/>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621730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Propiedad de PPOSBC</a:t>
            </a:r>
          </a:p>
        </p:txBody>
      </p:sp>
      <p:sp>
        <p:nvSpPr>
          <p:cNvPr id="4" name="Footer Placeholder 3"/>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9642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Propiedad de PPOSBC</a:t>
            </a:r>
          </a:p>
        </p:txBody>
      </p:sp>
      <p:sp>
        <p:nvSpPr>
          <p:cNvPr id="3" name="Footer Placeholder 2"/>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68640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076305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871659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414942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Propiedad de PPOSBC</a:t>
            </a:r>
          </a:p>
        </p:txBody>
      </p:sp>
      <p:sp>
        <p:nvSpPr>
          <p:cNvPr id="5" name="Footer Placeholder 4"/>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450278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03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422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094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48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Propiedad de PPOSBC</a:t>
            </a:r>
          </a:p>
        </p:txBody>
      </p:sp>
      <p:sp>
        <p:nvSpPr>
          <p:cNvPr id="4" name="Footer Placeholder 3"/>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3673707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501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228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72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896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083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09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8636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08860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76675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923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Propiedad de PPOSBC</a:t>
            </a:r>
          </a:p>
        </p:txBody>
      </p:sp>
      <p:sp>
        <p:nvSpPr>
          <p:cNvPr id="3" name="Footer Placeholder 2"/>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905397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25399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43378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81347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99418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46984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354673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57843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0351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260627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Propiedad de PPOSBC</a:t>
            </a:r>
          </a:p>
        </p:txBody>
      </p:sp>
      <p:sp>
        <p:nvSpPr>
          <p:cNvPr id="6" name="Footer Placeholder 5"/>
          <p:cNvSpPr>
            <a:spLocks noGrp="1"/>
          </p:cNvSpPr>
          <p:nvPr>
            <p:ph type="ftr" sz="quarter" idx="11"/>
          </p:nvPr>
        </p:nvSpPr>
        <p:spPr/>
        <p:txBody>
          <a:bodyPr/>
          <a:lstStyle/>
          <a:p>
            <a:r>
              <a:rPr lang="en-US">
                <a:solidFill>
                  <a:prstClr val="black">
                    <a:tint val="75000"/>
                  </a:prstClr>
                </a:solidFill>
              </a:rPr>
              <a:t>Marzo 2024</a:t>
            </a:r>
          </a:p>
        </p:txBody>
      </p:sp>
    </p:spTree>
    <p:extLst>
      <p:ext uri="{BB962C8B-B14F-4D97-AF65-F5344CB8AC3E}">
        <p14:creationId xmlns:p14="http://schemas.microsoft.com/office/powerpoint/2010/main" val="155142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Propiedad de PPOSBC</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Marzo 2024</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5" y="114300"/>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5"/>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543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Propiedad de PPOSBC</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Marzo 2024</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5" y="114300"/>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5"/>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543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Propiedad de PPOSBC</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Marzo 2024</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5" y="114300"/>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5"/>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54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Propiedad de PPOSBC</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Marzo 2024</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5" y="114300"/>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5"/>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543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Propiedad de PPOSBC</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Marzo 2024</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6" y="114301"/>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6"/>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380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artisticBlur radius="100"/>
                    </a14:imgEffect>
                    <a14:imgEffect>
                      <a14:brightnessContrast brigh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5866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768C1A1-4065-47E2-8C21-6864C06038C4}"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982424-3023-424A-9BF2-15DF97E40D63}"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0517076B-4235-4D49-A0C4-BD65694BF88F}"/>
              </a:ext>
            </a:extLst>
          </p:cNvPr>
          <p:cNvSpPr/>
          <p:nvPr userDrawn="1"/>
        </p:nvSpPr>
        <p:spPr>
          <a:xfrm>
            <a:off x="104775" y="114300"/>
            <a:ext cx="8913813" cy="49434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cs typeface="Arial"/>
            </a:endParaRPr>
          </a:p>
        </p:txBody>
      </p:sp>
      <p:pic>
        <p:nvPicPr>
          <p:cNvPr id="8" name="Picture 1" descr="Layered P Logomark Primary Blue.png">
            <a:extLst>
              <a:ext uri="{FF2B5EF4-FFF2-40B4-BE49-F238E27FC236}">
                <a16:creationId xmlns:a16="http://schemas.microsoft.com/office/drawing/2014/main" id="{586990A2-6B7B-487A-A818-82C1776CA78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7175" y="4257675"/>
            <a:ext cx="514350" cy="6731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783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4.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microsoft.com/office/2007/relationships/hdphoto" Target="../media/hdphoto3.wdp"/><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familypact.org/Home/home-pag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6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6273161" y="4029075"/>
            <a:ext cx="2870839" cy="111442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8" name="Picture 2" descr="E:\Sequence 0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Lst>
          </a:blip>
          <a:srcRect/>
          <a:stretch>
            <a:fillRect/>
          </a:stretch>
        </p:blipFill>
        <p:spPr bwMode="auto">
          <a:xfrm>
            <a:off x="6341441" y="3814762"/>
            <a:ext cx="2734278" cy="1543050"/>
          </a:xfrm>
          <a:prstGeom prst="rect">
            <a:avLst/>
          </a:prstGeom>
          <a:noFill/>
          <a:effectLst/>
        </p:spPr>
      </p:pic>
      <p:sp>
        <p:nvSpPr>
          <p:cNvPr id="5" name="Rectangle 4"/>
          <p:cNvSpPr/>
          <p:nvPr/>
        </p:nvSpPr>
        <p:spPr>
          <a:xfrm>
            <a:off x="-28848" y="4029075"/>
            <a:ext cx="6302008" cy="11144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solidFill>
                  <a:srgbClr val="0077C0"/>
                </a:solidFill>
                <a:latin typeface="Century Gothic" panose="020B0502020202020204" pitchFamily="34" charset="0"/>
              </a:rPr>
              <a:t>Derechos de </a:t>
            </a:r>
            <a:r>
              <a:rPr lang="es-MX" sz="3200" dirty="0" err="1">
                <a:solidFill>
                  <a:srgbClr val="0077C0"/>
                </a:solidFill>
                <a:latin typeface="Century Gothic" panose="020B0502020202020204" pitchFamily="34" charset="0"/>
              </a:rPr>
              <a:t>Adolecentes</a:t>
            </a:r>
            <a:r>
              <a:rPr lang="es-MX" sz="3200" dirty="0">
                <a:solidFill>
                  <a:srgbClr val="0077C0"/>
                </a:solidFill>
                <a:latin typeface="Century Gothic" panose="020B0502020202020204" pitchFamily="34" charset="0"/>
              </a:rPr>
              <a:t> y Recursos Locales</a:t>
            </a:r>
            <a:endParaRPr lang="es-MX" sz="32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101297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sz="3200" b="1" dirty="0">
                <a:solidFill>
                  <a:srgbClr val="0077C0"/>
                </a:solidFill>
                <a:latin typeface="Century Gothic" panose="020B0502020202020204" pitchFamily="34" charset="0"/>
              </a:rPr>
              <a:t>¡Pongamos a prueba tus conocimientos!</a:t>
            </a:r>
            <a:endParaRPr lang="es-MX" sz="3200" b="1" dirty="0">
              <a:solidFill>
                <a:srgbClr val="0077C0"/>
              </a:solidFill>
            </a:endParaRPr>
          </a:p>
        </p:txBody>
      </p:sp>
      <p:sp>
        <p:nvSpPr>
          <p:cNvPr id="8" name="Rectangle 7"/>
          <p:cNvSpPr/>
          <p:nvPr/>
        </p:nvSpPr>
        <p:spPr>
          <a:xfrm>
            <a:off x="533400" y="1276350"/>
            <a:ext cx="8153399" cy="954107"/>
          </a:xfrm>
          <a:prstGeom prst="rect">
            <a:avLst/>
          </a:prstGeom>
        </p:spPr>
        <p:txBody>
          <a:bodyPr wrap="square">
            <a:spAutoFit/>
          </a:bodyPr>
          <a:lstStyle/>
          <a:p>
            <a:pPr algn="ctr"/>
            <a:r>
              <a:rPr lang="es-MX" sz="2800" dirty="0">
                <a:latin typeface="Century Gothic" panose="020B0502020202020204" pitchFamily="34" charset="0"/>
              </a:rPr>
              <a:t>Es importante que los adolescentes conozcan sus derechos - ¡Veamos lo que sabes!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099" y="2190750"/>
            <a:ext cx="3810000" cy="2857500"/>
          </a:xfrm>
          <a:prstGeom prst="rect">
            <a:avLst/>
          </a:prstGeom>
        </p:spPr>
      </p:pic>
    </p:spTree>
    <p:extLst>
      <p:ext uri="{BB962C8B-B14F-4D97-AF65-F5344CB8AC3E}">
        <p14:creationId xmlns:p14="http://schemas.microsoft.com/office/powerpoint/2010/main" val="5157198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444634" y="949386"/>
            <a:ext cx="4114800" cy="3394473"/>
          </a:xfrm>
          <a:noFill/>
        </p:spPr>
        <p:txBody>
          <a:bodyPr anchor="ctr">
            <a:normAutofit/>
          </a:bodyPr>
          <a:lstStyle/>
          <a:p>
            <a:pPr marL="0" indent="0" algn="ctr">
              <a:buNone/>
            </a:pPr>
            <a:endParaRPr lang="en-US" sz="2400" dirty="0">
              <a:latin typeface="Century Gothic" panose="020B0502020202020204" pitchFamily="34" charset="0"/>
            </a:endParaRPr>
          </a:p>
          <a:p>
            <a:pPr marL="0" indent="0" algn="ctr">
              <a:buNone/>
            </a:pPr>
            <a:r>
              <a:rPr lang="es-MX" sz="3000" dirty="0"/>
              <a:t>¿Un adolescente puede acceder anticonceptivos?</a:t>
            </a:r>
          </a:p>
          <a:p>
            <a:pPr>
              <a:buFont typeface="Wingdings" panose="05000000000000000000" pitchFamily="2" charset="2"/>
              <a:buChar char="§"/>
            </a:pPr>
            <a:endParaRPr lang="en-US" sz="2400" dirty="0">
              <a:latin typeface="Century Gothic" panose="020B0502020202020204" pitchFamily="34" charset="0"/>
            </a:endParaRP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8" name="TextBox 7"/>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pic>
        <p:nvPicPr>
          <p:cNvPr id="10" name="Picture 9">
            <a:extLst>
              <a:ext uri="{FF2B5EF4-FFF2-40B4-BE49-F238E27FC236}">
                <a16:creationId xmlns:a16="http://schemas.microsoft.com/office/drawing/2014/main" id="{B1F2E050-80DE-498E-9180-2F225B26F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487" y="3039549"/>
            <a:ext cx="1362875" cy="1362875"/>
          </a:xfrm>
          <a:prstGeom prst="rect">
            <a:avLst/>
          </a:prstGeom>
        </p:spPr>
      </p:pic>
      <p:pic>
        <p:nvPicPr>
          <p:cNvPr id="11" name="Picture 10">
            <a:extLst>
              <a:ext uri="{FF2B5EF4-FFF2-40B4-BE49-F238E27FC236}">
                <a16:creationId xmlns:a16="http://schemas.microsoft.com/office/drawing/2014/main" id="{284F3B1D-BAA2-4CBF-B87F-104E14A74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21780">
            <a:off x="2926317" y="2816612"/>
            <a:ext cx="1679691" cy="1679691"/>
          </a:xfrm>
          <a:prstGeom prst="rect">
            <a:avLst/>
          </a:prstGeom>
        </p:spPr>
      </p:pic>
      <p:pic>
        <p:nvPicPr>
          <p:cNvPr id="12" name="Picture 11">
            <a:extLst>
              <a:ext uri="{FF2B5EF4-FFF2-40B4-BE49-F238E27FC236}">
                <a16:creationId xmlns:a16="http://schemas.microsoft.com/office/drawing/2014/main" id="{9D29515F-C137-4B09-9229-1F1BA8C74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839" y="2758217"/>
            <a:ext cx="1581150" cy="1581150"/>
          </a:xfrm>
          <a:prstGeom prst="rect">
            <a:avLst/>
          </a:prstGeom>
        </p:spPr>
      </p:pic>
    </p:spTree>
    <p:extLst>
      <p:ext uri="{BB962C8B-B14F-4D97-AF65-F5344CB8AC3E}">
        <p14:creationId xmlns:p14="http://schemas.microsoft.com/office/powerpoint/2010/main" val="416607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457200" y="1002467"/>
            <a:ext cx="4636202" cy="3394473"/>
          </a:xfrm>
          <a:noFill/>
        </p:spPr>
        <p:txBody>
          <a:bodyPr anchor="ctr">
            <a:normAutofit/>
          </a:bodyPr>
          <a:lstStyle/>
          <a:p>
            <a:pPr marL="0" indent="0" algn="ctr">
              <a:buNone/>
            </a:pPr>
            <a:r>
              <a:rPr lang="es-MX" sz="3000" dirty="0"/>
              <a:t>¿Un adolecente puede recibir anticonceptivos de emergencia?</a:t>
            </a: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12" name="TextBox 11"/>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pic>
        <p:nvPicPr>
          <p:cNvPr id="10" name="Picture 9">
            <a:extLst>
              <a:ext uri="{FF2B5EF4-FFF2-40B4-BE49-F238E27FC236}">
                <a16:creationId xmlns:a16="http://schemas.microsoft.com/office/drawing/2014/main" id="{1CC2C46A-148D-42D0-B41C-0E6139300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026" y="2795607"/>
            <a:ext cx="2114550" cy="2114550"/>
          </a:xfrm>
          <a:prstGeom prst="rect">
            <a:avLst/>
          </a:prstGeom>
        </p:spPr>
      </p:pic>
    </p:spTree>
    <p:extLst>
      <p:ext uri="{BB962C8B-B14F-4D97-AF65-F5344CB8AC3E}">
        <p14:creationId xmlns:p14="http://schemas.microsoft.com/office/powerpoint/2010/main" val="17374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533400" y="1030523"/>
            <a:ext cx="5105400" cy="3366418"/>
          </a:xfrm>
          <a:noFill/>
        </p:spPr>
        <p:txBody>
          <a:bodyPr anchor="ctr">
            <a:normAutofit/>
          </a:bodyPr>
          <a:lstStyle/>
          <a:p>
            <a:pPr marL="0" indent="0" algn="ctr">
              <a:buNone/>
            </a:pPr>
            <a:r>
              <a:rPr lang="es-MX" sz="3000" dirty="0"/>
              <a:t>¿Un adolescente puede recibir pruebas y tratamiento para las ITS? </a:t>
            </a:r>
            <a:endParaRPr lang="es-MX" sz="2400" dirty="0"/>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12" name="TextBox 11"/>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pic>
        <p:nvPicPr>
          <p:cNvPr id="14" name="Picture 13">
            <a:extLst>
              <a:ext uri="{FF2B5EF4-FFF2-40B4-BE49-F238E27FC236}">
                <a16:creationId xmlns:a16="http://schemas.microsoft.com/office/drawing/2014/main" id="{4F1C8BCC-755D-408A-95F6-7407B2696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2643143"/>
            <a:ext cx="2209800" cy="2209800"/>
          </a:xfrm>
          <a:prstGeom prst="rect">
            <a:avLst/>
          </a:prstGeom>
        </p:spPr>
      </p:pic>
    </p:spTree>
    <p:extLst>
      <p:ext uri="{BB962C8B-B14F-4D97-AF65-F5344CB8AC3E}">
        <p14:creationId xmlns:p14="http://schemas.microsoft.com/office/powerpoint/2010/main" val="42704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9550"/>
            <a:ext cx="8229600" cy="857250"/>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457200" y="1013248"/>
            <a:ext cx="4636202" cy="3394473"/>
          </a:xfrm>
          <a:noFill/>
        </p:spPr>
        <p:txBody>
          <a:bodyPr anchor="ctr">
            <a:normAutofit/>
          </a:bodyPr>
          <a:lstStyle/>
          <a:p>
            <a:pPr marL="0" indent="0" algn="ctr">
              <a:buNone/>
            </a:pPr>
            <a:endParaRPr lang="en-US" sz="2400" dirty="0">
              <a:latin typeface="Century Gothic" panose="020B0502020202020204" pitchFamily="34" charset="0"/>
            </a:endParaRPr>
          </a:p>
          <a:p>
            <a:pPr marL="0" indent="0" algn="ctr">
              <a:buNone/>
            </a:pPr>
            <a:r>
              <a:rPr lang="es-MX" sz="3000" dirty="0"/>
              <a:t>¿Un adolescente puede recibir una prueba de embarazó?</a:t>
            </a: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11" name="TextBox 10"/>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pic>
        <p:nvPicPr>
          <p:cNvPr id="9" name="Picture 8">
            <a:extLst>
              <a:ext uri="{FF2B5EF4-FFF2-40B4-BE49-F238E27FC236}">
                <a16:creationId xmlns:a16="http://schemas.microsoft.com/office/drawing/2014/main" id="{97CB4B75-ACD0-439E-81AB-D7D0ED332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08904">
            <a:off x="1474855" y="2504683"/>
            <a:ext cx="2600891" cy="2600891"/>
          </a:xfrm>
          <a:prstGeom prst="rect">
            <a:avLst/>
          </a:prstGeom>
        </p:spPr>
      </p:pic>
    </p:spTree>
    <p:extLst>
      <p:ext uri="{BB962C8B-B14F-4D97-AF65-F5344CB8AC3E}">
        <p14:creationId xmlns:p14="http://schemas.microsoft.com/office/powerpoint/2010/main" val="32408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9550"/>
            <a:ext cx="8229600" cy="857250"/>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304800" y="971550"/>
            <a:ext cx="4267200" cy="3623073"/>
          </a:xfrm>
          <a:noFill/>
        </p:spPr>
        <p:txBody>
          <a:bodyPr anchor="ctr">
            <a:normAutofit/>
          </a:bodyPr>
          <a:lstStyle/>
          <a:p>
            <a:pPr marL="0" indent="0" algn="ctr">
              <a:buNone/>
            </a:pPr>
            <a:r>
              <a:rPr lang="es-MX" sz="3000" dirty="0"/>
              <a:t>¿Un adolecente puede recibir cuidado prenatal ?</a:t>
            </a:r>
          </a:p>
          <a:p>
            <a:pPr marL="0" indent="0">
              <a:buNone/>
            </a:pPr>
            <a:endParaRPr lang="en-US" sz="3000" dirty="0"/>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828800" y="2917464"/>
            <a:ext cx="1407915" cy="1407915"/>
          </a:xfrm>
          <a:prstGeom prst="rect">
            <a:avLst/>
          </a:prstGeom>
        </p:spPr>
      </p:pic>
      <p:sp>
        <p:nvSpPr>
          <p:cNvPr id="11" name="TextBox 10"/>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spTree>
    <p:extLst>
      <p:ext uri="{BB962C8B-B14F-4D97-AF65-F5344CB8AC3E}">
        <p14:creationId xmlns:p14="http://schemas.microsoft.com/office/powerpoint/2010/main" val="6761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065"/>
            <a:ext cx="8229600" cy="857250"/>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endParaRPr lang="en-US" b="1" dirty="0">
              <a:solidFill>
                <a:srgbClr val="0077C0"/>
              </a:solidFill>
              <a:latin typeface="Century Gothic" panose="020B0502020202020204" pitchFamily="34" charset="0"/>
            </a:endParaRPr>
          </a:p>
        </p:txBody>
      </p:sp>
      <p:sp>
        <p:nvSpPr>
          <p:cNvPr id="3" name="Content Placeholder 2"/>
          <p:cNvSpPr>
            <a:spLocks noGrp="1"/>
          </p:cNvSpPr>
          <p:nvPr>
            <p:ph idx="1"/>
          </p:nvPr>
        </p:nvSpPr>
        <p:spPr>
          <a:xfrm>
            <a:off x="554354" y="935237"/>
            <a:ext cx="4242510" cy="3394473"/>
          </a:xfrm>
          <a:noFill/>
        </p:spPr>
        <p:txBody>
          <a:bodyPr anchor="ctr">
            <a:normAutofit/>
          </a:bodyPr>
          <a:lstStyle/>
          <a:p>
            <a:pPr marL="0" indent="0" algn="ctr">
              <a:buNone/>
            </a:pPr>
            <a:r>
              <a:rPr lang="en-US" sz="3000" dirty="0"/>
              <a:t>¿</a:t>
            </a:r>
            <a:r>
              <a:rPr lang="en-US" sz="3000" dirty="0" err="1"/>
              <a:t>Puede</a:t>
            </a:r>
            <a:r>
              <a:rPr lang="en-US" sz="3000" dirty="0"/>
              <a:t> un </a:t>
            </a:r>
            <a:r>
              <a:rPr lang="en-US" sz="3000" dirty="0" err="1"/>
              <a:t>adolescente</a:t>
            </a:r>
            <a:r>
              <a:rPr lang="en-US" sz="3000" dirty="0"/>
              <a:t> </a:t>
            </a:r>
            <a:r>
              <a:rPr lang="en-US" sz="3000" dirty="0" err="1"/>
              <a:t>comprar</a:t>
            </a:r>
            <a:r>
              <a:rPr lang="en-US" sz="3000" dirty="0"/>
              <a:t> un </a:t>
            </a:r>
            <a:r>
              <a:rPr lang="en-US" sz="3000" dirty="0" err="1"/>
              <a:t>cigarro</a:t>
            </a:r>
            <a:r>
              <a:rPr lang="en-US" sz="3000" dirty="0"/>
              <a:t> </a:t>
            </a:r>
            <a:r>
              <a:rPr lang="en-US" sz="3000" dirty="0" err="1"/>
              <a:t>electronico</a:t>
            </a:r>
            <a:r>
              <a:rPr lang="en-US" sz="3000" dirty="0"/>
              <a:t>?</a:t>
            </a: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AutoShape 2" descr="Image result for my body my cho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786690" y="4714444"/>
            <a:ext cx="8229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[Source: </a:t>
            </a:r>
            <a:r>
              <a:rPr kumimoji="0" lang="en-US" sz="1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California Minor Consent Laws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National Center for Youth Law, www.youthlaw.org]</a:t>
            </a:r>
          </a:p>
        </p:txBody>
      </p:sp>
      <p:pic>
        <p:nvPicPr>
          <p:cNvPr id="6" name="Picture 5">
            <a:extLst>
              <a:ext uri="{FF2B5EF4-FFF2-40B4-BE49-F238E27FC236}">
                <a16:creationId xmlns:a16="http://schemas.microsoft.com/office/drawing/2014/main" id="{E6F9D31C-F87A-445F-A285-C9669BA20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018" y="361950"/>
            <a:ext cx="3775564" cy="5355409"/>
          </a:xfrm>
          <a:prstGeom prst="rect">
            <a:avLst/>
          </a:prstGeom>
        </p:spPr>
      </p:pic>
      <p:pic>
        <p:nvPicPr>
          <p:cNvPr id="11" name="Picture 10">
            <a:extLst>
              <a:ext uri="{FF2B5EF4-FFF2-40B4-BE49-F238E27FC236}">
                <a16:creationId xmlns:a16="http://schemas.microsoft.com/office/drawing/2014/main" id="{DD75734C-6C7C-4135-97A0-2DBD817CB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972" y="2884529"/>
            <a:ext cx="1962150" cy="1962150"/>
          </a:xfrm>
          <a:prstGeom prst="rect">
            <a:avLst/>
          </a:prstGeom>
        </p:spPr>
      </p:pic>
    </p:spTree>
    <p:extLst>
      <p:ext uri="{BB962C8B-B14F-4D97-AF65-F5344CB8AC3E}">
        <p14:creationId xmlns:p14="http://schemas.microsoft.com/office/powerpoint/2010/main" val="309584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457200" y="1200150"/>
            <a:ext cx="4114800" cy="3394473"/>
          </a:xfrm>
          <a:noFill/>
        </p:spPr>
        <p:txBody>
          <a:bodyPr anchor="ctr">
            <a:normAutofit/>
          </a:bodyPr>
          <a:lstStyle/>
          <a:p>
            <a:pPr marL="0" indent="0" algn="ctr">
              <a:buNone/>
            </a:pPr>
            <a:r>
              <a:rPr lang="es-MX" sz="3000" dirty="0"/>
              <a:t>¿Un adolescente puede recibir servicios de aborto ?</a:t>
            </a: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7" name="Content Placeholder 2"/>
          <p:cNvSpPr txBox="1">
            <a:spLocks/>
          </p:cNvSpPr>
          <p:nvPr/>
        </p:nvSpPr>
        <p:spPr>
          <a:xfrm>
            <a:off x="4724400" y="1200150"/>
            <a:ext cx="4114800" cy="3394473"/>
          </a:xfrm>
          <a:prstGeom prst="rect">
            <a:avLst/>
          </a:prstGeom>
          <a:solidFill>
            <a:schemeClr val="bg1">
              <a:alpha val="5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marL="0" indent="0" algn="ctr">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Font typeface="Arial" pitchFamily="34" charse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739542"/>
            <a:ext cx="1798255" cy="1798255"/>
          </a:xfrm>
          <a:prstGeom prst="rect">
            <a:avLst/>
          </a:prstGeom>
        </p:spPr>
      </p:pic>
      <p:sp>
        <p:nvSpPr>
          <p:cNvPr id="2" name="AutoShape 2" descr="Image result for my body my cho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spTree>
    <p:extLst>
      <p:ext uri="{BB962C8B-B14F-4D97-AF65-F5344CB8AC3E}">
        <p14:creationId xmlns:p14="http://schemas.microsoft.com/office/powerpoint/2010/main" val="30627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399468" y="1084857"/>
            <a:ext cx="5467931" cy="3239494"/>
          </a:xfrm>
          <a:noFill/>
        </p:spPr>
        <p:txBody>
          <a:bodyPr anchor="ctr">
            <a:normAutofit/>
          </a:bodyPr>
          <a:lstStyle/>
          <a:p>
            <a:pPr marL="0" indent="0" algn="ctr">
              <a:buNone/>
            </a:pPr>
            <a:r>
              <a:rPr lang="es-MX" sz="3000" dirty="0"/>
              <a:t>¿Un adolescente puede acceder servicios de salud reproductiva durante el horario escolar?</a:t>
            </a:r>
            <a:endParaRPr lang="es-MX" sz="2400" dirty="0"/>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10" name="TextBox 9"/>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pic>
        <p:nvPicPr>
          <p:cNvPr id="7" name="Picture 6">
            <a:extLst>
              <a:ext uri="{FF2B5EF4-FFF2-40B4-BE49-F238E27FC236}">
                <a16:creationId xmlns:a16="http://schemas.microsoft.com/office/drawing/2014/main" id="{6C6CD107-5A62-429B-AEBA-EDC2959F7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52750"/>
            <a:ext cx="1915106" cy="1915106"/>
          </a:xfrm>
          <a:prstGeom prst="rect">
            <a:avLst/>
          </a:prstGeom>
        </p:spPr>
      </p:pic>
    </p:spTree>
    <p:extLst>
      <p:ext uri="{BB962C8B-B14F-4D97-AF65-F5344CB8AC3E}">
        <p14:creationId xmlns:p14="http://schemas.microsoft.com/office/powerpoint/2010/main" val="41359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¿Qué Opinas?</a:t>
            </a:r>
          </a:p>
        </p:txBody>
      </p:sp>
      <p:sp>
        <p:nvSpPr>
          <p:cNvPr id="3" name="Content Placeholder 2"/>
          <p:cNvSpPr>
            <a:spLocks noGrp="1"/>
          </p:cNvSpPr>
          <p:nvPr>
            <p:ph idx="1"/>
          </p:nvPr>
        </p:nvSpPr>
        <p:spPr>
          <a:xfrm>
            <a:off x="754825" y="1210124"/>
            <a:ext cx="4648200" cy="2821979"/>
          </a:xfrm>
          <a:noFill/>
        </p:spPr>
        <p:txBody>
          <a:bodyPr anchor="ctr">
            <a:normAutofit/>
          </a:bodyPr>
          <a:lstStyle/>
          <a:p>
            <a:pPr marL="0" indent="0" algn="ctr">
              <a:buNone/>
            </a:pPr>
            <a:r>
              <a:rPr lang="es-MX" sz="3000" dirty="0"/>
              <a:t>¿Un adolescente puede recibir servicios de salud mental?</a:t>
            </a:r>
            <a:endParaRPr lang="es-MX" sz="2400" dirty="0"/>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829579"/>
            <a:ext cx="1676400" cy="1676400"/>
          </a:xfrm>
          <a:prstGeom prst="rect">
            <a:avLst/>
          </a:prstGeom>
        </p:spPr>
      </p:pic>
      <p:sp>
        <p:nvSpPr>
          <p:cNvPr id="9" name="TextBox 8"/>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4823"/>
          <a:stretch/>
        </p:blipFill>
        <p:spPr>
          <a:xfrm>
            <a:off x="5915180" y="1539440"/>
            <a:ext cx="2102242" cy="2857500"/>
          </a:xfrm>
          <a:prstGeom prst="rect">
            <a:avLst/>
          </a:prstGeom>
        </p:spPr>
      </p:pic>
    </p:spTree>
    <p:extLst>
      <p:ext uri="{BB962C8B-B14F-4D97-AF65-F5344CB8AC3E}">
        <p14:creationId xmlns:p14="http://schemas.microsoft.com/office/powerpoint/2010/main" val="17470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305176"/>
            <a:ext cx="7772400" cy="1171574"/>
          </a:xfrm>
          <a:solidFill>
            <a:schemeClr val="bg1">
              <a:alpha val="50000"/>
            </a:schemeClr>
          </a:solidFill>
        </p:spPr>
        <p:txBody>
          <a:bodyPr>
            <a:normAutofit fontScale="90000"/>
          </a:bodyPr>
          <a:lstStyle/>
          <a:p>
            <a:r>
              <a:rPr lang="en-US" cap="none" dirty="0">
                <a:solidFill>
                  <a:srgbClr val="0070C0"/>
                </a:solidFill>
                <a:latin typeface="Century Gothic" panose="020B0502020202020204" pitchFamily="34" charset="0"/>
              </a:rPr>
              <a:t>[</a:t>
            </a:r>
            <a:r>
              <a:rPr lang="en-US" cap="none" dirty="0" err="1">
                <a:solidFill>
                  <a:srgbClr val="0070C0"/>
                </a:solidFill>
                <a:latin typeface="Century Gothic" panose="020B0502020202020204" pitchFamily="34" charset="0"/>
              </a:rPr>
              <a:t>Nombre</a:t>
            </a:r>
            <a:r>
              <a:rPr lang="en-US" cap="none" dirty="0">
                <a:solidFill>
                  <a:srgbClr val="0070C0"/>
                </a:solidFill>
                <a:latin typeface="Century Gothic" panose="020B0502020202020204" pitchFamily="34" charset="0"/>
              </a:rPr>
              <a:t>], [</a:t>
            </a:r>
            <a:r>
              <a:rPr lang="en-US" cap="none" dirty="0" err="1">
                <a:solidFill>
                  <a:srgbClr val="0070C0"/>
                </a:solidFill>
                <a:latin typeface="Century Gothic" panose="020B0502020202020204" pitchFamily="34" charset="0"/>
              </a:rPr>
              <a:t>Pronombres</a:t>
            </a:r>
            <a:r>
              <a:rPr lang="en-US" cap="none" dirty="0">
                <a:solidFill>
                  <a:srgbClr val="0070C0"/>
                </a:solidFill>
                <a:latin typeface="Century Gothic" panose="020B0502020202020204" pitchFamily="34" charset="0"/>
              </a:rPr>
              <a:t>]</a:t>
            </a:r>
            <a:br>
              <a:rPr lang="en-US" cap="none" dirty="0">
                <a:solidFill>
                  <a:srgbClr val="0077C0"/>
                </a:solidFill>
                <a:latin typeface="Century Gothic" panose="020B0502020202020204" pitchFamily="34" charset="0"/>
              </a:rPr>
            </a:br>
            <a:r>
              <a:rPr lang="es-MX" cap="none" dirty="0">
                <a:latin typeface="Century Gothic" panose="020B0502020202020204" pitchFamily="34" charset="0"/>
              </a:rPr>
              <a:t>Educador de Salud</a:t>
            </a:r>
          </a:p>
        </p:txBody>
      </p:sp>
      <p:sp>
        <p:nvSpPr>
          <p:cNvPr id="5" name="Text Placeholder 4"/>
          <p:cNvSpPr>
            <a:spLocks noGrp="1"/>
          </p:cNvSpPr>
          <p:nvPr>
            <p:ph type="body" idx="1"/>
          </p:nvPr>
        </p:nvSpPr>
        <p:spPr/>
        <p:txBody>
          <a:bodyPr>
            <a:normAutofit/>
          </a:bodyPr>
          <a:lstStyle/>
          <a:p>
            <a:r>
              <a:rPr lang="es-MX" sz="2800" dirty="0">
                <a:solidFill>
                  <a:schemeClr val="tx1"/>
                </a:solidFill>
                <a:latin typeface="Century Gothic" panose="020B0502020202020204" pitchFamily="34" charset="0"/>
              </a:rPr>
              <a:t>Derechos de Adolecentes Y Recursos Locales </a:t>
            </a:r>
          </a:p>
        </p:txBody>
      </p:sp>
    </p:spTree>
    <p:extLst>
      <p:ext uri="{BB962C8B-B14F-4D97-AF65-F5344CB8AC3E}">
        <p14:creationId xmlns:p14="http://schemas.microsoft.com/office/powerpoint/2010/main" val="2494945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2420" y="133350"/>
            <a:ext cx="8775829" cy="5614784"/>
          </a:xfrm>
          <a:prstGeom prst="rect">
            <a:avLst/>
          </a:prstGeom>
        </p:spPr>
      </p:pic>
      <p:sp>
        <p:nvSpPr>
          <p:cNvPr id="4" name="Title 3"/>
          <p:cNvSpPr>
            <a:spLocks noGrp="1"/>
          </p:cNvSpPr>
          <p:nvPr>
            <p:ph type="title"/>
          </p:nvPr>
        </p:nvSpPr>
        <p:spPr>
          <a:xfrm>
            <a:off x="76200" y="205979"/>
            <a:ext cx="8915400" cy="857250"/>
          </a:xfrm>
          <a:noFill/>
        </p:spPr>
        <p:txBody>
          <a:bodyPr>
            <a:noAutofit/>
          </a:bodyPr>
          <a:lstStyle/>
          <a:p>
            <a:r>
              <a:rPr lang="es-MX" sz="4000" b="1" dirty="0">
                <a:solidFill>
                  <a:srgbClr val="0070C0"/>
                </a:solidFill>
                <a:latin typeface="Century Gothic" panose="020B0502020202020204" pitchFamily="34" charset="0"/>
              </a:rPr>
              <a:t>Derechos basados ​​en la escuela!</a:t>
            </a:r>
            <a:endParaRPr lang="es-MX" sz="4000" b="1" cap="all" dirty="0">
              <a:solidFill>
                <a:srgbClr val="0070C0"/>
              </a:solidFill>
            </a:endParaRPr>
          </a:p>
        </p:txBody>
      </p:sp>
      <p:sp>
        <p:nvSpPr>
          <p:cNvPr id="2" name="TextBox 1"/>
          <p:cNvSpPr txBox="1"/>
          <p:nvPr/>
        </p:nvSpPr>
        <p:spPr>
          <a:xfrm>
            <a:off x="914399" y="4758649"/>
            <a:ext cx="7813431" cy="276999"/>
          </a:xfrm>
          <a:prstGeom prst="rect">
            <a:avLst/>
          </a:prstGeom>
          <a:noFill/>
        </p:spPr>
        <p:txBody>
          <a:bodyPr wrap="square" rtlCol="0">
            <a:spAutoFit/>
          </a:bodyPr>
          <a:lstStyle/>
          <a:p>
            <a:r>
              <a:rPr lang="en-US" sz="1200" dirty="0">
                <a:latin typeface="Century Gothic" panose="020B0502020202020204" pitchFamily="34" charset="0"/>
              </a:rPr>
              <a:t>[Fuente: Know Your Rights, ACLU ]</a:t>
            </a:r>
          </a:p>
        </p:txBody>
      </p:sp>
      <p:sp>
        <p:nvSpPr>
          <p:cNvPr id="7" name="TextBox 6"/>
          <p:cNvSpPr txBox="1"/>
          <p:nvPr/>
        </p:nvSpPr>
        <p:spPr>
          <a:xfrm>
            <a:off x="1524000" y="1504950"/>
            <a:ext cx="6883616" cy="2739211"/>
          </a:xfrm>
          <a:prstGeom prst="rect">
            <a:avLst/>
          </a:prstGeom>
          <a:noFill/>
        </p:spPr>
        <p:txBody>
          <a:bodyPr wrap="none" rtlCol="0">
            <a:spAutoFit/>
          </a:bodyPr>
          <a:lstStyle/>
          <a:p>
            <a:r>
              <a:rPr lang="es-MX" sz="2800" b="1" dirty="0">
                <a:solidFill>
                  <a:schemeClr val="bg1"/>
                </a:solidFill>
                <a:latin typeface="Bradley Hand ITC" panose="03070402050302030203" pitchFamily="66" charset="0"/>
              </a:rPr>
              <a:t>Los estudiantes tienen derecho a ...</a:t>
            </a:r>
            <a:endParaRPr lang="es-MX" sz="2400" b="1" dirty="0">
              <a:solidFill>
                <a:schemeClr val="bg1"/>
              </a:solidFill>
              <a:latin typeface="Bradley Hand ITC" panose="03070402050302030203" pitchFamily="66" charset="0"/>
            </a:endParaRPr>
          </a:p>
          <a:p>
            <a:r>
              <a:rPr lang="es-MX" sz="2400" b="1" dirty="0">
                <a:solidFill>
                  <a:schemeClr val="bg1"/>
                </a:solidFill>
                <a:latin typeface="Bradley Hand ITC" panose="03070402050302030203" pitchFamily="66" charset="0"/>
              </a:rPr>
              <a:t>					Privacidad	   </a:t>
            </a:r>
          </a:p>
          <a:p>
            <a:r>
              <a:rPr lang="es-MX" sz="2400" b="1" dirty="0">
                <a:solidFill>
                  <a:schemeClr val="bg1"/>
                </a:solidFill>
                <a:latin typeface="Bradley Hand ITC" panose="03070402050302030203" pitchFamily="66" charset="0"/>
              </a:rPr>
              <a:t>Inclusión y libre de prejuicios	</a:t>
            </a:r>
          </a:p>
          <a:p>
            <a:endParaRPr lang="es-MX" sz="2400" b="1" dirty="0">
              <a:solidFill>
                <a:schemeClr val="bg1"/>
              </a:solidFill>
              <a:latin typeface="Bradley Hand ITC" panose="03070402050302030203" pitchFamily="66" charset="0"/>
            </a:endParaRPr>
          </a:p>
          <a:p>
            <a:r>
              <a:rPr lang="es-MX" sz="2400" b="1" dirty="0">
                <a:solidFill>
                  <a:schemeClr val="bg1"/>
                </a:solidFill>
                <a:latin typeface="Bradley Hand ITC" panose="03070402050302030203" pitchFamily="66" charset="0"/>
              </a:rPr>
              <a:t>Expresión de genero		Alojamiento especial</a:t>
            </a:r>
          </a:p>
          <a:p>
            <a:endParaRPr lang="es-MX" sz="2400" b="1" dirty="0">
              <a:solidFill>
                <a:schemeClr val="bg1"/>
              </a:solidFill>
              <a:latin typeface="Bradley Hand ITC" panose="03070402050302030203" pitchFamily="66" charset="0"/>
            </a:endParaRPr>
          </a:p>
          <a:p>
            <a:r>
              <a:rPr lang="es-MX" sz="2400" b="1" dirty="0">
                <a:solidFill>
                  <a:schemeClr val="bg1"/>
                </a:solidFill>
                <a:latin typeface="Bradley Hand ITC" panose="03070402050302030203" pitchFamily="66" charset="0"/>
              </a:rPr>
              <a:t>	Un espacio seguro y libre de acoso</a:t>
            </a:r>
          </a:p>
        </p:txBody>
      </p:sp>
    </p:spTree>
    <p:extLst>
      <p:ext uri="{BB962C8B-B14F-4D97-AF65-F5344CB8AC3E}">
        <p14:creationId xmlns:p14="http://schemas.microsoft.com/office/powerpoint/2010/main" val="49704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05979"/>
            <a:ext cx="8382000" cy="857250"/>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¡Los Jóvenes Tienen Derechos!</a:t>
            </a:r>
          </a:p>
        </p:txBody>
      </p:sp>
      <p:sp>
        <p:nvSpPr>
          <p:cNvPr id="3" name="Content Placeholder 2"/>
          <p:cNvSpPr>
            <a:spLocks noGrp="1"/>
          </p:cNvSpPr>
          <p:nvPr>
            <p:ph idx="1"/>
          </p:nvPr>
        </p:nvSpPr>
        <p:spPr>
          <a:xfrm>
            <a:off x="457200" y="1174336"/>
            <a:ext cx="8305800" cy="3429000"/>
          </a:xfrm>
          <a:noFill/>
        </p:spPr>
        <p:txBody>
          <a:bodyPr>
            <a:normAutofit fontScale="25000" lnSpcReduction="20000"/>
          </a:bodyPr>
          <a:lstStyle/>
          <a:p>
            <a:pPr>
              <a:lnSpc>
                <a:spcPct val="120000"/>
              </a:lnSpc>
              <a:spcBef>
                <a:spcPts val="0"/>
              </a:spcBef>
              <a:buFont typeface="Wingdings" panose="05000000000000000000" pitchFamily="2" charset="2"/>
              <a:buChar char="§"/>
            </a:pPr>
            <a:r>
              <a:rPr lang="es-MX" sz="9600" dirty="0"/>
              <a:t>Recibir anticonceptivos a cualquier edad</a:t>
            </a:r>
          </a:p>
          <a:p>
            <a:pPr>
              <a:lnSpc>
                <a:spcPct val="120000"/>
              </a:lnSpc>
              <a:spcBef>
                <a:spcPts val="0"/>
              </a:spcBef>
              <a:buFont typeface="Wingdings" panose="05000000000000000000" pitchFamily="2" charset="2"/>
              <a:buChar char="§"/>
            </a:pPr>
            <a:endParaRPr lang="es-MX" sz="9600" dirty="0"/>
          </a:p>
          <a:p>
            <a:pPr>
              <a:lnSpc>
                <a:spcPct val="120000"/>
              </a:lnSpc>
              <a:spcBef>
                <a:spcPts val="0"/>
              </a:spcBef>
              <a:buFont typeface="Wingdings" panose="05000000000000000000" pitchFamily="2" charset="2"/>
              <a:buChar char="§"/>
            </a:pPr>
            <a:r>
              <a:rPr lang="es-MX" sz="9600" dirty="0"/>
              <a:t>Pruebas y tratamiento de ITS a partir de los 12 años</a:t>
            </a:r>
          </a:p>
          <a:p>
            <a:pPr>
              <a:lnSpc>
                <a:spcPct val="120000"/>
              </a:lnSpc>
              <a:spcBef>
                <a:spcPts val="0"/>
              </a:spcBef>
              <a:buFont typeface="Wingdings" panose="05000000000000000000" pitchFamily="2" charset="2"/>
              <a:buChar char="§"/>
            </a:pPr>
            <a:endParaRPr lang="es-MX" sz="9600" dirty="0"/>
          </a:p>
          <a:p>
            <a:pPr>
              <a:lnSpc>
                <a:spcPct val="120000"/>
              </a:lnSpc>
              <a:spcBef>
                <a:spcPts val="0"/>
              </a:spcBef>
              <a:buFont typeface="Wingdings" panose="05000000000000000000" pitchFamily="2" charset="2"/>
              <a:buChar char="§"/>
            </a:pPr>
            <a:r>
              <a:rPr lang="es-MX" sz="9600" dirty="0"/>
              <a:t>Acceso a servicios de salud reproductiva de bajo costo o </a:t>
            </a:r>
            <a:r>
              <a:rPr lang="es-MX" sz="9600" b="1" dirty="0"/>
              <a:t>gratuitos</a:t>
            </a:r>
          </a:p>
          <a:p>
            <a:pPr>
              <a:lnSpc>
                <a:spcPct val="120000"/>
              </a:lnSpc>
              <a:spcBef>
                <a:spcPts val="0"/>
              </a:spcBef>
              <a:buFont typeface="Wingdings" panose="05000000000000000000" pitchFamily="2" charset="2"/>
              <a:buChar char="§"/>
            </a:pPr>
            <a:endParaRPr lang="es-MX" sz="9600" dirty="0"/>
          </a:p>
          <a:p>
            <a:pPr>
              <a:lnSpc>
                <a:spcPct val="120000"/>
              </a:lnSpc>
              <a:spcBef>
                <a:spcPts val="0"/>
              </a:spcBef>
              <a:buFont typeface="Wingdings" panose="05000000000000000000" pitchFamily="2" charset="2"/>
              <a:buChar char="§"/>
            </a:pPr>
            <a:r>
              <a:rPr lang="es-MX" sz="9600" dirty="0"/>
              <a:t>Acceso a servicios confidenciales en centros de salud</a:t>
            </a: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6" name="TextBox 5"/>
          <p:cNvSpPr txBox="1"/>
          <p:nvPr/>
        </p:nvSpPr>
        <p:spPr>
          <a:xfrm>
            <a:off x="786690" y="4714444"/>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spTree>
    <p:extLst>
      <p:ext uri="{BB962C8B-B14F-4D97-AF65-F5344CB8AC3E}">
        <p14:creationId xmlns:p14="http://schemas.microsoft.com/office/powerpoint/2010/main" val="401871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3350"/>
            <a:ext cx="8229600" cy="857250"/>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Pasos a seguir</a:t>
            </a:r>
            <a:endParaRPr lang="es-MX" b="1" cap="all" dirty="0">
              <a:solidFill>
                <a:srgbClr val="0077C0"/>
              </a:solidFill>
            </a:endParaRPr>
          </a:p>
        </p:txBody>
      </p:sp>
      <p:sp>
        <p:nvSpPr>
          <p:cNvPr id="3" name="Content Placeholder 2"/>
          <p:cNvSpPr>
            <a:spLocks noGrp="1"/>
          </p:cNvSpPr>
          <p:nvPr>
            <p:ph idx="1"/>
          </p:nvPr>
        </p:nvSpPr>
        <p:spPr>
          <a:xfrm>
            <a:off x="200114" y="1276350"/>
            <a:ext cx="8686800" cy="3657600"/>
          </a:xfrm>
          <a:noFill/>
        </p:spPr>
        <p:txBody>
          <a:bodyPr anchor="ctr">
            <a:normAutofit/>
          </a:bodyPr>
          <a:lstStyle/>
          <a:p>
            <a:pPr marL="0" indent="0" algn="ctr">
              <a:buNone/>
            </a:pPr>
            <a:endParaRPr lang="en-US" b="1" dirty="0">
              <a:latin typeface="Century Gothic" panose="020B0502020202020204" pitchFamily="34" charset="0"/>
            </a:endParaRPr>
          </a:p>
          <a:p>
            <a:pPr marL="0" indent="0">
              <a:buNone/>
            </a:pPr>
            <a:endParaRPr lang="en-US" sz="2400" b="1" dirty="0">
              <a:latin typeface="Century Gothic" panose="020B0502020202020204" pitchFamily="34" charset="0"/>
            </a:endParaRPr>
          </a:p>
        </p:txBody>
      </p:sp>
      <p:pic>
        <p:nvPicPr>
          <p:cNvPr id="10" name="Picture 9">
            <a:extLst>
              <a:ext uri="{FF2B5EF4-FFF2-40B4-BE49-F238E27FC236}">
                <a16:creationId xmlns:a16="http://schemas.microsoft.com/office/drawing/2014/main" id="{71146160-7835-4711-83C7-85D159819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39" y="-247650"/>
            <a:ext cx="7524750" cy="7524750"/>
          </a:xfrm>
          <a:prstGeom prst="rect">
            <a:avLst/>
          </a:prstGeom>
        </p:spPr>
      </p:pic>
      <p:sp>
        <p:nvSpPr>
          <p:cNvPr id="7" name="TextBox 6"/>
          <p:cNvSpPr txBox="1"/>
          <p:nvPr/>
        </p:nvSpPr>
        <p:spPr>
          <a:xfrm>
            <a:off x="2286000" y="1393723"/>
            <a:ext cx="5486400" cy="2800767"/>
          </a:xfrm>
          <a:prstGeom prst="rect">
            <a:avLst/>
          </a:prstGeom>
          <a:noFill/>
        </p:spPr>
        <p:txBody>
          <a:bodyPr wrap="square" rtlCol="0">
            <a:spAutoFit/>
          </a:bodyPr>
          <a:lstStyle/>
          <a:p>
            <a:pPr algn="ctr"/>
            <a:r>
              <a:rPr lang="es-ES" sz="4400" b="1" dirty="0">
                <a:latin typeface="Century Gothic" panose="020B0502020202020204" pitchFamily="34" charset="0"/>
              </a:rPr>
              <a:t>¿Cómo puede </a:t>
            </a:r>
          </a:p>
          <a:p>
            <a:pPr algn="ctr"/>
            <a:r>
              <a:rPr lang="es-ES" sz="4400" b="1" dirty="0">
                <a:latin typeface="Century Gothic" panose="020B0502020202020204" pitchFamily="34" charset="0"/>
              </a:rPr>
              <a:t>una persona prepararse para una cita?</a:t>
            </a:r>
          </a:p>
        </p:txBody>
      </p:sp>
    </p:spTree>
    <p:extLst>
      <p:ext uri="{BB962C8B-B14F-4D97-AF65-F5344CB8AC3E}">
        <p14:creationId xmlns:p14="http://schemas.microsoft.com/office/powerpoint/2010/main" val="1590914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6E9172-3B74-432C-B936-5FCC09F744A8}"/>
              </a:ext>
            </a:extLst>
          </p:cNvPr>
          <p:cNvPicPr>
            <a:picLocks noChangeAspect="1"/>
          </p:cNvPicPr>
          <p:nvPr/>
        </p:nvPicPr>
        <p:blipFill rotWithShape="1">
          <a:blip r:embed="rId3">
            <a:extLst>
              <a:ext uri="{28A0092B-C50C-407E-A947-70E740481C1C}">
                <a14:useLocalDpi xmlns:a14="http://schemas.microsoft.com/office/drawing/2010/main" val="0"/>
              </a:ext>
            </a:extLst>
          </a:blip>
          <a:srcRect l="10061" t="21056" r="10927" b="16815"/>
          <a:stretch/>
        </p:blipFill>
        <p:spPr>
          <a:xfrm>
            <a:off x="962646" y="1069824"/>
            <a:ext cx="4447553" cy="3838522"/>
          </a:xfrm>
          <a:prstGeom prst="rect">
            <a:avLst/>
          </a:prstGeom>
        </p:spPr>
      </p:pic>
      <p:pic>
        <p:nvPicPr>
          <p:cNvPr id="3" name="Picture 2">
            <a:extLst>
              <a:ext uri="{FF2B5EF4-FFF2-40B4-BE49-F238E27FC236}">
                <a16:creationId xmlns:a16="http://schemas.microsoft.com/office/drawing/2014/main" id="{E70A007D-C881-4AE2-90AB-29D45202C4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0" t="25562" r="17435" b="29993"/>
          <a:stretch/>
        </p:blipFill>
        <p:spPr>
          <a:xfrm>
            <a:off x="5486400" y="1809750"/>
            <a:ext cx="3438717" cy="3186332"/>
          </a:xfrm>
          <a:prstGeom prst="rect">
            <a:avLst/>
          </a:prstGeom>
        </p:spPr>
      </p:pic>
      <p:sp>
        <p:nvSpPr>
          <p:cNvPr id="4" name="Rectangle 3">
            <a:extLst>
              <a:ext uri="{FF2B5EF4-FFF2-40B4-BE49-F238E27FC236}">
                <a16:creationId xmlns:a16="http://schemas.microsoft.com/office/drawing/2014/main" id="{44E03EAF-FBF8-4C9D-827D-54E8E11C62BC}"/>
              </a:ext>
            </a:extLst>
          </p:cNvPr>
          <p:cNvSpPr/>
          <p:nvPr/>
        </p:nvSpPr>
        <p:spPr>
          <a:xfrm>
            <a:off x="5539693" y="1798847"/>
            <a:ext cx="3332130" cy="436539"/>
          </a:xfrm>
          <a:prstGeom prst="rect">
            <a:avLst/>
          </a:prstGeom>
          <a:solidFill>
            <a:srgbClr val="F8E6BA"/>
          </a:solidFill>
          <a:ln>
            <a:solidFill>
              <a:srgbClr val="F8E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BFB8AE"/>
              </a:highlight>
              <a:uLnTx/>
              <a:uFillTx/>
              <a:latin typeface="Calibri"/>
              <a:ea typeface="+mn-ea"/>
              <a:cs typeface="+mn-cs"/>
            </a:endParaRPr>
          </a:p>
        </p:txBody>
      </p:sp>
      <p:sp>
        <p:nvSpPr>
          <p:cNvPr id="23554" name="Title 1"/>
          <p:cNvSpPr>
            <a:spLocks noGrp="1"/>
          </p:cNvSpPr>
          <p:nvPr>
            <p:ph type="title"/>
          </p:nvPr>
        </p:nvSpPr>
        <p:spPr>
          <a:xfrm>
            <a:off x="460375" y="147418"/>
            <a:ext cx="8229600" cy="857250"/>
          </a:xfrm>
          <a:solidFill>
            <a:schemeClr val="bg1">
              <a:alpha val="50195"/>
            </a:schemeClr>
          </a:solidFill>
        </p:spPr>
        <p:txBody>
          <a:bodyPr/>
          <a:lstStyle/>
          <a:p>
            <a:r>
              <a:rPr lang="en-US" altLang="en-US" b="1" dirty="0" err="1">
                <a:solidFill>
                  <a:srgbClr val="0077C0"/>
                </a:solidFill>
                <a:latin typeface="Century Gothic" pitchFamily="34" charset="0"/>
              </a:rPr>
              <a:t>Preparando</a:t>
            </a:r>
            <a:r>
              <a:rPr lang="en-US" altLang="en-US" b="1" dirty="0">
                <a:solidFill>
                  <a:srgbClr val="0077C0"/>
                </a:solidFill>
                <a:latin typeface="Century Gothic" pitchFamily="34" charset="0"/>
              </a:rPr>
              <a:t> para una </a:t>
            </a:r>
            <a:r>
              <a:rPr lang="en-US" altLang="en-US" b="1" dirty="0" err="1">
                <a:solidFill>
                  <a:srgbClr val="0077C0"/>
                </a:solidFill>
                <a:latin typeface="Century Gothic" pitchFamily="34" charset="0"/>
              </a:rPr>
              <a:t>Cita</a:t>
            </a:r>
            <a:endParaRPr lang="en-US" altLang="en-US" b="1" dirty="0">
              <a:solidFill>
                <a:srgbClr val="0077C0"/>
              </a:solidFill>
              <a:latin typeface="Century Gothic" pitchFamily="34" charset="0"/>
            </a:endParaRPr>
          </a:p>
        </p:txBody>
      </p:sp>
      <p:sp>
        <p:nvSpPr>
          <p:cNvPr id="23555" name="Text Placeholder 9"/>
          <p:cNvSpPr>
            <a:spLocks noGrp="1"/>
          </p:cNvSpPr>
          <p:nvPr>
            <p:ph type="body" idx="1"/>
          </p:nvPr>
        </p:nvSpPr>
        <p:spPr>
          <a:xfrm>
            <a:off x="1155920" y="1317835"/>
            <a:ext cx="3962400" cy="481012"/>
          </a:xfrm>
          <a:noFill/>
        </p:spPr>
        <p:txBody>
          <a:bodyPr>
            <a:normAutofit/>
          </a:bodyPr>
          <a:lstStyle/>
          <a:p>
            <a:pPr algn="ctr"/>
            <a:r>
              <a:rPr lang="en-US" altLang="en-US" u="sng" dirty="0" err="1">
                <a:latin typeface="Century Gothic" pitchFamily="34" charset="0"/>
              </a:rPr>
              <a:t>Pasos</a:t>
            </a:r>
            <a:r>
              <a:rPr lang="en-US" altLang="en-US" u="sng" dirty="0">
                <a:latin typeface="Century Gothic" pitchFamily="34" charset="0"/>
              </a:rPr>
              <a:t> a </a:t>
            </a:r>
            <a:r>
              <a:rPr lang="en-US" altLang="en-US" u="sng" dirty="0" err="1">
                <a:latin typeface="Century Gothic" pitchFamily="34" charset="0"/>
              </a:rPr>
              <a:t>Seguir</a:t>
            </a:r>
            <a:endParaRPr lang="en-US" altLang="en-US" u="sng" dirty="0">
              <a:latin typeface="Century Gothic" pitchFamily="34" charset="0"/>
            </a:endParaRPr>
          </a:p>
        </p:txBody>
      </p:sp>
      <p:sp>
        <p:nvSpPr>
          <p:cNvPr id="15" name="Content Placeholder 3"/>
          <p:cNvSpPr txBox="1">
            <a:spLocks noGrp="1" noChangeArrowheads="1"/>
          </p:cNvSpPr>
          <p:nvPr>
            <p:ph sz="half" idx="2"/>
          </p:nvPr>
        </p:nvSpPr>
        <p:spPr>
          <a:xfrm>
            <a:off x="1219200" y="1870458"/>
            <a:ext cx="4117233" cy="2810498"/>
          </a:xfrm>
          <a:noFill/>
        </p:spPr>
        <p:txBody>
          <a:bodyPr wrap="square">
            <a:no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68275" indent="-168275" eaLnBrk="1" hangingPunct="1">
              <a:lnSpc>
                <a:spcPct val="140000"/>
              </a:lnSpc>
              <a:spcBef>
                <a:spcPct val="0"/>
              </a:spcBef>
              <a:defRPr/>
            </a:pPr>
            <a:r>
              <a:rPr lang="es-ES" altLang="en-US" sz="2200" dirty="0">
                <a:latin typeface="Century Gothic" panose="020B0502020202020204" pitchFamily="34" charset="0"/>
                <a:ea typeface="+mj-ea"/>
                <a:cs typeface="+mj-cs"/>
              </a:rPr>
              <a:t>Tener una razón para ir</a:t>
            </a:r>
          </a:p>
          <a:p>
            <a:pPr marL="168275" indent="-168275" eaLnBrk="1" hangingPunct="1">
              <a:lnSpc>
                <a:spcPct val="140000"/>
              </a:lnSpc>
              <a:spcBef>
                <a:spcPct val="0"/>
              </a:spcBef>
              <a:defRPr/>
            </a:pPr>
            <a:r>
              <a:rPr lang="en-US" altLang="en-US" sz="2200" dirty="0" err="1">
                <a:latin typeface="Century Gothic" panose="020B0502020202020204" pitchFamily="34" charset="0"/>
                <a:ea typeface="+mj-ea"/>
                <a:cs typeface="+mj-cs"/>
              </a:rPr>
              <a:t>Encuentra</a:t>
            </a:r>
            <a:r>
              <a:rPr lang="en-US" altLang="en-US" sz="2200" dirty="0">
                <a:latin typeface="Century Gothic" panose="020B0502020202020204" pitchFamily="34" charset="0"/>
                <a:ea typeface="+mj-ea"/>
                <a:cs typeface="+mj-cs"/>
              </a:rPr>
              <a:t> </a:t>
            </a:r>
            <a:r>
              <a:rPr lang="en-US" altLang="en-US" sz="2200" dirty="0" err="1">
                <a:latin typeface="Century Gothic" panose="020B0502020202020204" pitchFamily="34" charset="0"/>
                <a:ea typeface="+mj-ea"/>
                <a:cs typeface="+mj-cs"/>
              </a:rPr>
              <a:t>centro</a:t>
            </a:r>
            <a:r>
              <a:rPr lang="en-US" altLang="en-US" sz="2200" dirty="0">
                <a:latin typeface="Century Gothic" panose="020B0502020202020204" pitchFamily="34" charset="0"/>
                <a:ea typeface="+mj-ea"/>
                <a:cs typeface="+mj-cs"/>
              </a:rPr>
              <a:t> de </a:t>
            </a:r>
            <a:r>
              <a:rPr lang="en-US" altLang="en-US" sz="2200" dirty="0" err="1">
                <a:latin typeface="Century Gothic" panose="020B0502020202020204" pitchFamily="34" charset="0"/>
                <a:ea typeface="+mj-ea"/>
                <a:cs typeface="+mj-cs"/>
              </a:rPr>
              <a:t>salud</a:t>
            </a:r>
            <a:endParaRPr lang="en-US" altLang="en-US" sz="2200" dirty="0">
              <a:latin typeface="Century Gothic" panose="020B0502020202020204" pitchFamily="34" charset="0"/>
              <a:ea typeface="+mj-ea"/>
              <a:cs typeface="+mj-cs"/>
            </a:endParaRPr>
          </a:p>
          <a:p>
            <a:pPr marL="168275" indent="-168275" eaLnBrk="1" hangingPunct="1">
              <a:lnSpc>
                <a:spcPct val="140000"/>
              </a:lnSpc>
              <a:spcBef>
                <a:spcPct val="0"/>
              </a:spcBef>
              <a:defRPr/>
            </a:pPr>
            <a:r>
              <a:rPr lang="en-US" altLang="en-US" sz="2200" dirty="0" err="1">
                <a:latin typeface="Century Gothic" panose="020B0502020202020204" pitchFamily="34" charset="0"/>
                <a:ea typeface="+mj-ea"/>
                <a:cs typeface="+mj-cs"/>
              </a:rPr>
              <a:t>Encuentra</a:t>
            </a:r>
            <a:r>
              <a:rPr lang="en-US" altLang="en-US" sz="2200" dirty="0">
                <a:latin typeface="Century Gothic" panose="020B0502020202020204" pitchFamily="34" charset="0"/>
                <a:ea typeface="+mj-ea"/>
                <a:cs typeface="+mj-cs"/>
              </a:rPr>
              <a:t> </a:t>
            </a:r>
            <a:r>
              <a:rPr lang="en-US" altLang="en-US" sz="2200" dirty="0" err="1">
                <a:latin typeface="Century Gothic" panose="020B0502020202020204" pitchFamily="34" charset="0"/>
                <a:ea typeface="+mj-ea"/>
                <a:cs typeface="+mj-cs"/>
              </a:rPr>
              <a:t>tiempo</a:t>
            </a:r>
            <a:r>
              <a:rPr lang="en-US" altLang="en-US" sz="2200" dirty="0">
                <a:latin typeface="Century Gothic" panose="020B0502020202020204" pitchFamily="34" charset="0"/>
                <a:ea typeface="+mj-ea"/>
                <a:cs typeface="+mj-cs"/>
              </a:rPr>
              <a:t> para </a:t>
            </a:r>
            <a:r>
              <a:rPr lang="en-US" altLang="en-US" sz="2200" dirty="0" err="1">
                <a:latin typeface="Century Gothic" panose="020B0502020202020204" pitchFamily="34" charset="0"/>
                <a:ea typeface="+mj-ea"/>
                <a:cs typeface="+mj-cs"/>
              </a:rPr>
              <a:t>ir</a:t>
            </a:r>
            <a:endParaRPr lang="en-US" altLang="en-US" sz="2200" dirty="0">
              <a:latin typeface="Century Gothic" panose="020B0502020202020204" pitchFamily="34" charset="0"/>
              <a:ea typeface="+mj-ea"/>
              <a:cs typeface="+mj-cs"/>
            </a:endParaRPr>
          </a:p>
          <a:p>
            <a:pPr marL="168275" indent="-168275" eaLnBrk="1" hangingPunct="1">
              <a:lnSpc>
                <a:spcPct val="140000"/>
              </a:lnSpc>
              <a:spcBef>
                <a:spcPct val="0"/>
              </a:spcBef>
              <a:defRPr/>
            </a:pPr>
            <a:r>
              <a:rPr lang="en-US" altLang="en-US" sz="2200" dirty="0" err="1">
                <a:latin typeface="Century Gothic" panose="020B0502020202020204" pitchFamily="34" charset="0"/>
                <a:ea typeface="+mj-ea"/>
                <a:cs typeface="+mj-cs"/>
              </a:rPr>
              <a:t>Organizar</a:t>
            </a:r>
            <a:r>
              <a:rPr lang="en-US" altLang="en-US" sz="2200" dirty="0">
                <a:latin typeface="Century Gothic" panose="020B0502020202020204" pitchFamily="34" charset="0"/>
                <a:ea typeface="+mj-ea"/>
                <a:cs typeface="+mj-cs"/>
              </a:rPr>
              <a:t> </a:t>
            </a:r>
            <a:r>
              <a:rPr lang="en-US" altLang="en-US" sz="2200" dirty="0" err="1">
                <a:latin typeface="Century Gothic" panose="020B0502020202020204" pitchFamily="34" charset="0"/>
                <a:ea typeface="+mj-ea"/>
                <a:cs typeface="+mj-cs"/>
              </a:rPr>
              <a:t>transporte</a:t>
            </a:r>
            <a:endParaRPr lang="en-US" altLang="en-US" sz="2200" dirty="0">
              <a:latin typeface="Century Gothic" panose="020B0502020202020204" pitchFamily="34" charset="0"/>
              <a:ea typeface="+mj-ea"/>
              <a:cs typeface="+mj-cs"/>
            </a:endParaRPr>
          </a:p>
          <a:p>
            <a:pPr marL="182880" lvl="0" indent="-182880" eaLnBrk="1" hangingPunct="1">
              <a:lnSpc>
                <a:spcPct val="140000"/>
              </a:lnSpc>
              <a:spcBef>
                <a:spcPct val="0"/>
              </a:spcBef>
              <a:defRPr/>
            </a:pPr>
            <a:r>
              <a:rPr lang="es-MX" altLang="en-US" sz="2200" dirty="0">
                <a:solidFill>
                  <a:prstClr val="black"/>
                </a:solidFill>
                <a:latin typeface="Century Gothic" panose="020B0502020202020204" pitchFamily="34" charset="0"/>
              </a:rPr>
              <a:t>Piensa en formas de pago</a:t>
            </a:r>
          </a:p>
          <a:p>
            <a:pPr marL="0" lvl="0" indent="0" eaLnBrk="1" hangingPunct="1">
              <a:lnSpc>
                <a:spcPct val="140000"/>
              </a:lnSpc>
              <a:spcBef>
                <a:spcPct val="0"/>
              </a:spcBef>
              <a:buNone/>
              <a:defRPr/>
            </a:pPr>
            <a:r>
              <a:rPr lang="en-US" altLang="en-US" sz="1300" dirty="0">
                <a:solidFill>
                  <a:prstClr val="black"/>
                </a:solidFill>
                <a:latin typeface="Century Gothic" panose="020B0502020202020204" pitchFamily="34" charset="0"/>
              </a:rPr>
              <a:t>(Medi-</a:t>
            </a:r>
            <a:r>
              <a:rPr lang="en-US" altLang="en-US" sz="1300" dirty="0" err="1">
                <a:solidFill>
                  <a:prstClr val="black"/>
                </a:solidFill>
                <a:latin typeface="Century Gothic" panose="020B0502020202020204" pitchFamily="34" charset="0"/>
              </a:rPr>
              <a:t>cal</a:t>
            </a:r>
            <a:r>
              <a:rPr lang="en-US" altLang="en-US" sz="1300" dirty="0">
                <a:solidFill>
                  <a:prstClr val="black"/>
                </a:solidFill>
                <a:latin typeface="Century Gothic" panose="020B0502020202020204" pitchFamily="34" charset="0"/>
              </a:rPr>
              <a:t>, Family PACT</a:t>
            </a:r>
            <a:r>
              <a:rPr lang="es-MX" altLang="en-US" sz="1300" dirty="0">
                <a:solidFill>
                  <a:prstClr val="black"/>
                </a:solidFill>
                <a:latin typeface="Century Gothic" panose="020B0502020202020204" pitchFamily="34" charset="0"/>
              </a:rPr>
              <a:t>, Efectivo, Aseguranza)</a:t>
            </a:r>
          </a:p>
          <a:p>
            <a:pPr eaLnBrk="1" hangingPunct="1">
              <a:spcBef>
                <a:spcPct val="0"/>
              </a:spcBef>
              <a:defRPr/>
            </a:pPr>
            <a:endParaRPr lang="en-US" altLang="en-US" sz="2000" dirty="0">
              <a:latin typeface="Century Gothic" panose="020B0502020202020204" pitchFamily="34" charset="0"/>
              <a:ea typeface="+mj-ea"/>
              <a:cs typeface="+mj-cs"/>
            </a:endParaRPr>
          </a:p>
          <a:p>
            <a:pPr eaLnBrk="1" hangingPunct="1">
              <a:lnSpc>
                <a:spcPct val="150000"/>
              </a:lnSpc>
              <a:spcBef>
                <a:spcPct val="0"/>
              </a:spcBef>
              <a:defRPr/>
            </a:pPr>
            <a:endParaRPr lang="en-US" altLang="en-US" sz="2000" dirty="0">
              <a:latin typeface="Century Gothic" panose="020B0502020202020204" pitchFamily="34" charset="0"/>
              <a:ea typeface="+mj-ea"/>
              <a:cs typeface="+mj-cs"/>
            </a:endParaRPr>
          </a:p>
          <a:p>
            <a:pPr marL="0" indent="0" eaLnBrk="1" hangingPunct="1">
              <a:spcBef>
                <a:spcPct val="0"/>
              </a:spcBef>
              <a:buNone/>
              <a:defRPr/>
            </a:pPr>
            <a:endParaRPr lang="en-US" altLang="en-US" sz="2000" dirty="0">
              <a:latin typeface="Century Gothic" panose="020B0502020202020204" pitchFamily="34" charset="0"/>
              <a:ea typeface="+mj-ea"/>
              <a:cs typeface="+mj-cs"/>
            </a:endParaRPr>
          </a:p>
          <a:p>
            <a:pPr eaLnBrk="1" hangingPunct="1">
              <a:spcBef>
                <a:spcPct val="0"/>
              </a:spcBef>
              <a:defRPr/>
            </a:pPr>
            <a:endParaRPr lang="en-US" altLang="en-US" sz="2000" dirty="0">
              <a:latin typeface="Century Gothic" panose="020B0502020202020204" pitchFamily="34" charset="0"/>
              <a:ea typeface="+mj-ea"/>
              <a:cs typeface="+mj-cs"/>
            </a:endParaRPr>
          </a:p>
          <a:p>
            <a:pPr marL="0" indent="0" eaLnBrk="1" hangingPunct="1">
              <a:spcBef>
                <a:spcPct val="0"/>
              </a:spcBef>
              <a:buFont typeface="Arial" pitchFamily="34" charset="0"/>
              <a:buNone/>
              <a:defRPr/>
            </a:pPr>
            <a:endParaRPr lang="en-US" altLang="en-US" sz="2000" dirty="0">
              <a:latin typeface="Century Gothic" panose="020B0502020202020204" pitchFamily="34" charset="0"/>
              <a:ea typeface="+mj-ea"/>
              <a:cs typeface="+mj-cs"/>
            </a:endParaRPr>
          </a:p>
        </p:txBody>
      </p:sp>
      <p:sp>
        <p:nvSpPr>
          <p:cNvPr id="23556" name="Text Placeholder 11"/>
          <p:cNvSpPr>
            <a:spLocks noGrp="1"/>
          </p:cNvSpPr>
          <p:nvPr>
            <p:ph type="body" sz="quarter" idx="3"/>
          </p:nvPr>
        </p:nvSpPr>
        <p:spPr>
          <a:xfrm>
            <a:off x="5081794" y="1751511"/>
            <a:ext cx="4041775" cy="479822"/>
          </a:xfrm>
          <a:noFill/>
        </p:spPr>
        <p:txBody>
          <a:bodyPr>
            <a:normAutofit/>
          </a:bodyPr>
          <a:lstStyle/>
          <a:p>
            <a:pPr algn="ctr"/>
            <a:r>
              <a:rPr lang="en-US" altLang="en-US" dirty="0" err="1">
                <a:latin typeface="Century Gothic" pitchFamily="34" charset="0"/>
              </a:rPr>
              <a:t>Consejos</a:t>
            </a:r>
            <a:endParaRPr lang="en-US" altLang="en-US" dirty="0">
              <a:latin typeface="Century Gothic" pitchFamily="34" charset="0"/>
            </a:endParaRPr>
          </a:p>
        </p:txBody>
      </p:sp>
      <p:sp>
        <p:nvSpPr>
          <p:cNvPr id="13" name="Content Placeholder 12"/>
          <p:cNvSpPr>
            <a:spLocks noGrp="1"/>
          </p:cNvSpPr>
          <p:nvPr>
            <p:ph sz="quarter" idx="4"/>
          </p:nvPr>
        </p:nvSpPr>
        <p:spPr>
          <a:xfrm>
            <a:off x="5668150" y="2303163"/>
            <a:ext cx="3075216" cy="2533353"/>
          </a:xfrm>
          <a:noFill/>
        </p:spPr>
        <p:txBody>
          <a:bodyPr>
            <a:normAutofit fontScale="25000" lnSpcReduction="20000"/>
          </a:bodyPr>
          <a:lstStyle/>
          <a:p>
            <a:pPr marL="168275" indent="-168275">
              <a:lnSpc>
                <a:spcPct val="160000"/>
              </a:lnSpc>
              <a:spcBef>
                <a:spcPct val="0"/>
              </a:spcBef>
              <a:defRPr/>
            </a:pPr>
            <a:r>
              <a:rPr lang="en-US" altLang="en-US" sz="6400" dirty="0" err="1">
                <a:latin typeface="Century Gothic" panose="020B0502020202020204" pitchFamily="34" charset="0"/>
              </a:rPr>
              <a:t>Hacer</a:t>
            </a:r>
            <a:r>
              <a:rPr lang="en-US" altLang="en-US" sz="6400" dirty="0">
                <a:latin typeface="Century Gothic" panose="020B0502020202020204" pitchFamily="34" charset="0"/>
              </a:rPr>
              <a:t> una </a:t>
            </a:r>
            <a:r>
              <a:rPr lang="en-US" altLang="en-US" sz="6400" dirty="0" err="1">
                <a:latin typeface="Century Gothic" panose="020B0502020202020204" pitchFamily="34" charset="0"/>
              </a:rPr>
              <a:t>cita</a:t>
            </a:r>
            <a:endParaRPr lang="en-US" altLang="en-US" sz="6400" dirty="0">
              <a:latin typeface="Century Gothic" panose="020B0502020202020204" pitchFamily="34" charset="0"/>
            </a:endParaRPr>
          </a:p>
          <a:p>
            <a:pPr marL="168275" indent="-168275">
              <a:lnSpc>
                <a:spcPct val="160000"/>
              </a:lnSpc>
              <a:spcBef>
                <a:spcPct val="0"/>
              </a:spcBef>
              <a:defRPr/>
            </a:pPr>
            <a:r>
              <a:rPr lang="es-ES" altLang="en-US" sz="6400" dirty="0">
                <a:solidFill>
                  <a:prstClr val="black"/>
                </a:solidFill>
                <a:latin typeface="Century Gothic" panose="020B0502020202020204" pitchFamily="34" charset="0"/>
              </a:rPr>
              <a:t>Comunicarse con un cuidador</a:t>
            </a:r>
          </a:p>
          <a:p>
            <a:pPr marL="168275" indent="-168275">
              <a:lnSpc>
                <a:spcPct val="160000"/>
              </a:lnSpc>
              <a:spcBef>
                <a:spcPct val="0"/>
              </a:spcBef>
              <a:defRPr/>
            </a:pPr>
            <a:r>
              <a:rPr lang="es-ES" altLang="en-US" sz="6400" dirty="0">
                <a:solidFill>
                  <a:prstClr val="black"/>
                </a:solidFill>
                <a:latin typeface="Century Gothic" panose="020B0502020202020204" pitchFamily="34" charset="0"/>
              </a:rPr>
              <a:t>Comunicarse con tu pareja</a:t>
            </a:r>
          </a:p>
          <a:p>
            <a:pPr marL="168275" indent="-168275">
              <a:lnSpc>
                <a:spcPct val="160000"/>
              </a:lnSpc>
              <a:spcBef>
                <a:spcPct val="0"/>
              </a:spcBef>
              <a:defRPr/>
            </a:pPr>
            <a:r>
              <a:rPr lang="es-ES" altLang="en-US" sz="6400" dirty="0">
                <a:solidFill>
                  <a:prstClr val="black"/>
                </a:solidFill>
                <a:latin typeface="Century Gothic" panose="020B0502020202020204" pitchFamily="34" charset="0"/>
              </a:rPr>
              <a:t>Preparar preguntas</a:t>
            </a:r>
          </a:p>
          <a:p>
            <a:pPr marL="168275" indent="-168275">
              <a:lnSpc>
                <a:spcPct val="160000"/>
              </a:lnSpc>
              <a:spcBef>
                <a:spcPct val="0"/>
              </a:spcBef>
              <a:defRPr/>
            </a:pPr>
            <a:r>
              <a:rPr lang="es-ES" altLang="en-US" sz="6400" dirty="0">
                <a:solidFill>
                  <a:prstClr val="black"/>
                </a:solidFill>
                <a:latin typeface="Century Gothic" panose="020B0502020202020204" pitchFamily="34" charset="0"/>
              </a:rPr>
              <a:t>Saber información médica </a:t>
            </a:r>
            <a:r>
              <a:rPr lang="es-ES" altLang="en-US" sz="5200" dirty="0">
                <a:solidFill>
                  <a:prstClr val="black"/>
                </a:solidFill>
                <a:latin typeface="Century Gothic" panose="020B0502020202020204" pitchFamily="34" charset="0"/>
              </a:rPr>
              <a:t>(Historial de salud familiar, último ciclo menstrual)</a:t>
            </a:r>
          </a:p>
          <a:p>
            <a:pPr>
              <a:lnSpc>
                <a:spcPct val="160000"/>
              </a:lnSpc>
              <a:spcBef>
                <a:spcPct val="0"/>
              </a:spcBef>
              <a:defRPr/>
            </a:pPr>
            <a:endParaRPr lang="en-US" altLang="en-US" sz="3300" dirty="0">
              <a:solidFill>
                <a:prstClr val="black"/>
              </a:solidFill>
              <a:latin typeface="Century Gothic" panose="020B0502020202020204" pitchFamily="34" charset="0"/>
            </a:endParaRPr>
          </a:p>
          <a:p>
            <a:pPr eaLnBrk="1" hangingPunct="1">
              <a:lnSpc>
                <a:spcPct val="150000"/>
              </a:lnSpc>
              <a:spcBef>
                <a:spcPct val="0"/>
              </a:spcBef>
              <a:defRPr/>
            </a:pPr>
            <a:endParaRPr lang="en-US" altLang="en-US" sz="2000" dirty="0">
              <a:solidFill>
                <a:prstClr val="black"/>
              </a:solidFill>
              <a:latin typeface="Century Gothic" panose="020B0502020202020204" pitchFamily="34" charset="0"/>
            </a:endParaRPr>
          </a:p>
          <a:p>
            <a:pPr marL="0" indent="0" eaLnBrk="1" hangingPunct="1">
              <a:lnSpc>
                <a:spcPct val="150000"/>
              </a:lnSpc>
              <a:spcBef>
                <a:spcPct val="0"/>
              </a:spcBef>
              <a:buNone/>
              <a:defRPr/>
            </a:pPr>
            <a:endParaRPr lang="en-US" altLang="en-US" sz="2000" dirty="0">
              <a:solidFill>
                <a:prstClr val="black"/>
              </a:solidFill>
              <a:latin typeface="Century Gothic" panose="020B0502020202020204" pitchFamily="34" charset="0"/>
            </a:endParaRPr>
          </a:p>
          <a:p>
            <a:pPr eaLnBrk="1" hangingPunct="1">
              <a:spcBef>
                <a:spcPct val="0"/>
              </a:spcBef>
              <a:defRPr/>
            </a:pPr>
            <a:endParaRPr lang="en-US" altLang="en-US" sz="1000" dirty="0">
              <a:solidFill>
                <a:prstClr val="black"/>
              </a:solidFill>
              <a:latin typeface="Century Gothic" panose="020B0502020202020204" pitchFamily="34" charset="0"/>
            </a:endParaRPr>
          </a:p>
          <a:p>
            <a:pPr marL="0" indent="0" eaLnBrk="1" hangingPunct="1">
              <a:spcBef>
                <a:spcPct val="0"/>
              </a:spcBef>
              <a:buFont typeface="Arial" charset="0"/>
              <a:buNone/>
              <a:defRPr/>
            </a:pPr>
            <a:endParaRPr lang="en-US" altLang="en-US" sz="1800" dirty="0">
              <a:solidFill>
                <a:prstClr val="black"/>
              </a:solidFill>
              <a:latin typeface="Century Gothic" panose="020B0502020202020204" pitchFamily="34" charset="0"/>
            </a:endParaRPr>
          </a:p>
          <a:p>
            <a:pPr>
              <a:defRPr/>
            </a:pPr>
            <a:endParaRPr lang="en-US" dirty="0"/>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778" y="942982"/>
            <a:ext cx="1198339" cy="119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2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cap="all" dirty="0">
                <a:solidFill>
                  <a:srgbClr val="0077C0"/>
                </a:solidFill>
                <a:latin typeface="Century Gothic" panose="020B0502020202020204" pitchFamily="34" charset="0"/>
              </a:rPr>
              <a:t>¿Que esperar?</a:t>
            </a:r>
          </a:p>
        </p:txBody>
      </p:sp>
      <p:sp>
        <p:nvSpPr>
          <p:cNvPr id="3" name="Content Placeholder 2"/>
          <p:cNvSpPr>
            <a:spLocks noGrp="1"/>
          </p:cNvSpPr>
          <p:nvPr>
            <p:ph idx="1"/>
          </p:nvPr>
        </p:nvSpPr>
        <p:spPr>
          <a:xfrm>
            <a:off x="315670" y="1025687"/>
            <a:ext cx="8599730" cy="3990619"/>
          </a:xfrm>
          <a:noFill/>
        </p:spPr>
        <p:txBody>
          <a:bodyPr anchor="ctr">
            <a:normAutofit/>
          </a:bodyPr>
          <a:lstStyle/>
          <a:p>
            <a:pPr marL="0" indent="0" algn="ctr">
              <a:buNone/>
            </a:pPr>
            <a:endParaRPr lang="en-US" b="1" dirty="0">
              <a:latin typeface="Century Gothic" panose="020B0502020202020204" pitchFamily="34" charset="0"/>
            </a:endParaRPr>
          </a:p>
          <a:p>
            <a:pPr marL="0" indent="0">
              <a:buNone/>
            </a:pPr>
            <a:endParaRPr lang="en-US" sz="2400" b="1" dirty="0">
              <a:latin typeface="Century Gothic" panose="020B0502020202020204" pitchFamily="34" charset="0"/>
            </a:endParaRPr>
          </a:p>
        </p:txBody>
      </p:sp>
      <p:sp>
        <p:nvSpPr>
          <p:cNvPr id="17" name="Right Arrow 16"/>
          <p:cNvSpPr/>
          <p:nvPr/>
        </p:nvSpPr>
        <p:spPr>
          <a:xfrm>
            <a:off x="3253071" y="1291425"/>
            <a:ext cx="558506" cy="52396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022363" y="1486590"/>
            <a:ext cx="1532933" cy="954107"/>
          </a:xfrm>
          <a:prstGeom prst="rect">
            <a:avLst/>
          </a:prstGeom>
          <a:noFill/>
        </p:spPr>
        <p:txBody>
          <a:bodyPr wrap="square" rtlCol="0">
            <a:spAutoFit/>
          </a:bodyPr>
          <a:lstStyle/>
          <a:p>
            <a:r>
              <a:rPr lang="es-MX" sz="1400" dirty="0">
                <a:latin typeface="Century Gothic" panose="020B0502020202020204" pitchFamily="34" charset="0"/>
              </a:rPr>
              <a:t>Haga preguntas, todo es confidencial</a:t>
            </a:r>
          </a:p>
        </p:txBody>
      </p:sp>
      <p:sp>
        <p:nvSpPr>
          <p:cNvPr id="15" name="TextBox 14"/>
          <p:cNvSpPr txBox="1"/>
          <p:nvPr/>
        </p:nvSpPr>
        <p:spPr>
          <a:xfrm>
            <a:off x="283794" y="1437798"/>
            <a:ext cx="1859480" cy="784830"/>
          </a:xfrm>
          <a:prstGeom prst="rect">
            <a:avLst/>
          </a:prstGeom>
          <a:noFill/>
        </p:spPr>
        <p:txBody>
          <a:bodyPr wrap="square" rtlCol="0">
            <a:spAutoFit/>
          </a:bodyPr>
          <a:lstStyle/>
          <a:p>
            <a:r>
              <a:rPr lang="es-MX" sz="1500" dirty="0">
                <a:latin typeface="Century Gothic" panose="020B0502020202020204" pitchFamily="34" charset="0"/>
              </a:rPr>
              <a:t>Acuda a la cita y llegue al menos 15 minutos antes</a:t>
            </a:r>
          </a:p>
        </p:txBody>
      </p:sp>
      <p:grpSp>
        <p:nvGrpSpPr>
          <p:cNvPr id="12" name="Group 11"/>
          <p:cNvGrpSpPr/>
          <p:nvPr/>
        </p:nvGrpSpPr>
        <p:grpSpPr>
          <a:xfrm>
            <a:off x="3975308" y="1063968"/>
            <a:ext cx="1497262" cy="1240213"/>
            <a:chOff x="3912839" y="1005692"/>
            <a:chExt cx="1497262" cy="1240213"/>
          </a:xfrm>
        </p:grpSpPr>
        <p:sp>
          <p:nvSpPr>
            <p:cNvPr id="16" name="TextBox 15"/>
            <p:cNvSpPr txBox="1"/>
            <p:nvPr/>
          </p:nvSpPr>
          <p:spPr>
            <a:xfrm>
              <a:off x="3931928" y="1461075"/>
              <a:ext cx="1478173" cy="784830"/>
            </a:xfrm>
            <a:prstGeom prst="rect">
              <a:avLst/>
            </a:prstGeom>
            <a:noFill/>
          </p:spPr>
          <p:txBody>
            <a:bodyPr wrap="square" rtlCol="0">
              <a:spAutoFit/>
            </a:bodyPr>
            <a:lstStyle/>
            <a:p>
              <a:r>
                <a:rPr lang="es-MX" sz="1500" dirty="0">
                  <a:latin typeface="Century Gothic" panose="020B0502020202020204" pitchFamily="34" charset="0"/>
                </a:rPr>
                <a:t>Inicie sesión y complete el papeleo</a:t>
              </a:r>
            </a:p>
          </p:txBody>
        </p:sp>
        <p:pic>
          <p:nvPicPr>
            <p:cNvPr id="51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839" y="1005692"/>
              <a:ext cx="264818"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3727402" y="3012151"/>
            <a:ext cx="1863695" cy="1169551"/>
          </a:xfrm>
          <a:prstGeom prst="rect">
            <a:avLst/>
          </a:prstGeom>
          <a:noFill/>
        </p:spPr>
        <p:txBody>
          <a:bodyPr wrap="square" rtlCol="0">
            <a:spAutoFit/>
          </a:bodyPr>
          <a:lstStyle/>
          <a:p>
            <a:r>
              <a:rPr lang="es-MX" sz="1400" dirty="0">
                <a:latin typeface="Century Gothic" panose="020B0502020202020204" pitchFamily="34" charset="0"/>
              </a:rPr>
              <a:t>El clínico hará preguntas personales, responde lo más honesto posible</a:t>
            </a:r>
          </a:p>
        </p:txBody>
      </p:sp>
      <p:sp>
        <p:nvSpPr>
          <p:cNvPr id="19" name="TextBox 18"/>
          <p:cNvSpPr txBox="1"/>
          <p:nvPr/>
        </p:nvSpPr>
        <p:spPr>
          <a:xfrm>
            <a:off x="6479988" y="3254093"/>
            <a:ext cx="2143831" cy="1015663"/>
          </a:xfrm>
          <a:prstGeom prst="rect">
            <a:avLst/>
          </a:prstGeom>
          <a:noFill/>
        </p:spPr>
        <p:txBody>
          <a:bodyPr wrap="square" rtlCol="0">
            <a:spAutoFit/>
          </a:bodyPr>
          <a:lstStyle/>
          <a:p>
            <a:r>
              <a:rPr lang="es-MX" sz="1500" dirty="0">
                <a:latin typeface="Century Gothic" panose="020B0502020202020204" pitchFamily="34" charset="0"/>
              </a:rPr>
              <a:t>Entregue el papeleo y espere a que se llame el nombre</a:t>
            </a:r>
          </a:p>
          <a:p>
            <a:endParaRPr lang="en-US" sz="1500" dirty="0">
              <a:latin typeface="Century Gothic" panose="020B0502020202020204" pitchFamily="34" charset="0"/>
            </a:endParaRPr>
          </a:p>
        </p:txBody>
      </p:sp>
      <p:grpSp>
        <p:nvGrpSpPr>
          <p:cNvPr id="31" name="Group 30"/>
          <p:cNvGrpSpPr/>
          <p:nvPr/>
        </p:nvGrpSpPr>
        <p:grpSpPr>
          <a:xfrm>
            <a:off x="211785" y="3061443"/>
            <a:ext cx="2607735" cy="1265267"/>
            <a:chOff x="65647" y="2912881"/>
            <a:chExt cx="2607735" cy="1265267"/>
          </a:xfrm>
        </p:grpSpPr>
        <p:sp>
          <p:nvSpPr>
            <p:cNvPr id="21" name="TextBox 20"/>
            <p:cNvSpPr txBox="1"/>
            <p:nvPr/>
          </p:nvSpPr>
          <p:spPr>
            <a:xfrm>
              <a:off x="65647" y="2931653"/>
              <a:ext cx="1970965" cy="1246495"/>
            </a:xfrm>
            <a:prstGeom prst="rect">
              <a:avLst/>
            </a:prstGeom>
            <a:noFill/>
          </p:spPr>
          <p:txBody>
            <a:bodyPr wrap="square" rtlCol="0">
              <a:spAutoFit/>
            </a:bodyPr>
            <a:lstStyle/>
            <a:p>
              <a:r>
                <a:rPr lang="es-MX" sz="1500" dirty="0">
                  <a:latin typeface="Century Gothic" panose="020B0502020202020204" pitchFamily="34" charset="0"/>
                </a:rPr>
                <a:t>Los clínicos darán recomendaciones y solicitarán un seguimiento si es necesario</a:t>
              </a:r>
            </a:p>
          </p:txBody>
        </p:sp>
        <p:pic>
          <p:nvPicPr>
            <p:cNvPr id="5149" name="Picture 29"/>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1908866" y="2912881"/>
              <a:ext cx="764516" cy="76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18" y="954718"/>
            <a:ext cx="521216" cy="474388"/>
          </a:xfrm>
          <a:prstGeom prst="rect">
            <a:avLst/>
          </a:prstGeom>
          <a:noFill/>
          <a:ln>
            <a:noFill/>
          </a:ln>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5891" y="1029976"/>
            <a:ext cx="521208" cy="456614"/>
          </a:xfrm>
          <a:prstGeom prst="rect">
            <a:avLst/>
          </a:prstGeom>
          <a:noFill/>
          <a:ln>
            <a:noFill/>
          </a:ln>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195" y="976106"/>
            <a:ext cx="521208" cy="510484"/>
          </a:xfrm>
          <a:prstGeom prst="rect">
            <a:avLst/>
          </a:prstGeom>
          <a:noFill/>
          <a:ln>
            <a:noFill/>
          </a:ln>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1162" y="2704577"/>
            <a:ext cx="521208" cy="499935"/>
          </a:xfrm>
          <a:prstGeom prst="rect">
            <a:avLst/>
          </a:prstGeom>
          <a:noFill/>
          <a:ln>
            <a:noFill/>
          </a:ln>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4683" y="2677759"/>
            <a:ext cx="521208" cy="526753"/>
          </a:xfrm>
          <a:prstGeom prst="rect">
            <a:avLst/>
          </a:prstGeom>
          <a:noFill/>
          <a:ln>
            <a:noFill/>
          </a:ln>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596" y="2557632"/>
            <a:ext cx="521208" cy="554664"/>
          </a:xfrm>
          <a:prstGeom prst="rect">
            <a:avLst/>
          </a:prstGeom>
          <a:noFill/>
          <a:ln>
            <a:noFill/>
          </a:ln>
        </p:spPr>
      </p:pic>
      <p:sp>
        <p:nvSpPr>
          <p:cNvPr id="37" name="Right Arrow 36"/>
          <p:cNvSpPr/>
          <p:nvPr/>
        </p:nvSpPr>
        <p:spPr>
          <a:xfrm>
            <a:off x="6278689" y="1320000"/>
            <a:ext cx="558506" cy="52396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6909078">
            <a:off x="8013522" y="2547847"/>
            <a:ext cx="558506" cy="52396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5492656" y="3389477"/>
            <a:ext cx="558506" cy="52396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0">
            <a:off x="2844154" y="3391780"/>
            <a:ext cx="558506" cy="52396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04C55DED-5D60-4F2E-848B-592A9D3B85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1221" y="1142481"/>
            <a:ext cx="1189907" cy="1189907"/>
          </a:xfrm>
          <a:prstGeom prst="rect">
            <a:avLst/>
          </a:prstGeom>
        </p:spPr>
      </p:pic>
      <p:pic>
        <p:nvPicPr>
          <p:cNvPr id="41" name="Picture 40">
            <a:extLst>
              <a:ext uri="{FF2B5EF4-FFF2-40B4-BE49-F238E27FC236}">
                <a16:creationId xmlns:a16="http://schemas.microsoft.com/office/drawing/2014/main" id="{C538EF6A-5A41-4CAA-951C-A49DE3E1D5F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40754" y="1084244"/>
            <a:ext cx="1417188" cy="1417188"/>
          </a:xfrm>
          <a:prstGeom prst="rect">
            <a:avLst/>
          </a:prstGeom>
        </p:spPr>
      </p:pic>
      <p:pic>
        <p:nvPicPr>
          <p:cNvPr id="43" name="Picture 42">
            <a:extLst>
              <a:ext uri="{FF2B5EF4-FFF2-40B4-BE49-F238E27FC236}">
                <a16:creationId xmlns:a16="http://schemas.microsoft.com/office/drawing/2014/main" id="{CC669ECE-9716-468B-A67C-15BFC9F3D5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50677" y="1248316"/>
            <a:ext cx="1102816" cy="1102816"/>
          </a:xfrm>
          <a:prstGeom prst="rect">
            <a:avLst/>
          </a:prstGeom>
        </p:spPr>
      </p:pic>
      <p:pic>
        <p:nvPicPr>
          <p:cNvPr id="44" name="Picture 43">
            <a:extLst>
              <a:ext uri="{FF2B5EF4-FFF2-40B4-BE49-F238E27FC236}">
                <a16:creationId xmlns:a16="http://schemas.microsoft.com/office/drawing/2014/main" id="{A6D9CCC2-A657-4586-B954-C15313B53F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3046" y="3987293"/>
            <a:ext cx="975413" cy="975413"/>
          </a:xfrm>
          <a:prstGeom prst="rect">
            <a:avLst/>
          </a:prstGeom>
        </p:spPr>
      </p:pic>
      <p:pic>
        <p:nvPicPr>
          <p:cNvPr id="45" name="Picture 44">
            <a:extLst>
              <a:ext uri="{FF2B5EF4-FFF2-40B4-BE49-F238E27FC236}">
                <a16:creationId xmlns:a16="http://schemas.microsoft.com/office/drawing/2014/main" id="{F399C244-E535-4794-9F68-2A3AFD77063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40743" y="3990984"/>
            <a:ext cx="1149584" cy="1149584"/>
          </a:xfrm>
          <a:prstGeom prst="rect">
            <a:avLst/>
          </a:prstGeom>
        </p:spPr>
      </p:pic>
    </p:spTree>
    <p:extLst>
      <p:ext uri="{BB962C8B-B14F-4D97-AF65-F5344CB8AC3E}">
        <p14:creationId xmlns:p14="http://schemas.microsoft.com/office/powerpoint/2010/main" val="352861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20"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8"/>
            <a:ext cx="8153400" cy="1070372"/>
          </a:xfrm>
          <a:solidFill>
            <a:schemeClr val="bg1">
              <a:alpha val="50000"/>
            </a:schemeClr>
          </a:solidFill>
        </p:spPr>
        <p:txBody>
          <a:bodyPr>
            <a:normAutofit/>
          </a:bodyPr>
          <a:lstStyle/>
          <a:p>
            <a:r>
              <a:rPr lang="es-MX" b="1" dirty="0">
                <a:solidFill>
                  <a:srgbClr val="0077C0"/>
                </a:solidFill>
                <a:latin typeface="Century Gothic" panose="020B0502020202020204" pitchFamily="34" charset="0"/>
              </a:rPr>
              <a:t>Los Servicios Son...</a:t>
            </a:r>
          </a:p>
        </p:txBody>
      </p:sp>
      <p:sp>
        <p:nvSpPr>
          <p:cNvPr id="3" name="Content Placeholder 2"/>
          <p:cNvSpPr>
            <a:spLocks noGrp="1"/>
          </p:cNvSpPr>
          <p:nvPr>
            <p:ph idx="1"/>
          </p:nvPr>
        </p:nvSpPr>
        <p:spPr>
          <a:xfrm>
            <a:off x="557613" y="1885950"/>
            <a:ext cx="8357787" cy="2735997"/>
          </a:xfrm>
          <a:noFill/>
        </p:spPr>
        <p:txBody>
          <a:bodyPr anchor="ctr">
            <a:noAutofit/>
          </a:bodyPr>
          <a:lstStyle/>
          <a:p>
            <a:pPr marL="0" lvl="1" indent="0">
              <a:spcBef>
                <a:spcPts val="0"/>
              </a:spcBef>
              <a:buNone/>
            </a:pPr>
            <a:endParaRPr lang="es-ES" sz="2400" b="1" dirty="0"/>
          </a:p>
          <a:p>
            <a:pPr marL="0" lvl="1" indent="0">
              <a:spcBef>
                <a:spcPts val="0"/>
              </a:spcBef>
              <a:buNone/>
            </a:pPr>
            <a:r>
              <a:rPr lang="es-MX" sz="2400" b="1" dirty="0"/>
              <a:t>Formas de pago:</a:t>
            </a:r>
          </a:p>
          <a:p>
            <a:pPr marL="342900" lvl="1" indent="-342900">
              <a:spcBef>
                <a:spcPts val="0"/>
              </a:spcBef>
              <a:buFont typeface="Wingdings" panose="05000000000000000000" pitchFamily="2" charset="2"/>
              <a:buChar char="§"/>
            </a:pPr>
            <a:r>
              <a:rPr lang="es-MX" sz="2400" dirty="0" err="1"/>
              <a:t>Family</a:t>
            </a:r>
            <a:r>
              <a:rPr lang="es-MX" sz="2400" dirty="0"/>
              <a:t> PACT </a:t>
            </a:r>
          </a:p>
          <a:p>
            <a:pPr marL="342900" lvl="1" indent="-342900">
              <a:spcBef>
                <a:spcPts val="0"/>
              </a:spcBef>
              <a:buFont typeface="Wingdings" panose="05000000000000000000" pitchFamily="2" charset="2"/>
              <a:buChar char="§"/>
            </a:pPr>
            <a:r>
              <a:rPr lang="es-MX" sz="2400" dirty="0" err="1"/>
              <a:t>Médi</a:t>
            </a:r>
            <a:r>
              <a:rPr lang="es-MX" sz="2400" dirty="0"/>
              <a:t>-Cal</a:t>
            </a:r>
          </a:p>
          <a:p>
            <a:pPr marL="342900" lvl="1" indent="-342900">
              <a:spcBef>
                <a:spcPts val="0"/>
              </a:spcBef>
              <a:buFont typeface="Wingdings" panose="05000000000000000000" pitchFamily="2" charset="2"/>
              <a:buChar char="§"/>
            </a:pPr>
            <a:r>
              <a:rPr lang="es-MX" sz="2400" dirty="0"/>
              <a:t>Seguro Privado</a:t>
            </a:r>
          </a:p>
          <a:p>
            <a:pPr marL="0" lvl="1" indent="0">
              <a:spcBef>
                <a:spcPts val="0"/>
              </a:spcBef>
              <a:buNone/>
            </a:pPr>
            <a:r>
              <a:rPr lang="es-MX" sz="2400" dirty="0"/>
              <a:t>       * Ley de Información Confidencial de Salud de CA</a:t>
            </a:r>
            <a:endParaRPr lang="es-MX" sz="1900" dirty="0"/>
          </a:p>
        </p:txBody>
      </p:sp>
      <p:sp>
        <p:nvSpPr>
          <p:cNvPr id="6" name="TextBox 5"/>
          <p:cNvSpPr txBox="1"/>
          <p:nvPr/>
        </p:nvSpPr>
        <p:spPr>
          <a:xfrm>
            <a:off x="762000" y="4700975"/>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Confidential Health Information Act</a:t>
            </a:r>
            <a:r>
              <a:rPr lang="en-US" sz="1200" dirty="0">
                <a:latin typeface="Century Gothic" panose="020B0502020202020204" pitchFamily="34" charset="0"/>
              </a:rPr>
              <a:t>, Essential Access Health, www.essentialaccess.org]</a:t>
            </a:r>
          </a:p>
        </p:txBody>
      </p:sp>
      <p:sp>
        <p:nvSpPr>
          <p:cNvPr id="12" name="TextBox 11"/>
          <p:cNvSpPr txBox="1"/>
          <p:nvPr/>
        </p:nvSpPr>
        <p:spPr>
          <a:xfrm>
            <a:off x="557613" y="1300249"/>
            <a:ext cx="6172200" cy="830997"/>
          </a:xfrm>
          <a:prstGeom prst="rect">
            <a:avLst/>
          </a:prstGeom>
          <a:noFill/>
        </p:spPr>
        <p:txBody>
          <a:bodyPr wrap="square" rtlCol="0">
            <a:spAutoFit/>
          </a:bodyPr>
          <a:lstStyle/>
          <a:p>
            <a:r>
              <a:rPr lang="es-ES" sz="2400" b="1" dirty="0">
                <a:latin typeface="Century Gothic" panose="020B0502020202020204" pitchFamily="34" charset="0"/>
              </a:rPr>
              <a:t>¡Costo bajo o sin costo!</a:t>
            </a:r>
          </a:p>
          <a:p>
            <a:r>
              <a:rPr lang="es-ES" sz="2400" dirty="0">
                <a:latin typeface="Century Gothic" panose="020B0502020202020204" pitchFamily="34" charset="0"/>
              </a:rPr>
              <a:t>Basado a la escala de tarifa deslizante</a:t>
            </a:r>
          </a:p>
        </p:txBody>
      </p:sp>
      <p:pic>
        <p:nvPicPr>
          <p:cNvPr id="7" name="Picture 6">
            <a:extLst>
              <a:ext uri="{FF2B5EF4-FFF2-40B4-BE49-F238E27FC236}">
                <a16:creationId xmlns:a16="http://schemas.microsoft.com/office/drawing/2014/main" id="{CD535FE9-2E50-4C1F-A93D-36FAA3929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573362"/>
            <a:ext cx="2877786" cy="2877786"/>
          </a:xfrm>
          <a:prstGeom prst="rect">
            <a:avLst/>
          </a:prstGeom>
        </p:spPr>
      </p:pic>
    </p:spTree>
    <p:extLst>
      <p:ext uri="{BB962C8B-B14F-4D97-AF65-F5344CB8AC3E}">
        <p14:creationId xmlns:p14="http://schemas.microsoft.com/office/powerpoint/2010/main" val="16744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n-US" b="1" dirty="0">
                <a:solidFill>
                  <a:srgbClr val="0077C0"/>
                </a:solidFill>
                <a:latin typeface="Century Gothic" panose="020B0502020202020204" pitchFamily="34" charset="0"/>
              </a:rPr>
              <a:t>Family PACT</a:t>
            </a:r>
            <a:endParaRPr lang="en-US" b="1" cap="all" dirty="0">
              <a:solidFill>
                <a:srgbClr val="0077C0"/>
              </a:solidFill>
            </a:endParaRPr>
          </a:p>
        </p:txBody>
      </p:sp>
      <p:sp>
        <p:nvSpPr>
          <p:cNvPr id="5" name="Text Placeholder 4"/>
          <p:cNvSpPr>
            <a:spLocks noGrp="1"/>
          </p:cNvSpPr>
          <p:nvPr>
            <p:ph type="body" sz="quarter" idx="3"/>
          </p:nvPr>
        </p:nvSpPr>
        <p:spPr>
          <a:xfrm>
            <a:off x="457200" y="1819032"/>
            <a:ext cx="4581951" cy="479822"/>
          </a:xfrm>
        </p:spPr>
        <p:txBody>
          <a:bodyPr>
            <a:noAutofit/>
          </a:bodyPr>
          <a:lstStyle/>
          <a:p>
            <a:pPr algn="ctr"/>
            <a:r>
              <a:rPr lang="en-US" dirty="0">
                <a:latin typeface="Century Gothic" panose="020B0502020202020204" pitchFamily="34" charset="0"/>
              </a:rPr>
              <a:t> </a:t>
            </a:r>
            <a:r>
              <a:rPr lang="es-ES" b="0" dirty="0">
                <a:latin typeface="Century Gothic" panose="020B0502020202020204" pitchFamily="34" charset="0"/>
              </a:rPr>
              <a:t>Programa gratis que cubre servicios de  planificación familiar</a:t>
            </a:r>
          </a:p>
        </p:txBody>
      </p:sp>
      <p:sp>
        <p:nvSpPr>
          <p:cNvPr id="8" name="TextBox 7"/>
          <p:cNvSpPr txBox="1"/>
          <p:nvPr/>
        </p:nvSpPr>
        <p:spPr>
          <a:xfrm>
            <a:off x="817433" y="4705350"/>
            <a:ext cx="2819400" cy="276999"/>
          </a:xfrm>
          <a:prstGeom prst="rect">
            <a:avLst/>
          </a:prstGeom>
          <a:noFill/>
        </p:spPr>
        <p:txBody>
          <a:bodyPr wrap="square" rtlCol="0">
            <a:spAutoFit/>
          </a:bodyPr>
          <a:lstStyle/>
          <a:p>
            <a:r>
              <a:rPr lang="en-US" sz="1200" dirty="0">
                <a:latin typeface="Century Gothic" panose="020B0502020202020204" pitchFamily="34" charset="0"/>
              </a:rPr>
              <a:t>[Fuente: www.familypact.org]</a:t>
            </a:r>
          </a:p>
        </p:txBody>
      </p:sp>
      <p:sp>
        <p:nvSpPr>
          <p:cNvPr id="7" name="TextBox 6"/>
          <p:cNvSpPr txBox="1"/>
          <p:nvPr/>
        </p:nvSpPr>
        <p:spPr>
          <a:xfrm>
            <a:off x="1078320" y="2307518"/>
            <a:ext cx="3789820" cy="2169825"/>
          </a:xfrm>
          <a:prstGeom prst="rect">
            <a:avLst/>
          </a:prstGeom>
          <a:noFill/>
        </p:spPr>
        <p:txBody>
          <a:bodyPr wrap="none" rtlCol="0">
            <a:spAutoFit/>
          </a:bodyPr>
          <a:lstStyle/>
          <a:p>
            <a:endParaRPr lang="es-ES" sz="2400" b="1" u="sng" dirty="0">
              <a:latin typeface="Century Gothic" panose="020B0502020202020204" pitchFamily="34" charset="0"/>
            </a:endParaRPr>
          </a:p>
          <a:p>
            <a:pPr>
              <a:spcAft>
                <a:spcPts val="600"/>
              </a:spcAft>
            </a:pPr>
            <a:r>
              <a:rPr lang="es-ES" sz="2400" b="1" u="sng" dirty="0">
                <a:latin typeface="Century Gothic" panose="020B0502020202020204" pitchFamily="34" charset="0"/>
              </a:rPr>
              <a:t>Requisitos:</a:t>
            </a:r>
          </a:p>
          <a:p>
            <a:pPr marL="457200" indent="-457200">
              <a:spcAft>
                <a:spcPts val="600"/>
              </a:spcAft>
              <a:buFont typeface="+mj-lt"/>
              <a:buAutoNum type="arabicPeriod"/>
            </a:pPr>
            <a:r>
              <a:rPr lang="es-ES" sz="2400" dirty="0">
                <a:latin typeface="Century Gothic" panose="020B0502020202020204" pitchFamily="34" charset="0"/>
              </a:rPr>
              <a:t>Vivir en CA</a:t>
            </a:r>
          </a:p>
          <a:p>
            <a:pPr marL="457200" indent="-457200">
              <a:spcAft>
                <a:spcPts val="600"/>
              </a:spcAft>
              <a:buFont typeface="+mj-lt"/>
              <a:buAutoNum type="arabicPeriod"/>
            </a:pPr>
            <a:r>
              <a:rPr lang="es-ES" sz="2400" dirty="0">
                <a:latin typeface="Century Gothic" panose="020B0502020202020204" pitchFamily="34" charset="0"/>
              </a:rPr>
              <a:t>Capaz de reproducir</a:t>
            </a:r>
          </a:p>
          <a:p>
            <a:pPr marL="457200" indent="-457200">
              <a:spcAft>
                <a:spcPts val="600"/>
              </a:spcAft>
              <a:buFont typeface="+mj-lt"/>
              <a:buAutoNum type="arabicPeriod"/>
            </a:pPr>
            <a:r>
              <a:rPr lang="es-ES" sz="2400" dirty="0">
                <a:latin typeface="Century Gothic" panose="020B0502020202020204" pitchFamily="34" charset="0"/>
              </a:rPr>
              <a:t>Ingresos bajos</a:t>
            </a:r>
            <a:endParaRPr lang="en-US" sz="2400" dirty="0">
              <a:latin typeface="Century Gothic" panose="020B0502020202020204" pitchFamily="34" charset="0"/>
            </a:endParaRPr>
          </a:p>
        </p:txBody>
      </p:sp>
      <p:pic>
        <p:nvPicPr>
          <p:cNvPr id="9" name="Picture 8">
            <a:extLst>
              <a:ext uri="{FF2B5EF4-FFF2-40B4-BE49-F238E27FC236}">
                <a16:creationId xmlns:a16="http://schemas.microsoft.com/office/drawing/2014/main" id="{B61A5ADD-012C-4B10-B623-A05766A12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037" y="1283273"/>
            <a:ext cx="4310270" cy="4310270"/>
          </a:xfrm>
          <a:prstGeom prst="rect">
            <a:avLst/>
          </a:prstGeom>
        </p:spPr>
      </p:pic>
    </p:spTree>
    <p:extLst>
      <p:ext uri="{BB962C8B-B14F-4D97-AF65-F5344CB8AC3E}">
        <p14:creationId xmlns:p14="http://schemas.microsoft.com/office/powerpoint/2010/main" val="38603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Encontrar un Proveedor</a:t>
            </a:r>
            <a:endParaRPr lang="es-MX" b="1" cap="all" dirty="0">
              <a:solidFill>
                <a:srgbClr val="0077C0"/>
              </a:solidFill>
            </a:endParaRPr>
          </a:p>
        </p:txBody>
      </p:sp>
      <p:sp>
        <p:nvSpPr>
          <p:cNvPr id="2" name="Text Placeholder 1"/>
          <p:cNvSpPr>
            <a:spLocks noGrp="1"/>
          </p:cNvSpPr>
          <p:nvPr>
            <p:ph type="body" idx="1"/>
          </p:nvPr>
        </p:nvSpPr>
        <p:spPr/>
        <p:txBody>
          <a:bodyPr/>
          <a:lstStyle/>
          <a:p>
            <a:r>
              <a:rPr lang="en-US" dirty="0"/>
              <a:t> </a:t>
            </a:r>
          </a:p>
        </p:txBody>
      </p:sp>
      <p:sp>
        <p:nvSpPr>
          <p:cNvPr id="5" name="Text Placeholder 4"/>
          <p:cNvSpPr>
            <a:spLocks noGrp="1"/>
          </p:cNvSpPr>
          <p:nvPr>
            <p:ph type="body" sz="quarter" idx="3"/>
          </p:nvPr>
        </p:nvSpPr>
        <p:spPr/>
        <p:txBody>
          <a:bodyPr/>
          <a:lstStyle/>
          <a:p>
            <a:r>
              <a:rPr lang="en-US" dirty="0"/>
              <a:t> </a:t>
            </a:r>
          </a:p>
        </p:txBody>
      </p:sp>
      <p:sp>
        <p:nvSpPr>
          <p:cNvPr id="8" name="TextBox 7"/>
          <p:cNvSpPr txBox="1"/>
          <p:nvPr/>
        </p:nvSpPr>
        <p:spPr>
          <a:xfrm>
            <a:off x="829387" y="4713124"/>
            <a:ext cx="2819400" cy="276999"/>
          </a:xfrm>
          <a:prstGeom prst="rect">
            <a:avLst/>
          </a:prstGeom>
          <a:noFill/>
        </p:spPr>
        <p:txBody>
          <a:bodyPr wrap="square" rtlCol="0">
            <a:spAutoFit/>
          </a:bodyPr>
          <a:lstStyle/>
          <a:p>
            <a:r>
              <a:rPr lang="en-US" sz="1200" dirty="0">
                <a:latin typeface="Century Gothic" panose="020B0502020202020204" pitchFamily="34" charset="0"/>
              </a:rPr>
              <a:t>[Fuente: www.familypact.org]</a:t>
            </a:r>
          </a:p>
        </p:txBody>
      </p:sp>
      <p:sp>
        <p:nvSpPr>
          <p:cNvPr id="12" name="Content Placeholder 2"/>
          <p:cNvSpPr txBox="1">
            <a:spLocks/>
          </p:cNvSpPr>
          <p:nvPr/>
        </p:nvSpPr>
        <p:spPr>
          <a:xfrm>
            <a:off x="304800" y="1123950"/>
            <a:ext cx="8610600" cy="3733800"/>
          </a:xfrm>
          <a:prstGeom prst="rect">
            <a:avLst/>
          </a:prstGeom>
          <a:noFill/>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latin typeface="Century Gothic" panose="020B0502020202020204" pitchFamily="34" charset="0"/>
            </a:endParaRPr>
          </a:p>
        </p:txBody>
      </p:sp>
      <p:sp>
        <p:nvSpPr>
          <p:cNvPr id="16" name="TextBox 15"/>
          <p:cNvSpPr txBox="1"/>
          <p:nvPr/>
        </p:nvSpPr>
        <p:spPr>
          <a:xfrm>
            <a:off x="117988" y="1144375"/>
            <a:ext cx="4318104" cy="3000821"/>
          </a:xfrm>
          <a:prstGeom prst="rect">
            <a:avLst/>
          </a:prstGeom>
          <a:noFill/>
        </p:spPr>
        <p:txBody>
          <a:bodyPr wrap="square" rtlCol="0">
            <a:spAutoFit/>
          </a:bodyPr>
          <a:lstStyle/>
          <a:p>
            <a:pPr marL="342900" indent="-342900">
              <a:spcAft>
                <a:spcPts val="1800"/>
              </a:spcAft>
              <a:buAutoNum type="arabicPeriod"/>
            </a:pPr>
            <a:r>
              <a:rPr lang="es-MX" sz="2400" dirty="0">
                <a:latin typeface="Century Gothic" panose="020B0502020202020204" pitchFamily="34" charset="0"/>
              </a:rPr>
              <a:t>Haga clic en </a:t>
            </a:r>
            <a:r>
              <a:rPr lang="es-MX" sz="2400" dirty="0" err="1">
                <a:latin typeface="Century Gothic" panose="020B0502020202020204" pitchFamily="34" charset="0"/>
              </a:rPr>
              <a:t>Find</a:t>
            </a:r>
            <a:r>
              <a:rPr lang="es-MX" sz="2400" dirty="0">
                <a:latin typeface="Century Gothic" panose="020B0502020202020204" pitchFamily="34" charset="0"/>
              </a:rPr>
              <a:t> </a:t>
            </a:r>
            <a:r>
              <a:rPr lang="es-MX" sz="2400" dirty="0" err="1">
                <a:latin typeface="Century Gothic" panose="020B0502020202020204" pitchFamily="34" charset="0"/>
              </a:rPr>
              <a:t>Providers</a:t>
            </a:r>
            <a:endParaRPr lang="es-MX" sz="2400" dirty="0">
              <a:latin typeface="Century Gothic" panose="020B0502020202020204" pitchFamily="34" charset="0"/>
            </a:endParaRPr>
          </a:p>
          <a:p>
            <a:pPr marL="342900" indent="-342900">
              <a:spcAft>
                <a:spcPts val="1800"/>
              </a:spcAft>
              <a:buAutoNum type="arabicPeriod"/>
            </a:pPr>
            <a:r>
              <a:rPr lang="es-MX" sz="2400" dirty="0">
                <a:latin typeface="Century Gothic" panose="020B0502020202020204" pitchFamily="34" charset="0"/>
              </a:rPr>
              <a:t>Escriba su código postal</a:t>
            </a:r>
          </a:p>
          <a:p>
            <a:pPr marL="342900" indent="-342900">
              <a:spcAft>
                <a:spcPts val="1800"/>
              </a:spcAft>
              <a:buAutoNum type="arabicPeriod"/>
            </a:pPr>
            <a:r>
              <a:rPr lang="es-MX" sz="2400" dirty="0">
                <a:latin typeface="Century Gothic" panose="020B0502020202020204" pitchFamily="34" charset="0"/>
              </a:rPr>
              <a:t>Haga clic en el proveedor más cercano</a:t>
            </a:r>
          </a:p>
          <a:p>
            <a:pPr marL="342900" indent="-342900">
              <a:buAutoNum type="arabicPeriod"/>
            </a:pPr>
            <a:r>
              <a:rPr lang="es-MX" sz="2400" dirty="0">
                <a:latin typeface="Century Gothic" panose="020B0502020202020204" pitchFamily="34" charset="0"/>
              </a:rPr>
              <a:t>Llame y haga una cita</a:t>
            </a:r>
          </a:p>
        </p:txBody>
      </p:sp>
      <p:sp>
        <p:nvSpPr>
          <p:cNvPr id="11" name="TextBox 10">
            <a:extLst>
              <a:ext uri="{FF2B5EF4-FFF2-40B4-BE49-F238E27FC236}">
                <a16:creationId xmlns:a16="http://schemas.microsoft.com/office/drawing/2014/main" id="{C19664BE-C6E1-4434-8871-AF6F6570736E}"/>
              </a:ext>
            </a:extLst>
          </p:cNvPr>
          <p:cNvSpPr txBox="1"/>
          <p:nvPr/>
        </p:nvSpPr>
        <p:spPr>
          <a:xfrm>
            <a:off x="4015967" y="1366117"/>
            <a:ext cx="4572001" cy="461665"/>
          </a:xfrm>
          <a:prstGeom prst="rect">
            <a:avLst/>
          </a:prstGeom>
          <a:noFill/>
        </p:spPr>
        <p:txBody>
          <a:bodyPr wrap="square" rtlCol="0">
            <a:spAutoFit/>
          </a:bodyPr>
          <a:lstStyle/>
          <a:p>
            <a:r>
              <a:rPr lang="en-US" sz="2400" dirty="0">
                <a:latin typeface="Century Gothic" panose="020B0502020202020204" pitchFamily="34" charset="0"/>
              </a:rPr>
              <a:t>Visit: </a:t>
            </a:r>
            <a:r>
              <a:rPr lang="en-US" sz="2400" dirty="0">
                <a:latin typeface="Century Gothic" panose="020B0502020202020204" pitchFamily="34" charset="0"/>
                <a:hlinkClick r:id="rId3"/>
              </a:rPr>
              <a:t>www.familypact.org</a:t>
            </a:r>
            <a:endParaRPr lang="en-US" sz="2400" dirty="0">
              <a:latin typeface="Century Gothic" panose="020B0502020202020204" pitchFamily="34" charset="0"/>
            </a:endParaRPr>
          </a:p>
        </p:txBody>
      </p:sp>
      <p:pic>
        <p:nvPicPr>
          <p:cNvPr id="13" name="Picture 12">
            <a:extLst>
              <a:ext uri="{FF2B5EF4-FFF2-40B4-BE49-F238E27FC236}">
                <a16:creationId xmlns:a16="http://schemas.microsoft.com/office/drawing/2014/main" id="{7D4260E4-FDD6-4D9F-808B-EEE14FC3A304}"/>
              </a:ext>
            </a:extLst>
          </p:cNvPr>
          <p:cNvPicPr>
            <a:picLocks noChangeAspect="1"/>
          </p:cNvPicPr>
          <p:nvPr/>
        </p:nvPicPr>
        <p:blipFill rotWithShape="1">
          <a:blip r:embed="rId4"/>
          <a:srcRect l="11667" r="13333"/>
          <a:stretch/>
        </p:blipFill>
        <p:spPr>
          <a:xfrm>
            <a:off x="4343400" y="1934045"/>
            <a:ext cx="4516670" cy="2270061"/>
          </a:xfrm>
          <a:prstGeom prst="rect">
            <a:avLst/>
          </a:prstGeom>
        </p:spPr>
      </p:pic>
      <p:pic>
        <p:nvPicPr>
          <p:cNvPr id="15" name="Picture 14">
            <a:extLst>
              <a:ext uri="{FF2B5EF4-FFF2-40B4-BE49-F238E27FC236}">
                <a16:creationId xmlns:a16="http://schemas.microsoft.com/office/drawing/2014/main" id="{324F152A-DCE6-4C88-913E-49AD00DCB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940" y="937041"/>
            <a:ext cx="1365416" cy="1365416"/>
          </a:xfrm>
          <a:prstGeom prst="rect">
            <a:avLst/>
          </a:prstGeom>
        </p:spPr>
      </p:pic>
    </p:spTree>
    <p:extLst>
      <p:ext uri="{BB962C8B-B14F-4D97-AF65-F5344CB8AC3E}">
        <p14:creationId xmlns:p14="http://schemas.microsoft.com/office/powerpoint/2010/main" val="409492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 y="548353"/>
            <a:ext cx="4163378" cy="857250"/>
          </a:xfrm>
        </p:spPr>
        <p:txBody>
          <a:bodyPr>
            <a:normAutofit fontScale="90000"/>
          </a:bodyPr>
          <a:lstStyle/>
          <a:p>
            <a:r>
              <a:rPr lang="es-MX" b="1" dirty="0" err="1">
                <a:solidFill>
                  <a:srgbClr val="0070C0"/>
                </a:solidFill>
                <a:latin typeface="Century Gothic" panose="020B0502020202020204" pitchFamily="34" charset="0"/>
              </a:rPr>
              <a:t>Family</a:t>
            </a:r>
            <a:r>
              <a:rPr lang="es-MX" b="1" dirty="0">
                <a:solidFill>
                  <a:srgbClr val="0070C0"/>
                </a:solidFill>
                <a:latin typeface="Century Gothic" panose="020B0502020202020204" pitchFamily="34" charset="0"/>
              </a:rPr>
              <a:t> PACT Formulario </a:t>
            </a:r>
            <a:endParaRPr lang="es-MX" dirty="0"/>
          </a:p>
        </p:txBody>
      </p:sp>
      <p:sp>
        <p:nvSpPr>
          <p:cNvPr id="9" name="TextBox 8"/>
          <p:cNvSpPr txBox="1"/>
          <p:nvPr/>
        </p:nvSpPr>
        <p:spPr>
          <a:xfrm>
            <a:off x="527038" y="1849316"/>
            <a:ext cx="3424098" cy="1177245"/>
          </a:xfrm>
          <a:prstGeom prst="rect">
            <a:avLst/>
          </a:prstGeom>
          <a:noFill/>
        </p:spPr>
        <p:txBody>
          <a:bodyPr wrap="square" lIns="68580" tIns="34290" rIns="68580" bIns="34290" rtlCol="0">
            <a:spAutoFit/>
          </a:bodyPr>
          <a:lstStyle/>
          <a:p>
            <a:r>
              <a:rPr lang="es-MX" sz="2400" dirty="0">
                <a:latin typeface="Century Gothic" panose="020B0502020202020204" pitchFamily="34" charset="0"/>
              </a:rPr>
              <a:t>Información es … </a:t>
            </a:r>
          </a:p>
          <a:p>
            <a:pPr marL="214313" indent="-214313">
              <a:buFont typeface="Arial" panose="020B0604020202020204" pitchFamily="34" charset="0"/>
              <a:buChar char="•"/>
            </a:pPr>
            <a:r>
              <a:rPr lang="es-MX" sz="2400" dirty="0">
                <a:latin typeface="Century Gothic" panose="020B0502020202020204" pitchFamily="34" charset="0"/>
              </a:rPr>
              <a:t>Confidencial </a:t>
            </a:r>
          </a:p>
          <a:p>
            <a:pPr marL="214313" indent="-214313">
              <a:buFont typeface="Arial" panose="020B0604020202020204" pitchFamily="34" charset="0"/>
              <a:buChar char="•"/>
            </a:pPr>
            <a:r>
              <a:rPr lang="es-MX" sz="2400" dirty="0">
                <a:latin typeface="Century Gothic" panose="020B0502020202020204" pitchFamily="34" charset="0"/>
              </a:rPr>
              <a:t>Auto-informada</a:t>
            </a:r>
          </a:p>
        </p:txBody>
      </p:sp>
      <p:sp>
        <p:nvSpPr>
          <p:cNvPr id="8" name="TextBox 7"/>
          <p:cNvSpPr txBox="1"/>
          <p:nvPr/>
        </p:nvSpPr>
        <p:spPr>
          <a:xfrm>
            <a:off x="829387" y="4713124"/>
            <a:ext cx="2819400" cy="276999"/>
          </a:xfrm>
          <a:prstGeom prst="rect">
            <a:avLst/>
          </a:prstGeom>
          <a:noFill/>
        </p:spPr>
        <p:txBody>
          <a:bodyPr wrap="square" rtlCol="0">
            <a:spAutoFit/>
          </a:bodyPr>
          <a:lstStyle/>
          <a:p>
            <a:r>
              <a:rPr lang="en-US" sz="1200" dirty="0">
                <a:latin typeface="Century Gothic" panose="020B0502020202020204" pitchFamily="34" charset="0"/>
              </a:rPr>
              <a:t>[Fuente: www.familypact.org]</a:t>
            </a:r>
          </a:p>
        </p:txBody>
      </p:sp>
      <p:pic>
        <p:nvPicPr>
          <p:cNvPr id="10" name="Picture 9">
            <a:extLst>
              <a:ext uri="{FF2B5EF4-FFF2-40B4-BE49-F238E27FC236}">
                <a16:creationId xmlns:a16="http://schemas.microsoft.com/office/drawing/2014/main" id="{BBD537F2-839E-4083-804B-1AB34FCA0CF3}"/>
              </a:ext>
            </a:extLst>
          </p:cNvPr>
          <p:cNvPicPr>
            <a:picLocks noChangeAspect="1"/>
          </p:cNvPicPr>
          <p:nvPr/>
        </p:nvPicPr>
        <p:blipFill rotWithShape="1">
          <a:blip r:embed="rId2"/>
          <a:srcRect l="2093" t="1112" r="1645" b="16007"/>
          <a:stretch/>
        </p:blipFill>
        <p:spPr>
          <a:xfrm>
            <a:off x="4151236" y="281043"/>
            <a:ext cx="4163377" cy="4673405"/>
          </a:xfrm>
          <a:prstGeom prst="rect">
            <a:avLst/>
          </a:prstGeom>
        </p:spPr>
      </p:pic>
      <p:sp>
        <p:nvSpPr>
          <p:cNvPr id="11" name="Rectangle 10">
            <a:extLst>
              <a:ext uri="{FF2B5EF4-FFF2-40B4-BE49-F238E27FC236}">
                <a16:creationId xmlns:a16="http://schemas.microsoft.com/office/drawing/2014/main" id="{454EB3EE-5EE8-4FF4-A4FC-92E38E53FCB0}"/>
              </a:ext>
            </a:extLst>
          </p:cNvPr>
          <p:cNvSpPr/>
          <p:nvPr/>
        </p:nvSpPr>
        <p:spPr>
          <a:xfrm>
            <a:off x="5562600" y="2266950"/>
            <a:ext cx="2667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29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A9C6A3-7AFD-4617-9447-A6B5BDE93856}"/>
              </a:ext>
            </a:extLst>
          </p:cNvPr>
          <p:cNvPicPr>
            <a:picLocks noChangeAspect="1"/>
          </p:cNvPicPr>
          <p:nvPr/>
        </p:nvPicPr>
        <p:blipFill rotWithShape="1">
          <a:blip r:embed="rId3"/>
          <a:srcRect l="3494" r="2158" b="3704"/>
          <a:stretch/>
        </p:blipFill>
        <p:spPr>
          <a:xfrm>
            <a:off x="762000" y="209550"/>
            <a:ext cx="3357338" cy="4041241"/>
          </a:xfrm>
          <a:prstGeom prst="rect">
            <a:avLst/>
          </a:prstGeom>
        </p:spPr>
      </p:pic>
      <p:pic>
        <p:nvPicPr>
          <p:cNvPr id="9" name="Picture 8">
            <a:extLst>
              <a:ext uri="{FF2B5EF4-FFF2-40B4-BE49-F238E27FC236}">
                <a16:creationId xmlns:a16="http://schemas.microsoft.com/office/drawing/2014/main" id="{5A4FFB6A-9AC1-438B-8301-9BB4A3E7D1F0}"/>
              </a:ext>
            </a:extLst>
          </p:cNvPr>
          <p:cNvPicPr>
            <a:picLocks noChangeAspect="1"/>
          </p:cNvPicPr>
          <p:nvPr/>
        </p:nvPicPr>
        <p:blipFill rotWithShape="1">
          <a:blip r:embed="rId4"/>
          <a:srcRect l="2045"/>
          <a:stretch/>
        </p:blipFill>
        <p:spPr>
          <a:xfrm>
            <a:off x="4267200" y="1276350"/>
            <a:ext cx="2997652" cy="3701528"/>
          </a:xfrm>
          <a:prstGeom prst="rect">
            <a:avLst/>
          </a:prstGeom>
        </p:spPr>
      </p:pic>
      <p:pic>
        <p:nvPicPr>
          <p:cNvPr id="10" name="Picture 9">
            <a:extLst>
              <a:ext uri="{FF2B5EF4-FFF2-40B4-BE49-F238E27FC236}">
                <a16:creationId xmlns:a16="http://schemas.microsoft.com/office/drawing/2014/main" id="{2854AF72-C971-48C0-ADF5-560E7F792DC7}"/>
              </a:ext>
            </a:extLst>
          </p:cNvPr>
          <p:cNvPicPr>
            <a:picLocks noChangeAspect="1"/>
          </p:cNvPicPr>
          <p:nvPr/>
        </p:nvPicPr>
        <p:blipFill>
          <a:blip r:embed="rId5"/>
          <a:stretch>
            <a:fillRect/>
          </a:stretch>
        </p:blipFill>
        <p:spPr>
          <a:xfrm>
            <a:off x="762000" y="4654762"/>
            <a:ext cx="2822693" cy="323116"/>
          </a:xfrm>
          <a:prstGeom prst="rect">
            <a:avLst/>
          </a:prstGeom>
        </p:spPr>
      </p:pic>
      <p:pic>
        <p:nvPicPr>
          <p:cNvPr id="12" name="Picture 11">
            <a:extLst>
              <a:ext uri="{FF2B5EF4-FFF2-40B4-BE49-F238E27FC236}">
                <a16:creationId xmlns:a16="http://schemas.microsoft.com/office/drawing/2014/main" id="{3A8BD93A-911A-4A5F-ABAB-52C3D8C2FF27}"/>
              </a:ext>
            </a:extLst>
          </p:cNvPr>
          <p:cNvPicPr>
            <a:picLocks noChangeAspect="1"/>
          </p:cNvPicPr>
          <p:nvPr/>
        </p:nvPicPr>
        <p:blipFill>
          <a:blip r:embed="rId6"/>
          <a:stretch>
            <a:fillRect/>
          </a:stretch>
        </p:blipFill>
        <p:spPr>
          <a:xfrm rot="1862315">
            <a:off x="7166150" y="521045"/>
            <a:ext cx="1675600" cy="1069427"/>
          </a:xfrm>
          <a:prstGeom prst="rect">
            <a:avLst/>
          </a:prstGeom>
        </p:spPr>
      </p:pic>
    </p:spTree>
    <p:extLst>
      <p:ext uri="{BB962C8B-B14F-4D97-AF65-F5344CB8AC3E}">
        <p14:creationId xmlns:p14="http://schemas.microsoft.com/office/powerpoint/2010/main" val="429108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Acuerdos de Grupo</a:t>
            </a:r>
            <a:endParaRPr lang="es-MX" b="1" cap="all" dirty="0">
              <a:solidFill>
                <a:srgbClr val="0077C0"/>
              </a:solidFill>
            </a:endParaRPr>
          </a:p>
        </p:txBody>
      </p:sp>
      <p:sp>
        <p:nvSpPr>
          <p:cNvPr id="7" name="Content Placeholder 2"/>
          <p:cNvSpPr>
            <a:spLocks noGrp="1"/>
          </p:cNvSpPr>
          <p:nvPr>
            <p:ph idx="1"/>
          </p:nvPr>
        </p:nvSpPr>
        <p:spPr>
          <a:xfrm>
            <a:off x="609600" y="1063229"/>
            <a:ext cx="8229600" cy="3943350"/>
          </a:xfrm>
          <a:noFill/>
        </p:spPr>
        <p:txBody>
          <a:bodyPr>
            <a:normAutofit/>
          </a:bodyPr>
          <a:lstStyle/>
          <a:p>
            <a:pPr marL="0" indent="0">
              <a:lnSpc>
                <a:spcPct val="150000"/>
              </a:lnSpc>
              <a:buNone/>
            </a:pPr>
            <a:r>
              <a:rPr lang="es-MX" sz="2600" dirty="0"/>
              <a:t>Vamos a crear un espacio seguro para todos…</a:t>
            </a:r>
          </a:p>
          <a:p>
            <a:pPr lvl="2">
              <a:lnSpc>
                <a:spcPct val="150000"/>
              </a:lnSpc>
              <a:buFont typeface="Wingdings" panose="05000000000000000000" pitchFamily="2" charset="2"/>
              <a:buChar char="§"/>
            </a:pPr>
            <a:r>
              <a:rPr lang="es-MX" sz="2600" dirty="0"/>
              <a:t> Se respetuoso</a:t>
            </a:r>
          </a:p>
          <a:p>
            <a:pPr lvl="2">
              <a:lnSpc>
                <a:spcPct val="150000"/>
              </a:lnSpc>
              <a:buFont typeface="Wingdings" panose="05000000000000000000" pitchFamily="2" charset="2"/>
              <a:buChar char="§"/>
            </a:pPr>
            <a:r>
              <a:rPr lang="es-MX" sz="2600" dirty="0"/>
              <a:t> Una persona debe hablar a la vez</a:t>
            </a:r>
          </a:p>
          <a:p>
            <a:pPr lvl="2">
              <a:lnSpc>
                <a:spcPct val="150000"/>
              </a:lnSpc>
              <a:buFont typeface="Wingdings" panose="05000000000000000000" pitchFamily="2" charset="2"/>
              <a:buChar char="§"/>
            </a:pPr>
            <a:r>
              <a:rPr lang="es-MX" sz="2600" dirty="0"/>
              <a:t> No duden en hacer preguntas</a:t>
            </a:r>
          </a:p>
          <a:p>
            <a:pPr lvl="2">
              <a:lnSpc>
                <a:spcPct val="150000"/>
              </a:lnSpc>
              <a:buFont typeface="Wingdings" panose="05000000000000000000" pitchFamily="2" charset="2"/>
              <a:buChar char="§"/>
            </a:pPr>
            <a:r>
              <a:rPr lang="es-MX" sz="2600" dirty="0"/>
              <a:t>[¿Qué más?]</a:t>
            </a:r>
          </a:p>
          <a:p>
            <a:pPr>
              <a:lnSpc>
                <a:spcPct val="150000"/>
              </a:lnSpc>
              <a:buFont typeface="Wingdings" panose="05000000000000000000" pitchFamily="2" charset="2"/>
              <a:buChar char="§"/>
            </a:pPr>
            <a:endParaRPr lang="en-US" sz="2600" dirty="0">
              <a:latin typeface="Century Gothic" panose="020B0502020202020204" pitchFamily="34" charset="0"/>
            </a:endParaRPr>
          </a:p>
        </p:txBody>
      </p:sp>
    </p:spTree>
    <p:extLst>
      <p:ext uri="{BB962C8B-B14F-4D97-AF65-F5344CB8AC3E}">
        <p14:creationId xmlns:p14="http://schemas.microsoft.com/office/powerpoint/2010/main" val="1920734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09550"/>
            <a:ext cx="8229600" cy="762000"/>
          </a:xfrm>
          <a:solidFill>
            <a:schemeClr val="bg1">
              <a:alpha val="50000"/>
            </a:schemeClr>
          </a:solidFill>
        </p:spPr>
        <p:txBody>
          <a:bodyPr>
            <a:normAutofit/>
          </a:bodyPr>
          <a:lstStyle/>
          <a:p>
            <a:r>
              <a:rPr lang="en-US" b="1" dirty="0">
                <a:solidFill>
                  <a:srgbClr val="0077C0"/>
                </a:solidFill>
                <a:latin typeface="Century Gothic" panose="020B0502020202020204" pitchFamily="34" charset="0"/>
              </a:rPr>
              <a:t>Family PACT</a:t>
            </a:r>
            <a:endParaRPr lang="en-US" b="1" cap="all" dirty="0">
              <a:solidFill>
                <a:srgbClr val="0077C0"/>
              </a:solidFill>
            </a:endParaRPr>
          </a:p>
        </p:txBody>
      </p:sp>
      <p:sp>
        <p:nvSpPr>
          <p:cNvPr id="2" name="Text Placeholder 1"/>
          <p:cNvSpPr>
            <a:spLocks noGrp="1"/>
          </p:cNvSpPr>
          <p:nvPr>
            <p:ph type="body" idx="1"/>
          </p:nvPr>
        </p:nvSpPr>
        <p:spPr>
          <a:xfrm>
            <a:off x="838200" y="1149870"/>
            <a:ext cx="4040188" cy="479822"/>
          </a:xfrm>
        </p:spPr>
        <p:txBody>
          <a:bodyPr/>
          <a:lstStyle/>
          <a:p>
            <a:r>
              <a:rPr lang="en-US" dirty="0"/>
              <a:t> </a:t>
            </a:r>
          </a:p>
        </p:txBody>
      </p:sp>
      <p:sp>
        <p:nvSpPr>
          <p:cNvPr id="3" name="Content Placeholder 2"/>
          <p:cNvSpPr>
            <a:spLocks noGrp="1"/>
          </p:cNvSpPr>
          <p:nvPr>
            <p:ph sz="half" idx="2"/>
          </p:nvPr>
        </p:nvSpPr>
        <p:spPr>
          <a:xfrm>
            <a:off x="858715" y="1149870"/>
            <a:ext cx="4040188" cy="3352800"/>
          </a:xfrm>
          <a:noFill/>
        </p:spPr>
        <p:txBody>
          <a:bodyPr>
            <a:normAutofit fontScale="92500" lnSpcReduction="20000"/>
          </a:bodyPr>
          <a:lstStyle/>
          <a:p>
            <a:pPr>
              <a:buFont typeface="Wingdings" panose="05000000000000000000" pitchFamily="2" charset="2"/>
              <a:buChar char="§"/>
            </a:pPr>
            <a:r>
              <a:rPr lang="es-MX" dirty="0">
                <a:latin typeface="Century Gothic" panose="020B0502020202020204" pitchFamily="34" charset="0"/>
              </a:rPr>
              <a:t>Exámenes de salud</a:t>
            </a:r>
          </a:p>
          <a:p>
            <a:pPr>
              <a:buFont typeface="Wingdings" panose="05000000000000000000" pitchFamily="2" charset="2"/>
              <a:buChar char="§"/>
            </a:pPr>
            <a:endParaRPr lang="es-MX" dirty="0">
              <a:latin typeface="Century Gothic" panose="020B0502020202020204" pitchFamily="34" charset="0"/>
            </a:endParaRPr>
          </a:p>
          <a:p>
            <a:pPr>
              <a:buFont typeface="Wingdings" panose="05000000000000000000" pitchFamily="2" charset="2"/>
              <a:buChar char="§"/>
            </a:pPr>
            <a:r>
              <a:rPr lang="es-MX" dirty="0">
                <a:latin typeface="Century Gothic" panose="020B0502020202020204" pitchFamily="34" charset="0"/>
              </a:rPr>
              <a:t>Exámenes y tratamiento de ITS </a:t>
            </a:r>
          </a:p>
          <a:p>
            <a:pPr>
              <a:buFont typeface="Wingdings" panose="05000000000000000000" pitchFamily="2" charset="2"/>
              <a:buChar char="§"/>
            </a:pPr>
            <a:endParaRPr lang="es-MX" dirty="0">
              <a:latin typeface="Century Gothic" panose="020B0502020202020204" pitchFamily="34" charset="0"/>
            </a:endParaRPr>
          </a:p>
          <a:p>
            <a:pPr>
              <a:buFont typeface="Wingdings" panose="05000000000000000000" pitchFamily="2" charset="2"/>
              <a:buChar char="§"/>
            </a:pPr>
            <a:r>
              <a:rPr lang="es-MX" dirty="0">
                <a:latin typeface="Century Gothic" panose="020B0502020202020204" pitchFamily="34" charset="0"/>
              </a:rPr>
              <a:t>Prueba de VIH</a:t>
            </a:r>
          </a:p>
          <a:p>
            <a:pPr>
              <a:buFont typeface="Wingdings" panose="05000000000000000000" pitchFamily="2" charset="2"/>
              <a:buChar char="§"/>
            </a:pPr>
            <a:endParaRPr lang="es-MX" dirty="0">
              <a:latin typeface="Century Gothic" panose="020B0502020202020204" pitchFamily="34" charset="0"/>
            </a:endParaRPr>
          </a:p>
          <a:p>
            <a:pPr>
              <a:buFont typeface="Wingdings" panose="05000000000000000000" pitchFamily="2" charset="2"/>
              <a:buChar char="§"/>
            </a:pPr>
            <a:r>
              <a:rPr lang="es-MX" dirty="0">
                <a:latin typeface="Century Gothic" panose="020B0502020202020204" pitchFamily="34" charset="0"/>
              </a:rPr>
              <a:t>Prueba de embarazo</a:t>
            </a:r>
          </a:p>
          <a:p>
            <a:pPr>
              <a:buFont typeface="Wingdings" panose="05000000000000000000" pitchFamily="2" charset="2"/>
              <a:buChar char="§"/>
            </a:pPr>
            <a:endParaRPr lang="es-MX" dirty="0">
              <a:latin typeface="Century Gothic" panose="020B0502020202020204" pitchFamily="34" charset="0"/>
            </a:endParaRPr>
          </a:p>
          <a:p>
            <a:pPr>
              <a:buFont typeface="Wingdings" panose="05000000000000000000" pitchFamily="2" charset="2"/>
              <a:buChar char="§"/>
            </a:pPr>
            <a:r>
              <a:rPr lang="es-MX" dirty="0">
                <a:latin typeface="Century Gothic" panose="020B0502020202020204" pitchFamily="34" charset="0"/>
              </a:rPr>
              <a:t>Anticonceptivos </a:t>
            </a:r>
          </a:p>
        </p:txBody>
      </p:sp>
      <p:sp>
        <p:nvSpPr>
          <p:cNvPr id="5" name="Text Placeholder 4"/>
          <p:cNvSpPr>
            <a:spLocks noGrp="1"/>
          </p:cNvSpPr>
          <p:nvPr>
            <p:ph type="body" sz="quarter" idx="3"/>
          </p:nvPr>
        </p:nvSpPr>
        <p:spPr>
          <a:xfrm>
            <a:off x="4797425" y="1172236"/>
            <a:ext cx="4041775" cy="479822"/>
          </a:xfrm>
        </p:spPr>
        <p:txBody>
          <a:bodyPr/>
          <a:lstStyle/>
          <a:p>
            <a:r>
              <a:rPr lang="en-US" dirty="0"/>
              <a:t> </a:t>
            </a:r>
          </a:p>
        </p:txBody>
      </p:sp>
      <p:sp>
        <p:nvSpPr>
          <p:cNvPr id="8" name="TextBox 7"/>
          <p:cNvSpPr txBox="1"/>
          <p:nvPr/>
        </p:nvSpPr>
        <p:spPr>
          <a:xfrm>
            <a:off x="858715" y="4671465"/>
            <a:ext cx="2417885" cy="276999"/>
          </a:xfrm>
          <a:prstGeom prst="rect">
            <a:avLst/>
          </a:prstGeom>
          <a:noFill/>
        </p:spPr>
        <p:txBody>
          <a:bodyPr wrap="square" rtlCol="0">
            <a:spAutoFit/>
          </a:bodyPr>
          <a:lstStyle/>
          <a:p>
            <a:r>
              <a:rPr lang="en-US" sz="1200" dirty="0">
                <a:latin typeface="Century Gothic" panose="020B0502020202020204" pitchFamily="34" charset="0"/>
              </a:rPr>
              <a:t>[Fuente: www.familypact.org]</a:t>
            </a:r>
          </a:p>
        </p:txBody>
      </p:sp>
      <p:pic>
        <p:nvPicPr>
          <p:cNvPr id="9" name="Picture 8">
            <a:extLst>
              <a:ext uri="{FF2B5EF4-FFF2-40B4-BE49-F238E27FC236}">
                <a16:creationId xmlns:a16="http://schemas.microsoft.com/office/drawing/2014/main" id="{916496C7-C262-436F-8DE5-EB0FCE1B3A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71" t="26045" r="57422" b="19384"/>
          <a:stretch/>
        </p:blipFill>
        <p:spPr>
          <a:xfrm>
            <a:off x="5453532" y="1149870"/>
            <a:ext cx="1400820" cy="3601466"/>
          </a:xfrm>
          <a:prstGeom prst="rect">
            <a:avLst/>
          </a:prstGeom>
        </p:spPr>
      </p:pic>
      <p:pic>
        <p:nvPicPr>
          <p:cNvPr id="10" name="Picture 9">
            <a:extLst>
              <a:ext uri="{FF2B5EF4-FFF2-40B4-BE49-F238E27FC236}">
                <a16:creationId xmlns:a16="http://schemas.microsoft.com/office/drawing/2014/main" id="{FDEAE879-19A2-4409-BB58-D5DCA85EB9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82" t="29260" r="14710" b="22791"/>
          <a:stretch/>
        </p:blipFill>
        <p:spPr>
          <a:xfrm>
            <a:off x="6818312" y="1322104"/>
            <a:ext cx="1278992" cy="3256998"/>
          </a:xfrm>
          <a:prstGeom prst="rect">
            <a:avLst/>
          </a:prstGeom>
        </p:spPr>
      </p:pic>
    </p:spTree>
    <p:extLst>
      <p:ext uri="{BB962C8B-B14F-4D97-AF65-F5344CB8AC3E}">
        <p14:creationId xmlns:p14="http://schemas.microsoft.com/office/powerpoint/2010/main" val="328615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n-US" b="1" dirty="0">
                <a:solidFill>
                  <a:srgbClr val="0077C0"/>
                </a:solidFill>
                <a:latin typeface="Century Gothic" panose="020B0502020202020204" pitchFamily="34" charset="0"/>
              </a:rPr>
              <a:t>Planned Parenthood</a:t>
            </a:r>
            <a:endParaRPr lang="en-US" b="1" cap="all" dirty="0">
              <a:solidFill>
                <a:srgbClr val="0077C0"/>
              </a:solidFill>
            </a:endParaRPr>
          </a:p>
        </p:txBody>
      </p:sp>
      <p:sp>
        <p:nvSpPr>
          <p:cNvPr id="6" name="TextBox 5"/>
          <p:cNvSpPr txBox="1"/>
          <p:nvPr/>
        </p:nvSpPr>
        <p:spPr>
          <a:xfrm>
            <a:off x="914400" y="4763929"/>
            <a:ext cx="77724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BY THE NUMBERS</a:t>
            </a:r>
            <a:r>
              <a:rPr lang="en-US" sz="1200" dirty="0">
                <a:latin typeface="Century Gothic" panose="020B0502020202020204" pitchFamily="34" charset="0"/>
              </a:rPr>
              <a:t>, Planned Parenthood]</a:t>
            </a:r>
          </a:p>
        </p:txBody>
      </p:sp>
      <p:sp>
        <p:nvSpPr>
          <p:cNvPr id="2" name="TextBox 1"/>
          <p:cNvSpPr txBox="1"/>
          <p:nvPr/>
        </p:nvSpPr>
        <p:spPr>
          <a:xfrm>
            <a:off x="152400" y="1233471"/>
            <a:ext cx="8820316" cy="954107"/>
          </a:xfrm>
          <a:prstGeom prst="rect">
            <a:avLst/>
          </a:prstGeom>
          <a:noFill/>
        </p:spPr>
        <p:txBody>
          <a:bodyPr wrap="square" rtlCol="0">
            <a:spAutoFit/>
          </a:bodyPr>
          <a:lstStyle/>
          <a:p>
            <a:pPr algn="ctr"/>
            <a:r>
              <a:rPr lang="es-ES" sz="2800" dirty="0">
                <a:latin typeface="Century Gothic" panose="020B0502020202020204" pitchFamily="34" charset="0"/>
              </a:rPr>
              <a:t>Cada individuo tiene el </a:t>
            </a:r>
            <a:r>
              <a:rPr lang="es-ES" sz="2800" b="1" dirty="0">
                <a:latin typeface="Century Gothic" panose="020B0502020202020204" pitchFamily="34" charset="0"/>
              </a:rPr>
              <a:t>conocimiento, la libertad </a:t>
            </a:r>
            <a:r>
              <a:rPr lang="es-ES" sz="2800" dirty="0">
                <a:latin typeface="Century Gothic" panose="020B0502020202020204" pitchFamily="34" charset="0"/>
              </a:rPr>
              <a:t>y el </a:t>
            </a:r>
            <a:r>
              <a:rPr lang="es-ES" sz="2800" b="1" dirty="0">
                <a:latin typeface="Century Gothic" panose="020B0502020202020204" pitchFamily="34" charset="0"/>
              </a:rPr>
              <a:t>poder</a:t>
            </a:r>
            <a:r>
              <a:rPr lang="es-ES" sz="2800" dirty="0">
                <a:latin typeface="Century Gothic" panose="020B0502020202020204" pitchFamily="34" charset="0"/>
              </a:rPr>
              <a:t> para lograr salud reproductiva óptima.</a:t>
            </a:r>
          </a:p>
        </p:txBody>
      </p:sp>
      <p:sp>
        <p:nvSpPr>
          <p:cNvPr id="8" name="Oval Callout 7"/>
          <p:cNvSpPr/>
          <p:nvPr/>
        </p:nvSpPr>
        <p:spPr>
          <a:xfrm rot="317569">
            <a:off x="291914" y="2563712"/>
            <a:ext cx="3040800" cy="1437268"/>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Century Gothic" panose="020B0502020202020204" pitchFamily="34" charset="0"/>
              </a:rPr>
              <a:t>Servimos 260,493 personas cada año</a:t>
            </a:r>
          </a:p>
        </p:txBody>
      </p:sp>
      <p:sp>
        <p:nvSpPr>
          <p:cNvPr id="9" name="Oval Callout 8"/>
          <p:cNvSpPr/>
          <p:nvPr/>
        </p:nvSpPr>
        <p:spPr>
          <a:xfrm rot="21246782" flipH="1">
            <a:off x="5999200" y="2521213"/>
            <a:ext cx="2844554" cy="1474965"/>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Century Gothic" panose="020B0502020202020204" pitchFamily="34" charset="0"/>
              </a:rPr>
              <a:t>Tenemos 9 centros de salud en Orange y San Bernardino</a:t>
            </a:r>
          </a:p>
        </p:txBody>
      </p:sp>
      <p:pic>
        <p:nvPicPr>
          <p:cNvPr id="11" name="Picture 10">
            <a:extLst>
              <a:ext uri="{FF2B5EF4-FFF2-40B4-BE49-F238E27FC236}">
                <a16:creationId xmlns:a16="http://schemas.microsoft.com/office/drawing/2014/main" id="{7F702642-16E8-4FCC-AE16-847055E43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061" y="2102078"/>
            <a:ext cx="2800350" cy="2800350"/>
          </a:xfrm>
          <a:prstGeom prst="rect">
            <a:avLst/>
          </a:prstGeom>
        </p:spPr>
      </p:pic>
    </p:spTree>
    <p:extLst>
      <p:ext uri="{BB962C8B-B14F-4D97-AF65-F5344CB8AC3E}">
        <p14:creationId xmlns:p14="http://schemas.microsoft.com/office/powerpoint/2010/main" val="1327635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n-US" b="1" dirty="0">
                <a:solidFill>
                  <a:srgbClr val="0077C0"/>
                </a:solidFill>
                <a:latin typeface="Century Gothic" panose="020B0502020202020204" pitchFamily="34" charset="0"/>
              </a:rPr>
              <a:t>Planned Parenthood</a:t>
            </a:r>
            <a:endParaRPr lang="en-US" b="1" cap="all" dirty="0">
              <a:solidFill>
                <a:srgbClr val="0077C0"/>
              </a:solidFill>
            </a:endParaRPr>
          </a:p>
        </p:txBody>
      </p:sp>
      <p:sp>
        <p:nvSpPr>
          <p:cNvPr id="2" name="Rectangle 1"/>
          <p:cNvSpPr/>
          <p:nvPr/>
        </p:nvSpPr>
        <p:spPr>
          <a:xfrm>
            <a:off x="802456" y="3323054"/>
            <a:ext cx="1903085" cy="830997"/>
          </a:xfrm>
          <a:prstGeom prst="rect">
            <a:avLst/>
          </a:prstGeom>
        </p:spPr>
        <p:txBody>
          <a:bodyPr wrap="none">
            <a:spAutoFit/>
          </a:bodyPr>
          <a:lstStyle/>
          <a:p>
            <a:pPr algn="ctr"/>
            <a:r>
              <a:rPr lang="es-MX" sz="2400" b="1" dirty="0">
                <a:effectLst>
                  <a:outerShdw blurRad="38100" dist="38100" dir="2700000" algn="tl">
                    <a:srgbClr val="000000">
                      <a:alpha val="43137"/>
                    </a:srgbClr>
                  </a:outerShdw>
                </a:effectLst>
                <a:latin typeface="Century Gothic" panose="020B0502020202020204" pitchFamily="34" charset="0"/>
              </a:rPr>
              <a:t>Centros de </a:t>
            </a:r>
          </a:p>
          <a:p>
            <a:pPr algn="ctr"/>
            <a:r>
              <a:rPr lang="es-MX" sz="2400" b="1" dirty="0">
                <a:effectLst>
                  <a:outerShdw blurRad="38100" dist="38100" dir="2700000" algn="tl">
                    <a:srgbClr val="000000">
                      <a:alpha val="43137"/>
                    </a:srgbClr>
                  </a:outerShdw>
                </a:effectLst>
                <a:latin typeface="Century Gothic" panose="020B0502020202020204" pitchFamily="34" charset="0"/>
              </a:rPr>
              <a:t>Salud</a:t>
            </a:r>
          </a:p>
        </p:txBody>
      </p:sp>
      <p:sp>
        <p:nvSpPr>
          <p:cNvPr id="10" name="TextBox 9"/>
          <p:cNvSpPr txBox="1"/>
          <p:nvPr/>
        </p:nvSpPr>
        <p:spPr>
          <a:xfrm>
            <a:off x="3352800" y="3276888"/>
            <a:ext cx="2057400" cy="1200329"/>
          </a:xfrm>
          <a:prstGeom prst="rect">
            <a:avLst/>
          </a:prstGeom>
          <a:noFill/>
        </p:spPr>
        <p:txBody>
          <a:bodyPr wrap="square" rtlCol="0">
            <a:spAutoFit/>
          </a:bodyPr>
          <a:lstStyle/>
          <a:p>
            <a:pPr algn="ctr"/>
            <a:r>
              <a:rPr lang="es-MX" sz="2400" b="1" dirty="0">
                <a:effectLst>
                  <a:outerShdw blurRad="38100" dist="38100" dir="2700000" algn="tl">
                    <a:srgbClr val="000000">
                      <a:alpha val="43137"/>
                    </a:srgbClr>
                  </a:outerShdw>
                </a:effectLst>
                <a:latin typeface="Century Gothic" panose="020B0502020202020204" pitchFamily="34" charset="0"/>
              </a:rPr>
              <a:t>Educación comunitaria</a:t>
            </a:r>
          </a:p>
          <a:p>
            <a:pPr algn="ctr"/>
            <a:endParaRPr lang="en-US" sz="2400" b="1" dirty="0">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5774540" y="3323054"/>
            <a:ext cx="2664512" cy="830997"/>
          </a:xfrm>
          <a:prstGeom prst="rect">
            <a:avLst/>
          </a:prstGeom>
          <a:noFill/>
        </p:spPr>
        <p:txBody>
          <a:bodyPr wrap="none" rtlCol="0">
            <a:spAutoFit/>
          </a:bodyPr>
          <a:lstStyle/>
          <a:p>
            <a:pPr algn="ctr"/>
            <a:r>
              <a:rPr lang="es-MX" sz="2400" b="1" dirty="0">
                <a:effectLst>
                  <a:outerShdw blurRad="38100" dist="38100" dir="2700000" algn="tl">
                    <a:srgbClr val="000000">
                      <a:alpha val="43137"/>
                    </a:srgbClr>
                  </a:outerShdw>
                </a:effectLst>
                <a:latin typeface="Century Gothic" panose="020B0502020202020204" pitchFamily="34" charset="0"/>
              </a:rPr>
              <a:t>Asuntos Públicos</a:t>
            </a:r>
          </a:p>
          <a:p>
            <a:pPr algn="ctr"/>
            <a:r>
              <a:rPr lang="es-MX" sz="2400" b="1" dirty="0">
                <a:effectLst>
                  <a:outerShdw blurRad="38100" dist="38100" dir="2700000" algn="tl">
                    <a:srgbClr val="000000">
                      <a:alpha val="43137"/>
                    </a:srgbClr>
                  </a:outerShdw>
                </a:effectLst>
                <a:latin typeface="Century Gothic" panose="020B0502020202020204" pitchFamily="34" charset="0"/>
              </a:rPr>
              <a:t>&amp; Abogacía</a:t>
            </a:r>
          </a:p>
        </p:txBody>
      </p:sp>
      <p:pic>
        <p:nvPicPr>
          <p:cNvPr id="12" name="Picture 11">
            <a:extLst>
              <a:ext uri="{FF2B5EF4-FFF2-40B4-BE49-F238E27FC236}">
                <a16:creationId xmlns:a16="http://schemas.microsoft.com/office/drawing/2014/main" id="{03BC6F09-E08C-41C1-849A-69C94506C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79" y="1324054"/>
            <a:ext cx="1809462" cy="1809462"/>
          </a:xfrm>
          <a:prstGeom prst="rect">
            <a:avLst/>
          </a:prstGeom>
        </p:spPr>
      </p:pic>
      <p:pic>
        <p:nvPicPr>
          <p:cNvPr id="13" name="Picture 12">
            <a:extLst>
              <a:ext uri="{FF2B5EF4-FFF2-40B4-BE49-F238E27FC236}">
                <a16:creationId xmlns:a16="http://schemas.microsoft.com/office/drawing/2014/main" id="{A2ED4D7E-7180-4966-BF57-80C591AB1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327736"/>
            <a:ext cx="1809462" cy="1809462"/>
          </a:xfrm>
          <a:prstGeom prst="rect">
            <a:avLst/>
          </a:prstGeom>
        </p:spPr>
      </p:pic>
      <p:pic>
        <p:nvPicPr>
          <p:cNvPr id="14" name="Picture 13">
            <a:extLst>
              <a:ext uri="{FF2B5EF4-FFF2-40B4-BE49-F238E27FC236}">
                <a16:creationId xmlns:a16="http://schemas.microsoft.com/office/drawing/2014/main" id="{972977FF-5908-41F4-8D65-646D2EF14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327736"/>
            <a:ext cx="1809462" cy="1809462"/>
          </a:xfrm>
          <a:prstGeom prst="rect">
            <a:avLst/>
          </a:prstGeom>
        </p:spPr>
      </p:pic>
    </p:spTree>
    <p:extLst>
      <p:ext uri="{BB962C8B-B14F-4D97-AF65-F5344CB8AC3E}">
        <p14:creationId xmlns:p14="http://schemas.microsoft.com/office/powerpoint/2010/main" val="287921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33350"/>
            <a:ext cx="8763000" cy="857250"/>
          </a:xfrm>
          <a:solidFill>
            <a:schemeClr val="bg1">
              <a:alpha val="50000"/>
            </a:schemeClr>
          </a:solidFill>
        </p:spPr>
        <p:txBody>
          <a:bodyPr>
            <a:normAutofit fontScale="90000"/>
          </a:bodyPr>
          <a:lstStyle/>
          <a:p>
            <a:br>
              <a:rPr lang="es-MX" b="1" dirty="0">
                <a:solidFill>
                  <a:srgbClr val="0077C0"/>
                </a:solidFill>
                <a:latin typeface="Century Gothic" panose="020B0502020202020204" pitchFamily="34" charset="0"/>
              </a:rPr>
            </a:br>
            <a:r>
              <a:rPr lang="es-MX" b="1" dirty="0">
                <a:solidFill>
                  <a:srgbClr val="0077C0"/>
                </a:solidFill>
                <a:latin typeface="Century Gothic" panose="020B0502020202020204" pitchFamily="34" charset="0"/>
              </a:rPr>
              <a:t>Localidades de </a:t>
            </a:r>
            <a:br>
              <a:rPr lang="es-MX" b="1" dirty="0">
                <a:solidFill>
                  <a:srgbClr val="0077C0"/>
                </a:solidFill>
                <a:latin typeface="Century Gothic" panose="020B0502020202020204" pitchFamily="34" charset="0"/>
              </a:rPr>
            </a:br>
            <a:r>
              <a:rPr lang="es-MX" b="1" dirty="0" err="1">
                <a:solidFill>
                  <a:srgbClr val="0077C0"/>
                </a:solidFill>
                <a:latin typeface="Century Gothic" panose="020B0502020202020204" pitchFamily="34" charset="0"/>
              </a:rPr>
              <a:t>Planned</a:t>
            </a:r>
            <a:r>
              <a:rPr lang="es-MX" b="1" dirty="0">
                <a:solidFill>
                  <a:srgbClr val="0077C0"/>
                </a:solidFill>
                <a:latin typeface="Century Gothic" panose="020B0502020202020204" pitchFamily="34" charset="0"/>
              </a:rPr>
              <a:t> </a:t>
            </a:r>
            <a:r>
              <a:rPr lang="es-MX" b="1" dirty="0" err="1">
                <a:solidFill>
                  <a:srgbClr val="0077C0"/>
                </a:solidFill>
                <a:latin typeface="Century Gothic" panose="020B0502020202020204" pitchFamily="34" charset="0"/>
              </a:rPr>
              <a:t>Parenthood</a:t>
            </a:r>
            <a:endParaRPr lang="es-MX" b="1" cap="all" dirty="0">
              <a:solidFill>
                <a:srgbClr val="0077C0"/>
              </a:solidFill>
            </a:endParaRPr>
          </a:p>
        </p:txBody>
      </p:sp>
      <p:sp>
        <p:nvSpPr>
          <p:cNvPr id="3" name="Content Placeholder 2"/>
          <p:cNvSpPr>
            <a:spLocks noGrp="1"/>
          </p:cNvSpPr>
          <p:nvPr>
            <p:ph sz="half" idx="2"/>
          </p:nvPr>
        </p:nvSpPr>
        <p:spPr>
          <a:xfrm>
            <a:off x="1066800" y="1581150"/>
            <a:ext cx="4040188" cy="3429000"/>
          </a:xfrm>
          <a:noFill/>
        </p:spPr>
        <p:txBody>
          <a:bodyPr>
            <a:noAutofit/>
          </a:bodyPr>
          <a:lstStyle/>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Anaheim</a:t>
            </a:r>
          </a:p>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Costa Mesa</a:t>
            </a:r>
          </a:p>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Mission Viejo</a:t>
            </a:r>
          </a:p>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Orange </a:t>
            </a:r>
          </a:p>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Santa Ana</a:t>
            </a:r>
          </a:p>
          <a:p>
            <a:pPr>
              <a:lnSpc>
                <a:spcPct val="150000"/>
              </a:lnSpc>
              <a:spcBef>
                <a:spcPts val="200"/>
              </a:spcBef>
              <a:buFont typeface="Wingdings" panose="05000000000000000000" pitchFamily="2" charset="2"/>
              <a:buChar char="§"/>
            </a:pPr>
            <a:r>
              <a:rPr lang="en-US" sz="2300" dirty="0">
                <a:latin typeface="Century Gothic" panose="020B0502020202020204" pitchFamily="34" charset="0"/>
              </a:rPr>
              <a:t>Westminster</a:t>
            </a:r>
          </a:p>
          <a:p>
            <a:pPr marL="0" indent="0">
              <a:lnSpc>
                <a:spcPct val="150000"/>
              </a:lnSpc>
              <a:buNone/>
            </a:pPr>
            <a:endParaRPr lang="en-US" sz="2000" dirty="0">
              <a:latin typeface="Century Gothic" panose="020B0502020202020204" pitchFamily="34" charset="0"/>
            </a:endParaRPr>
          </a:p>
        </p:txBody>
      </p:sp>
      <p:sp>
        <p:nvSpPr>
          <p:cNvPr id="6" name="Content Placeholder 5"/>
          <p:cNvSpPr>
            <a:spLocks noGrp="1"/>
          </p:cNvSpPr>
          <p:nvPr>
            <p:ph sz="quarter" idx="4"/>
          </p:nvPr>
        </p:nvSpPr>
        <p:spPr>
          <a:xfrm>
            <a:off x="4572000" y="1581150"/>
            <a:ext cx="4117975" cy="1864576"/>
          </a:xfrm>
          <a:solidFill>
            <a:schemeClr val="bg1">
              <a:alpha val="50000"/>
            </a:schemeClr>
          </a:solidFill>
        </p:spPr>
        <p:txBody>
          <a:bodyPr>
            <a:normAutofit/>
          </a:bodyPr>
          <a:lstStyle/>
          <a:p>
            <a:pPr>
              <a:lnSpc>
                <a:spcPct val="150000"/>
              </a:lnSpc>
              <a:buFont typeface="Wingdings" panose="05000000000000000000" pitchFamily="2" charset="2"/>
              <a:buChar char="§"/>
            </a:pPr>
            <a:r>
              <a:rPr lang="en-US" sz="2300" dirty="0">
                <a:latin typeface="Century Gothic" panose="020B0502020202020204" pitchFamily="34" charset="0"/>
              </a:rPr>
              <a:t>San Bernardino</a:t>
            </a:r>
          </a:p>
          <a:p>
            <a:pPr>
              <a:lnSpc>
                <a:spcPct val="150000"/>
              </a:lnSpc>
              <a:buFont typeface="Wingdings" panose="05000000000000000000" pitchFamily="2" charset="2"/>
              <a:buChar char="§"/>
            </a:pPr>
            <a:r>
              <a:rPr lang="en-US" sz="2300" dirty="0">
                <a:latin typeface="Century Gothic" panose="020B0502020202020204" pitchFamily="34" charset="0"/>
              </a:rPr>
              <a:t>Upland</a:t>
            </a:r>
          </a:p>
          <a:p>
            <a:pPr>
              <a:lnSpc>
                <a:spcPct val="150000"/>
              </a:lnSpc>
              <a:buFont typeface="Wingdings" panose="05000000000000000000" pitchFamily="2" charset="2"/>
              <a:buChar char="§"/>
            </a:pPr>
            <a:r>
              <a:rPr lang="en-US" sz="2300" dirty="0">
                <a:latin typeface="Century Gothic" panose="020B0502020202020204" pitchFamily="34" charset="0"/>
              </a:rPr>
              <a:t>Victorville</a:t>
            </a:r>
          </a:p>
        </p:txBody>
      </p:sp>
      <p:grpSp>
        <p:nvGrpSpPr>
          <p:cNvPr id="10" name="Group 9"/>
          <p:cNvGrpSpPr/>
          <p:nvPr/>
        </p:nvGrpSpPr>
        <p:grpSpPr>
          <a:xfrm>
            <a:off x="3925937" y="3434697"/>
            <a:ext cx="4658177" cy="1431074"/>
            <a:chOff x="3114664" y="2737133"/>
            <a:chExt cx="4266350" cy="954794"/>
          </a:xfrm>
        </p:grpSpPr>
        <p:sp>
          <p:nvSpPr>
            <p:cNvPr id="8" name="Rectangle 7"/>
            <p:cNvSpPr/>
            <p:nvPr/>
          </p:nvSpPr>
          <p:spPr>
            <a:xfrm>
              <a:off x="3114664" y="2737133"/>
              <a:ext cx="4266350" cy="954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25635" y="2804256"/>
              <a:ext cx="4058446" cy="713138"/>
            </a:xfrm>
            <a:prstGeom prst="rect">
              <a:avLst/>
            </a:prstGeom>
            <a:noFill/>
          </p:spPr>
          <p:txBody>
            <a:bodyPr wrap="square" rtlCol="0">
              <a:spAutoFit/>
            </a:bodyPr>
            <a:lstStyle/>
            <a:p>
              <a:pPr algn="ctr"/>
              <a:r>
                <a:rPr lang="es-MX" sz="2400" b="1" dirty="0">
                  <a:solidFill>
                    <a:schemeClr val="bg1"/>
                  </a:solidFill>
                  <a:latin typeface="Century Gothic" panose="020B0502020202020204" pitchFamily="34" charset="0"/>
                </a:rPr>
                <a:t>Centros están abiertos los 7 días de la semana!</a:t>
              </a:r>
            </a:p>
            <a:p>
              <a:pPr algn="ctr"/>
              <a:r>
                <a:rPr lang="es-MX" sz="2400" b="1" dirty="0">
                  <a:solidFill>
                    <a:schemeClr val="bg1"/>
                  </a:solidFill>
                  <a:latin typeface="Century Gothic" panose="020B0502020202020204" pitchFamily="34" charset="0"/>
                </a:rPr>
                <a:t>Para una cita: 714-922-4100</a:t>
              </a:r>
            </a:p>
          </p:txBody>
        </p:sp>
      </p:grpSp>
    </p:spTree>
    <p:extLst>
      <p:ext uri="{BB962C8B-B14F-4D97-AF65-F5344CB8AC3E}">
        <p14:creationId xmlns:p14="http://schemas.microsoft.com/office/powerpoint/2010/main" val="1973980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Centro de Salud de Orange</a:t>
            </a:r>
            <a:endParaRPr lang="es-MX" b="1" cap="all" dirty="0">
              <a:solidFill>
                <a:srgbClr val="0077C0"/>
              </a:solidFill>
            </a:endParaRPr>
          </a:p>
        </p:txBody>
      </p:sp>
      <p:sp>
        <p:nvSpPr>
          <p:cNvPr id="5" name="Text Placeholder 4"/>
          <p:cNvSpPr>
            <a:spLocks noGrp="1"/>
          </p:cNvSpPr>
          <p:nvPr>
            <p:ph type="body" idx="1"/>
          </p:nvPr>
        </p:nvSpPr>
        <p:spPr/>
        <p:txBody>
          <a:bodyPr/>
          <a:lstStyle/>
          <a:p>
            <a:r>
              <a:rPr lang="en-US" dirty="0"/>
              <a:t> </a:t>
            </a:r>
          </a:p>
        </p:txBody>
      </p:sp>
      <p:sp>
        <p:nvSpPr>
          <p:cNvPr id="10" name="TextBox 9"/>
          <p:cNvSpPr txBox="1"/>
          <p:nvPr/>
        </p:nvSpPr>
        <p:spPr>
          <a:xfrm>
            <a:off x="4343400" y="1112044"/>
            <a:ext cx="4548554" cy="3093154"/>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endParaRPr lang="es-MX" sz="10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700 S. </a:t>
            </a:r>
            <a:r>
              <a:rPr lang="es-MX" sz="2400" dirty="0" err="1">
                <a:latin typeface="Century Gothic" panose="020B0502020202020204" pitchFamily="34" charset="0"/>
              </a:rPr>
              <a:t>Tustin</a:t>
            </a:r>
            <a:r>
              <a:rPr lang="es-MX" sz="2400" dirty="0">
                <a:latin typeface="Century Gothic" panose="020B0502020202020204" pitchFamily="34" charset="0"/>
              </a:rPr>
              <a:t> St.</a:t>
            </a:r>
            <a:br>
              <a:rPr lang="es-MX" sz="2400" dirty="0">
                <a:latin typeface="Century Gothic" panose="020B0502020202020204" pitchFamily="34" charset="0"/>
              </a:rPr>
            </a:br>
            <a:r>
              <a:rPr lang="es-MX" sz="2400" dirty="0">
                <a:latin typeface="Century Gothic" panose="020B0502020202020204" pitchFamily="34" charset="0"/>
              </a:rPr>
              <a:t>Orange, CA 92866</a:t>
            </a:r>
          </a:p>
          <a:p>
            <a:pPr marL="117475"/>
            <a:endParaRPr lang="es-MX" sz="2400" dirty="0">
              <a:latin typeface="Century Gothic" panose="020B0502020202020204" pitchFamily="34" charset="0"/>
            </a:endParaRPr>
          </a:p>
          <a:p>
            <a:pPr marL="117475">
              <a:buFont typeface="Arial" panose="020B0604020202020204" pitchFamily="34" charset="0"/>
              <a:buChar char="•"/>
            </a:pPr>
            <a:endParaRPr lang="es-MX" sz="700"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u="sng"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Sab</a:t>
            </a:r>
            <a:r>
              <a:rPr lang="es-MX" sz="2400" dirty="0">
                <a:latin typeface="Century Gothic" panose="020B0502020202020204" pitchFamily="34" charset="0"/>
              </a:rPr>
              <a:t>: 6:30am – 5:00pm</a:t>
            </a:r>
            <a:br>
              <a:rPr lang="es-MX" sz="2400" dirty="0">
                <a:latin typeface="Century Gothic" panose="020B0502020202020204" pitchFamily="34" charset="0"/>
              </a:rPr>
            </a:br>
            <a:r>
              <a:rPr lang="es-MX" sz="2400" b="1" dirty="0" err="1">
                <a:latin typeface="Century Gothic" panose="020B0502020202020204" pitchFamily="34" charset="0"/>
              </a:rPr>
              <a:t>Dom</a:t>
            </a:r>
            <a:r>
              <a:rPr lang="es-MX" sz="2400" dirty="0">
                <a:latin typeface="Century Gothic" panose="020B0502020202020204" pitchFamily="34" charset="0"/>
              </a:rPr>
              <a:t>: 6:30am – 4:30pm</a:t>
            </a:r>
          </a:p>
          <a:p>
            <a:pPr marL="285750" indent="-285750">
              <a:buFont typeface="Arial" panose="020B0604020202020204" pitchFamily="34" charset="0"/>
              <a:buChar char="•"/>
            </a:pPr>
            <a:endParaRPr lang="es-MX" sz="500" dirty="0">
              <a:latin typeface="Century Gothic" panose="020B0502020202020204" pitchFamily="34" charset="0"/>
            </a:endParaRPr>
          </a:p>
        </p:txBody>
      </p:sp>
      <p:pic>
        <p:nvPicPr>
          <p:cNvPr id="11" name="Picture 2" descr="Health Center Locations | Planned Parenthood of Orange &amp; San Bernardino  Counties, Inc.">
            <a:extLst>
              <a:ext uri="{FF2B5EF4-FFF2-40B4-BE49-F238E27FC236}">
                <a16:creationId xmlns:a16="http://schemas.microsoft.com/office/drawing/2014/main" id="{749FBA4E-93DC-444E-90F2-70F68E86AE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379" y="1829373"/>
            <a:ext cx="3587829" cy="201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85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533400" y="1200150"/>
            <a:ext cx="3657600" cy="373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Anaheim</a:t>
            </a:r>
            <a:endParaRPr lang="en-US" b="1" cap="all" dirty="0">
              <a:solidFill>
                <a:srgbClr val="0077C0"/>
              </a:solidFill>
            </a:endParaRPr>
          </a:p>
        </p:txBody>
      </p:sp>
      <p:sp>
        <p:nvSpPr>
          <p:cNvPr id="5" name="Text Placeholder 4"/>
          <p:cNvSpPr>
            <a:spLocks noGrp="1"/>
          </p:cNvSpPr>
          <p:nvPr>
            <p:ph type="body" idx="1"/>
          </p:nvPr>
        </p:nvSpPr>
        <p:spPr/>
        <p:txBody>
          <a:bodyPr/>
          <a:lstStyle/>
          <a:p>
            <a:r>
              <a:rPr lang="en-US" dirty="0"/>
              <a:t> </a:t>
            </a:r>
          </a:p>
        </p:txBody>
      </p:sp>
      <p:sp>
        <p:nvSpPr>
          <p:cNvPr id="10" name="TextBox 9"/>
          <p:cNvSpPr txBox="1"/>
          <p:nvPr/>
        </p:nvSpPr>
        <p:spPr>
          <a:xfrm>
            <a:off x="4191000" y="1200148"/>
            <a:ext cx="4495800" cy="3539430"/>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285750" indent="-285750">
              <a:buFont typeface="Arial" panose="020B0604020202020204" pitchFamily="34" charset="0"/>
              <a:buChar char="•"/>
            </a:pPr>
            <a:endParaRPr lang="es-MX" sz="1000" b="1" dirty="0">
              <a:latin typeface="Century Gothic" panose="020B0502020202020204" pitchFamily="34" charset="0"/>
            </a:endParaRPr>
          </a:p>
          <a:p>
            <a:pPr marL="285750" indent="-285750">
              <a:buFont typeface="Arial" panose="020B0604020202020204" pitchFamily="34" charset="0"/>
              <a:buChar char="•"/>
            </a:pPr>
            <a:endParaRPr lang="es-MX" sz="1000" b="1" dirty="0">
              <a:latin typeface="Century Gothic" panose="020B0502020202020204" pitchFamily="34" charset="0"/>
            </a:endParaRPr>
          </a:p>
          <a:p>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303 W. Lincoln Ave., #105</a:t>
            </a:r>
            <a:br>
              <a:rPr lang="es-MX" sz="2400" dirty="0">
                <a:latin typeface="Century Gothic" panose="020B0502020202020204" pitchFamily="34" charset="0"/>
              </a:rPr>
            </a:br>
            <a:r>
              <a:rPr lang="es-MX" sz="2400" dirty="0">
                <a:latin typeface="Century Gothic" panose="020B0502020202020204" pitchFamily="34" charset="0"/>
              </a:rPr>
              <a:t>Anaheim, CA 92805</a:t>
            </a:r>
          </a:p>
          <a:p>
            <a:endParaRPr lang="es-MX" sz="2400" dirty="0">
              <a:latin typeface="Century Gothic" panose="020B0502020202020204" pitchFamily="34" charset="0"/>
            </a:endParaRPr>
          </a:p>
          <a:p>
            <a:pPr marL="285750" indent="-285750">
              <a:buFont typeface="Arial" panose="020B0604020202020204" pitchFamily="34" charset="0"/>
              <a:buChar char="•"/>
            </a:pPr>
            <a:endParaRPr lang="es-MX" sz="700" dirty="0">
              <a:latin typeface="Century Gothic" panose="020B0502020202020204" pitchFamily="34" charset="0"/>
            </a:endParaRPr>
          </a:p>
          <a:p>
            <a:r>
              <a:rPr lang="es-MX" sz="2400" b="1" u="sng" dirty="0">
                <a:latin typeface="Century Gothic" panose="020B0502020202020204" pitchFamily="34" charset="0"/>
              </a:rPr>
              <a:t>Horas</a:t>
            </a:r>
            <a:r>
              <a:rPr lang="es-MX" sz="2400" u="sng"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Juev</a:t>
            </a:r>
            <a:r>
              <a:rPr lang="es-MX" sz="2400" dirty="0">
                <a:latin typeface="Century Gothic" panose="020B0502020202020204" pitchFamily="34" charset="0"/>
              </a:rPr>
              <a:t>: 7:00am – 6:00pm</a:t>
            </a:r>
            <a:br>
              <a:rPr lang="es-MX" sz="2400" dirty="0">
                <a:latin typeface="Century Gothic" panose="020B0502020202020204" pitchFamily="34" charset="0"/>
              </a:rPr>
            </a:br>
            <a:r>
              <a:rPr lang="es-MX" sz="2400" b="1" dirty="0" err="1">
                <a:latin typeface="Century Gothic" panose="020B0502020202020204" pitchFamily="34" charset="0"/>
              </a:rPr>
              <a:t>Vier</a:t>
            </a:r>
            <a:r>
              <a:rPr lang="es-MX" sz="2400" dirty="0">
                <a:latin typeface="Century Gothic" panose="020B0502020202020204" pitchFamily="34" charset="0"/>
              </a:rPr>
              <a:t>: 7:00am – 5:00pm</a:t>
            </a:r>
            <a:br>
              <a:rPr lang="es-MX" sz="2400" dirty="0">
                <a:latin typeface="Century Gothic" panose="020B0502020202020204" pitchFamily="34" charset="0"/>
              </a:rPr>
            </a:br>
            <a:r>
              <a:rPr lang="es-MX" sz="2400" b="1" dirty="0" err="1">
                <a:latin typeface="Century Gothic" panose="020B0502020202020204" pitchFamily="34" charset="0"/>
              </a:rPr>
              <a:t>Sab</a:t>
            </a:r>
            <a:r>
              <a:rPr lang="es-MX" sz="2400" b="1" dirty="0">
                <a:latin typeface="Century Gothic" panose="020B0502020202020204" pitchFamily="34" charset="0"/>
              </a:rPr>
              <a:t> &amp; </a:t>
            </a:r>
            <a:r>
              <a:rPr lang="es-MX" sz="2400" b="1" dirty="0" err="1">
                <a:latin typeface="Century Gothic" panose="020B0502020202020204" pitchFamily="34" charset="0"/>
              </a:rPr>
              <a:t>Dom</a:t>
            </a:r>
            <a:r>
              <a:rPr lang="es-MX" sz="2400" dirty="0">
                <a:latin typeface="Century Gothic" panose="020B0502020202020204" pitchFamily="34" charset="0"/>
              </a:rPr>
              <a:t>: 6:30am – 4:30pm</a:t>
            </a:r>
          </a:p>
        </p:txBody>
      </p:sp>
      <p:pic>
        <p:nvPicPr>
          <p:cNvPr id="11" name="Picture 2" descr="Birth Control, STD Testing &amp; Abortion - Anaheim, CA">
            <a:extLst>
              <a:ext uri="{FF2B5EF4-FFF2-40B4-BE49-F238E27FC236}">
                <a16:creationId xmlns:a16="http://schemas.microsoft.com/office/drawing/2014/main" id="{1D4D5CC9-AFC5-4CA3-B0DB-A1B61FD7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2450"/>
            <a:ext cx="37592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46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Costa Mesa</a:t>
            </a:r>
            <a:endParaRPr lang="en-US" b="1" cap="all" dirty="0">
              <a:solidFill>
                <a:srgbClr val="0077C0"/>
              </a:solidFill>
            </a:endParaRPr>
          </a:p>
        </p:txBody>
      </p:sp>
      <p:sp>
        <p:nvSpPr>
          <p:cNvPr id="2" name="Text Placeholder 1"/>
          <p:cNvSpPr>
            <a:spLocks noGrp="1"/>
          </p:cNvSpPr>
          <p:nvPr>
            <p:ph type="body" idx="1"/>
          </p:nvPr>
        </p:nvSpPr>
        <p:spPr/>
        <p:txBody>
          <a:bodyPr/>
          <a:lstStyle/>
          <a:p>
            <a:r>
              <a:rPr lang="en-US" dirty="0"/>
              <a:t> </a:t>
            </a:r>
          </a:p>
        </p:txBody>
      </p:sp>
      <p:sp>
        <p:nvSpPr>
          <p:cNvPr id="10" name="TextBox 9"/>
          <p:cNvSpPr txBox="1"/>
          <p:nvPr/>
        </p:nvSpPr>
        <p:spPr>
          <a:xfrm>
            <a:off x="4572000" y="1200149"/>
            <a:ext cx="4343400" cy="3216265"/>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285750" indent="-285750">
              <a:buFont typeface="Arial" panose="020B0604020202020204" pitchFamily="34" charset="0"/>
              <a:buChar char="•"/>
            </a:pPr>
            <a:endParaRPr lang="en-US" sz="500" dirty="0">
              <a:latin typeface="Century Gothic" panose="020B0502020202020204" pitchFamily="34" charset="0"/>
            </a:endParaRPr>
          </a:p>
          <a:p>
            <a:pPr marL="171450"/>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1520 </a:t>
            </a:r>
            <a:r>
              <a:rPr lang="es-MX" sz="2400" dirty="0" err="1">
                <a:latin typeface="Century Gothic" panose="020B0502020202020204" pitchFamily="34" charset="0"/>
              </a:rPr>
              <a:t>Nutmeg</a:t>
            </a:r>
            <a:r>
              <a:rPr lang="es-MX" sz="2400" dirty="0">
                <a:latin typeface="Century Gothic" panose="020B0502020202020204" pitchFamily="34" charset="0"/>
              </a:rPr>
              <a:t> Place </a:t>
            </a:r>
          </a:p>
          <a:p>
            <a:pPr marL="171450"/>
            <a:r>
              <a:rPr lang="es-MX" sz="2400" dirty="0">
                <a:latin typeface="Century Gothic" panose="020B0502020202020204" pitchFamily="34" charset="0"/>
              </a:rPr>
              <a:t>Suite 101</a:t>
            </a:r>
          </a:p>
          <a:p>
            <a:pPr marL="171450"/>
            <a:r>
              <a:rPr lang="es-MX" sz="2400" dirty="0">
                <a:latin typeface="Century Gothic" panose="020B0502020202020204" pitchFamily="34" charset="0"/>
              </a:rPr>
              <a:t>Costa Mesa, CA 92626</a:t>
            </a:r>
          </a:p>
          <a:p>
            <a:pPr marL="171450"/>
            <a:endParaRPr lang="es-MX" sz="2400" dirty="0">
              <a:latin typeface="Century Gothic" panose="020B0502020202020204" pitchFamily="34" charset="0"/>
            </a:endParaRPr>
          </a:p>
          <a:p>
            <a:pPr marL="171450"/>
            <a:endParaRPr lang="es-MX" sz="700" dirty="0">
              <a:latin typeface="Century Gothic" panose="020B0502020202020204" pitchFamily="34" charset="0"/>
            </a:endParaRPr>
          </a:p>
          <a:p>
            <a:pPr marL="171450"/>
            <a:r>
              <a:rPr lang="es-MX" sz="2200" b="1" u="sng" dirty="0">
                <a:latin typeface="Century Gothic" panose="020B0502020202020204" pitchFamily="34" charset="0"/>
              </a:rPr>
              <a:t>Horas</a:t>
            </a:r>
            <a:r>
              <a:rPr lang="es-MX" sz="2200" u="sng" dirty="0">
                <a:latin typeface="Century Gothic" panose="020B0502020202020204" pitchFamily="34" charset="0"/>
              </a:rPr>
              <a:t>:</a:t>
            </a:r>
            <a:br>
              <a:rPr lang="es-MX" sz="2200" dirty="0">
                <a:latin typeface="Century Gothic" panose="020B0502020202020204" pitchFamily="34" charset="0"/>
              </a:rPr>
            </a:br>
            <a:r>
              <a:rPr lang="es-MX" sz="2200" b="1" dirty="0">
                <a:latin typeface="Century Gothic" panose="020B0502020202020204" pitchFamily="34" charset="0"/>
              </a:rPr>
              <a:t>Lun - </a:t>
            </a:r>
            <a:r>
              <a:rPr lang="es-MX" sz="2200" b="1" dirty="0" err="1">
                <a:latin typeface="Century Gothic" panose="020B0502020202020204" pitchFamily="34" charset="0"/>
              </a:rPr>
              <a:t>Juev</a:t>
            </a:r>
            <a:r>
              <a:rPr lang="es-MX" sz="2200" dirty="0">
                <a:latin typeface="Century Gothic" panose="020B0502020202020204" pitchFamily="34" charset="0"/>
              </a:rPr>
              <a:t>: 7:00am – 6:00pm</a:t>
            </a:r>
            <a:br>
              <a:rPr lang="es-MX" sz="2200" dirty="0">
                <a:latin typeface="Century Gothic" panose="020B0502020202020204" pitchFamily="34" charset="0"/>
              </a:rPr>
            </a:br>
            <a:r>
              <a:rPr lang="es-MX" sz="2200" b="1" dirty="0" err="1">
                <a:latin typeface="Century Gothic" panose="020B0502020202020204" pitchFamily="34" charset="0"/>
              </a:rPr>
              <a:t>Vier</a:t>
            </a:r>
            <a:r>
              <a:rPr lang="es-MX" sz="2200" b="1" dirty="0">
                <a:latin typeface="Century Gothic" panose="020B0502020202020204" pitchFamily="34" charset="0"/>
              </a:rPr>
              <a:t> - </a:t>
            </a:r>
            <a:r>
              <a:rPr lang="es-MX" sz="2200" b="1" dirty="0" err="1">
                <a:latin typeface="Century Gothic" panose="020B0502020202020204" pitchFamily="34" charset="0"/>
              </a:rPr>
              <a:t>Dom</a:t>
            </a:r>
            <a:r>
              <a:rPr lang="es-MX" sz="2200" dirty="0">
                <a:latin typeface="Century Gothic" panose="020B0502020202020204" pitchFamily="34" charset="0"/>
              </a:rPr>
              <a:t>: 6:30am – 4:30pm</a:t>
            </a:r>
          </a:p>
        </p:txBody>
      </p:sp>
      <p:sp>
        <p:nvSpPr>
          <p:cNvPr id="3" name="Content Placeholder 2"/>
          <p:cNvSpPr>
            <a:spLocks noGrp="1"/>
          </p:cNvSpPr>
          <p:nvPr>
            <p:ph sz="half" idx="2"/>
          </p:nvPr>
        </p:nvSpPr>
        <p:spPr>
          <a:xfrm>
            <a:off x="381000" y="1428750"/>
            <a:ext cx="4114800" cy="2849165"/>
          </a:xfrm>
        </p:spPr>
        <p:txBody>
          <a:bodyPr/>
          <a:lstStyle/>
          <a:p>
            <a:endParaRPr lang="en-US" dirty="0"/>
          </a:p>
        </p:txBody>
      </p:sp>
      <p:pic>
        <p:nvPicPr>
          <p:cNvPr id="12" name="Picture 2" descr="Birth Control, STD Testing &amp; Abortion - Costa Mesa, CA">
            <a:extLst>
              <a:ext uri="{FF2B5EF4-FFF2-40B4-BE49-F238E27FC236}">
                <a16:creationId xmlns:a16="http://schemas.microsoft.com/office/drawing/2014/main" id="{03298725-059D-44A6-B667-48B947D726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 y="1891902"/>
            <a:ext cx="3733800"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50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05979"/>
            <a:ext cx="8458200" cy="857250"/>
          </a:xfrm>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Mission Viejo</a:t>
            </a:r>
            <a:endParaRPr lang="en-US" b="1" cap="all" dirty="0">
              <a:solidFill>
                <a:srgbClr val="0077C0"/>
              </a:solidFill>
            </a:endParaRPr>
          </a:p>
        </p:txBody>
      </p:sp>
      <p:sp>
        <p:nvSpPr>
          <p:cNvPr id="2" name="Text Placeholder 1"/>
          <p:cNvSpPr>
            <a:spLocks noGrp="1"/>
          </p:cNvSpPr>
          <p:nvPr>
            <p:ph type="body" idx="1"/>
          </p:nvPr>
        </p:nvSpPr>
        <p:spPr/>
        <p:txBody>
          <a:bodyPr/>
          <a:lstStyle/>
          <a:p>
            <a:r>
              <a:rPr lang="en-US" dirty="0"/>
              <a:t> </a:t>
            </a:r>
          </a:p>
        </p:txBody>
      </p:sp>
      <p:sp>
        <p:nvSpPr>
          <p:cNvPr id="5" name="Text Placeholder 4"/>
          <p:cNvSpPr>
            <a:spLocks noGrp="1"/>
          </p:cNvSpPr>
          <p:nvPr>
            <p:ph type="body" sz="quarter" idx="3"/>
          </p:nvPr>
        </p:nvSpPr>
        <p:spPr/>
        <p:txBody>
          <a:bodyPr/>
          <a:lstStyle/>
          <a:p>
            <a:r>
              <a:rPr lang="en-US" dirty="0"/>
              <a:t> </a:t>
            </a:r>
          </a:p>
        </p:txBody>
      </p:sp>
      <p:sp>
        <p:nvSpPr>
          <p:cNvPr id="10" name="TextBox 9"/>
          <p:cNvSpPr txBox="1"/>
          <p:nvPr/>
        </p:nvSpPr>
        <p:spPr>
          <a:xfrm>
            <a:off x="4343400" y="1200150"/>
            <a:ext cx="4648200" cy="3123932"/>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117475"/>
            <a:endParaRPr lang="en-US" sz="12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26137 La Paz </a:t>
            </a:r>
            <a:r>
              <a:rPr lang="es-MX" sz="2400" dirty="0" err="1">
                <a:latin typeface="Century Gothic" panose="020B0502020202020204" pitchFamily="34" charset="0"/>
              </a:rPr>
              <a:t>Rd</a:t>
            </a:r>
            <a:r>
              <a:rPr lang="es-MX" sz="2400" dirty="0">
                <a:latin typeface="Century Gothic" panose="020B0502020202020204" pitchFamily="34" charset="0"/>
              </a:rPr>
              <a:t>., #200</a:t>
            </a:r>
            <a:br>
              <a:rPr lang="es-MX" sz="2400" dirty="0">
                <a:latin typeface="Century Gothic" panose="020B0502020202020204" pitchFamily="34" charset="0"/>
              </a:rPr>
            </a:br>
            <a:r>
              <a:rPr lang="es-MX" sz="2400" dirty="0" err="1">
                <a:latin typeface="Century Gothic" panose="020B0502020202020204" pitchFamily="34" charset="0"/>
              </a:rPr>
              <a:t>Mission</a:t>
            </a:r>
            <a:r>
              <a:rPr lang="es-MX" sz="2400" dirty="0">
                <a:latin typeface="Century Gothic" panose="020B0502020202020204" pitchFamily="34" charset="0"/>
              </a:rPr>
              <a:t> Viejo, CA 92691</a:t>
            </a:r>
          </a:p>
          <a:p>
            <a:pPr marL="117475"/>
            <a:endParaRPr lang="es-MX" sz="2400" dirty="0">
              <a:latin typeface="Century Gothic" panose="020B0502020202020204" pitchFamily="34" charset="0"/>
            </a:endParaRPr>
          </a:p>
          <a:p>
            <a:pPr marL="117475">
              <a:buFont typeface="Arial" panose="020B0604020202020204" pitchFamily="34" charset="0"/>
              <a:buChar char="•"/>
            </a:pPr>
            <a:endParaRPr lang="es-MX" sz="700"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u="sng"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Vier</a:t>
            </a:r>
            <a:r>
              <a:rPr lang="es-MX" sz="2400" dirty="0">
                <a:latin typeface="Century Gothic" panose="020B0502020202020204" pitchFamily="34" charset="0"/>
              </a:rPr>
              <a:t>: 7:00am – 5:00pm</a:t>
            </a:r>
            <a:br>
              <a:rPr lang="es-MX" sz="2400" dirty="0">
                <a:latin typeface="Century Gothic" panose="020B0502020202020204" pitchFamily="34" charset="0"/>
              </a:rPr>
            </a:br>
            <a:r>
              <a:rPr lang="es-MX" sz="2400" b="1" dirty="0" err="1">
                <a:latin typeface="Century Gothic" panose="020B0502020202020204" pitchFamily="34" charset="0"/>
              </a:rPr>
              <a:t>Sab</a:t>
            </a:r>
            <a:r>
              <a:rPr lang="es-MX" sz="2400" b="1" dirty="0">
                <a:latin typeface="Century Gothic" panose="020B0502020202020204" pitchFamily="34" charset="0"/>
              </a:rPr>
              <a:t> &amp; </a:t>
            </a:r>
            <a:r>
              <a:rPr lang="es-MX" sz="2400" b="1" dirty="0" err="1">
                <a:latin typeface="Century Gothic" panose="020B0502020202020204" pitchFamily="34" charset="0"/>
              </a:rPr>
              <a:t>Dom</a:t>
            </a:r>
            <a:r>
              <a:rPr lang="es-MX" sz="2400" dirty="0">
                <a:latin typeface="Century Gothic" panose="020B0502020202020204" pitchFamily="34" charset="0"/>
              </a:rPr>
              <a:t>: 7:00am – 4:45pm</a:t>
            </a:r>
          </a:p>
          <a:p>
            <a:pPr marL="285750" indent="-285750">
              <a:buFont typeface="Arial" panose="020B0604020202020204" pitchFamily="34" charset="0"/>
              <a:buChar char="•"/>
            </a:pPr>
            <a:endParaRPr lang="es-MX" sz="500"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D521A94A-7970-4800-AC6D-48AA47BF3DE5}"/>
              </a:ext>
            </a:extLst>
          </p:cNvPr>
          <p:cNvSpPr>
            <a:spLocks noGrp="1"/>
          </p:cNvSpPr>
          <p:nvPr>
            <p:ph sz="half" idx="2"/>
          </p:nvPr>
        </p:nvSpPr>
        <p:spPr/>
        <p:txBody>
          <a:bodyPr/>
          <a:lstStyle/>
          <a:p>
            <a:endParaRPr lang="en-US"/>
          </a:p>
        </p:txBody>
      </p:sp>
      <p:pic>
        <p:nvPicPr>
          <p:cNvPr id="11" name="Picture 4" descr="Health Center Locations | Planned Parenthood of Orange &amp; San Bernardino  Counties, Inc.">
            <a:extLst>
              <a:ext uri="{FF2B5EF4-FFF2-40B4-BE49-F238E27FC236}">
                <a16:creationId xmlns:a16="http://schemas.microsoft.com/office/drawing/2014/main" id="{839CB475-D92D-4CC5-BF94-7039FF52E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43857"/>
            <a:ext cx="3886200" cy="218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29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Santa Ana</a:t>
            </a:r>
            <a:endParaRPr lang="en-US" b="1" cap="all" dirty="0">
              <a:solidFill>
                <a:srgbClr val="0077C0"/>
              </a:solidFill>
            </a:endParaRPr>
          </a:p>
        </p:txBody>
      </p:sp>
      <p:sp>
        <p:nvSpPr>
          <p:cNvPr id="2" name="Text Placeholder 1"/>
          <p:cNvSpPr>
            <a:spLocks noGrp="1"/>
          </p:cNvSpPr>
          <p:nvPr>
            <p:ph type="body" idx="1"/>
          </p:nvPr>
        </p:nvSpPr>
        <p:spPr/>
        <p:txBody>
          <a:bodyPr/>
          <a:lstStyle/>
          <a:p>
            <a:r>
              <a:rPr lang="en-US" dirty="0"/>
              <a:t> </a:t>
            </a:r>
          </a:p>
        </p:txBody>
      </p:sp>
      <p:sp>
        <p:nvSpPr>
          <p:cNvPr id="5" name="Text Placeholder 4"/>
          <p:cNvSpPr>
            <a:spLocks noGrp="1"/>
          </p:cNvSpPr>
          <p:nvPr>
            <p:ph type="body" sz="quarter" idx="3"/>
          </p:nvPr>
        </p:nvSpPr>
        <p:spPr/>
        <p:txBody>
          <a:bodyPr/>
          <a:lstStyle/>
          <a:p>
            <a:r>
              <a:rPr lang="en-US" dirty="0"/>
              <a:t> </a:t>
            </a:r>
          </a:p>
        </p:txBody>
      </p:sp>
      <p:sp>
        <p:nvSpPr>
          <p:cNvPr id="10" name="TextBox 9"/>
          <p:cNvSpPr txBox="1"/>
          <p:nvPr/>
        </p:nvSpPr>
        <p:spPr>
          <a:xfrm>
            <a:off x="4343400" y="1210408"/>
            <a:ext cx="4648200" cy="3462486"/>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285750" indent="-285750">
              <a:buFont typeface="Arial" panose="020B0604020202020204" pitchFamily="34" charset="0"/>
              <a:buChar char="•"/>
            </a:pPr>
            <a:endParaRPr lang="en-US" sz="500" dirty="0">
              <a:latin typeface="Century Gothic" panose="020B0502020202020204" pitchFamily="34" charset="0"/>
            </a:endParaRPr>
          </a:p>
          <a:p>
            <a:pPr marL="285750" indent="-285750">
              <a:buFont typeface="Arial" panose="020B0604020202020204" pitchFamily="34" charset="0"/>
              <a:buChar char="•"/>
            </a:pPr>
            <a:endParaRPr lang="es-MX" sz="500"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1421 E. 17th St.</a:t>
            </a:r>
            <a:br>
              <a:rPr lang="es-MX" sz="2400" dirty="0">
                <a:latin typeface="Century Gothic" panose="020B0502020202020204" pitchFamily="34" charset="0"/>
              </a:rPr>
            </a:br>
            <a:r>
              <a:rPr lang="es-MX" sz="2400" dirty="0">
                <a:latin typeface="Century Gothic" panose="020B0502020202020204" pitchFamily="34" charset="0"/>
              </a:rPr>
              <a:t>Santa Ana, CA 92705</a:t>
            </a:r>
            <a:br>
              <a:rPr lang="es-MX" sz="2200" dirty="0">
                <a:latin typeface="Century Gothic" panose="020B0502020202020204" pitchFamily="34" charset="0"/>
              </a:rPr>
            </a:br>
            <a:endParaRPr lang="es-MX" sz="700" dirty="0">
              <a:latin typeface="Century Gothic" panose="020B0502020202020204" pitchFamily="34" charset="0"/>
            </a:endParaRPr>
          </a:p>
          <a:p>
            <a:pPr marL="117475"/>
            <a:endParaRPr lang="es-MX" sz="2400" b="1"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u="sng"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Juev</a:t>
            </a:r>
            <a:r>
              <a:rPr lang="es-MX" sz="2400" dirty="0">
                <a:latin typeface="Century Gothic" panose="020B0502020202020204" pitchFamily="34" charset="0"/>
              </a:rPr>
              <a:t>: 7:00am – 6:00pm</a:t>
            </a:r>
            <a:br>
              <a:rPr lang="es-MX" sz="2400" dirty="0">
                <a:latin typeface="Century Gothic" panose="020B0502020202020204" pitchFamily="34" charset="0"/>
              </a:rPr>
            </a:br>
            <a:r>
              <a:rPr lang="es-MX" sz="2400" b="1" dirty="0" err="1">
                <a:latin typeface="Century Gothic" panose="020B0502020202020204" pitchFamily="34" charset="0"/>
              </a:rPr>
              <a:t>Vier</a:t>
            </a:r>
            <a:r>
              <a:rPr lang="es-MX" sz="2400" b="1" dirty="0">
                <a:latin typeface="Century Gothic" panose="020B0502020202020204" pitchFamily="34" charset="0"/>
              </a:rPr>
              <a:t> - </a:t>
            </a:r>
            <a:r>
              <a:rPr lang="es-MX" sz="2400" b="1" dirty="0" err="1">
                <a:latin typeface="Century Gothic" panose="020B0502020202020204" pitchFamily="34" charset="0"/>
              </a:rPr>
              <a:t>Dom</a:t>
            </a:r>
            <a:r>
              <a:rPr lang="es-MX" sz="2400" dirty="0">
                <a:latin typeface="Century Gothic" panose="020B0502020202020204" pitchFamily="34" charset="0"/>
              </a:rPr>
              <a:t>: 6:30am – 4:30pm</a:t>
            </a:r>
          </a:p>
          <a:p>
            <a:pPr marL="285750" indent="-285750">
              <a:buFont typeface="Arial" panose="020B0604020202020204" pitchFamily="34" charset="0"/>
              <a:buChar char="•"/>
            </a:pPr>
            <a:endParaRPr lang="es-MX" sz="2400" dirty="0">
              <a:latin typeface="Century Gothic" panose="020B0502020202020204" pitchFamily="34" charset="0"/>
            </a:endParaRPr>
          </a:p>
          <a:p>
            <a:pPr marL="285750" indent="-285750">
              <a:buFont typeface="Arial" panose="020B0604020202020204" pitchFamily="34" charset="0"/>
              <a:buChar char="•"/>
            </a:pPr>
            <a:endParaRPr lang="en-US" sz="500"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40342D2F-6071-4EE9-A710-BC48CDB88C31}"/>
              </a:ext>
            </a:extLst>
          </p:cNvPr>
          <p:cNvSpPr>
            <a:spLocks noGrp="1"/>
          </p:cNvSpPr>
          <p:nvPr>
            <p:ph sz="half" idx="2"/>
          </p:nvPr>
        </p:nvSpPr>
        <p:spPr/>
        <p:txBody>
          <a:bodyPr/>
          <a:lstStyle/>
          <a:p>
            <a:endParaRPr lang="en-US"/>
          </a:p>
        </p:txBody>
      </p:sp>
      <p:pic>
        <p:nvPicPr>
          <p:cNvPr id="11" name="Picture 2" descr="Birth Control, STD Testing &amp; Abortion - Santa Ana, CA">
            <a:extLst>
              <a:ext uri="{FF2B5EF4-FFF2-40B4-BE49-F238E27FC236}">
                <a16:creationId xmlns:a16="http://schemas.microsoft.com/office/drawing/2014/main" id="{48F266EC-3734-4C21-BBE2-BDA2E5404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504950"/>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038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Westminster</a:t>
            </a:r>
            <a:endParaRPr lang="en-US" b="1" cap="all" dirty="0">
              <a:solidFill>
                <a:srgbClr val="0077C0"/>
              </a:solidFill>
            </a:endParaRPr>
          </a:p>
        </p:txBody>
      </p:sp>
      <p:sp>
        <p:nvSpPr>
          <p:cNvPr id="2" name="Text Placeholder 1"/>
          <p:cNvSpPr>
            <a:spLocks noGrp="1"/>
          </p:cNvSpPr>
          <p:nvPr>
            <p:ph type="body" idx="1"/>
          </p:nvPr>
        </p:nvSpPr>
        <p:spPr/>
        <p:txBody>
          <a:bodyPr/>
          <a:lstStyle/>
          <a:p>
            <a:r>
              <a:rPr lang="en-US" dirty="0"/>
              <a:t> </a:t>
            </a:r>
          </a:p>
        </p:txBody>
      </p:sp>
      <p:sp>
        <p:nvSpPr>
          <p:cNvPr id="5" name="Text Placeholder 4"/>
          <p:cNvSpPr>
            <a:spLocks noGrp="1"/>
          </p:cNvSpPr>
          <p:nvPr>
            <p:ph type="body" sz="quarter" idx="3"/>
          </p:nvPr>
        </p:nvSpPr>
        <p:spPr/>
        <p:txBody>
          <a:bodyPr/>
          <a:lstStyle/>
          <a:p>
            <a:r>
              <a:rPr lang="en-US" dirty="0"/>
              <a:t> </a:t>
            </a:r>
          </a:p>
        </p:txBody>
      </p:sp>
      <p:sp>
        <p:nvSpPr>
          <p:cNvPr id="10" name="TextBox 9"/>
          <p:cNvSpPr txBox="1"/>
          <p:nvPr/>
        </p:nvSpPr>
        <p:spPr>
          <a:xfrm>
            <a:off x="4347308" y="1200150"/>
            <a:ext cx="4343400" cy="3524042"/>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endParaRPr lang="en-US" sz="12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14372 Beach </a:t>
            </a:r>
            <a:r>
              <a:rPr lang="es-MX" sz="2400" dirty="0" err="1">
                <a:latin typeface="Century Gothic" panose="020B0502020202020204" pitchFamily="34" charset="0"/>
              </a:rPr>
              <a:t>Blvd</a:t>
            </a:r>
            <a:r>
              <a:rPr lang="es-MX" sz="2400" dirty="0">
                <a:latin typeface="Century Gothic" panose="020B0502020202020204" pitchFamily="34" charset="0"/>
              </a:rPr>
              <a:t>.</a:t>
            </a:r>
            <a:br>
              <a:rPr lang="es-MX" sz="2400" dirty="0">
                <a:latin typeface="Century Gothic" panose="020B0502020202020204" pitchFamily="34" charset="0"/>
              </a:rPr>
            </a:br>
            <a:r>
              <a:rPr lang="es-MX" sz="2400" dirty="0">
                <a:latin typeface="Century Gothic" panose="020B0502020202020204" pitchFamily="34" charset="0"/>
              </a:rPr>
              <a:t>Westminster, CA 92683</a:t>
            </a:r>
          </a:p>
          <a:p>
            <a:pPr marL="117475"/>
            <a:br>
              <a:rPr lang="es-MX" sz="2200" dirty="0">
                <a:latin typeface="Century Gothic" panose="020B0502020202020204" pitchFamily="34" charset="0"/>
              </a:rPr>
            </a:br>
            <a:endParaRPr lang="es-MX" sz="700" dirty="0">
              <a:latin typeface="Century Gothic" panose="020B0502020202020204" pitchFamily="34" charset="0"/>
            </a:endParaRPr>
          </a:p>
          <a:p>
            <a:pPr marL="117475"/>
            <a:r>
              <a:rPr lang="es-MX" sz="2200" b="1" u="sng" dirty="0">
                <a:latin typeface="Century Gothic" panose="020B0502020202020204" pitchFamily="34" charset="0"/>
              </a:rPr>
              <a:t>Horas</a:t>
            </a:r>
            <a:r>
              <a:rPr lang="es-MX" sz="2200" dirty="0">
                <a:latin typeface="Century Gothic" panose="020B0502020202020204" pitchFamily="34" charset="0"/>
              </a:rPr>
              <a:t>:</a:t>
            </a:r>
            <a:br>
              <a:rPr lang="es-MX" sz="2200" dirty="0">
                <a:latin typeface="Century Gothic" panose="020B0502020202020204" pitchFamily="34" charset="0"/>
              </a:rPr>
            </a:br>
            <a:r>
              <a:rPr lang="es-MX" sz="2200" b="1" dirty="0">
                <a:latin typeface="Century Gothic" panose="020B0502020202020204" pitchFamily="34" charset="0"/>
              </a:rPr>
              <a:t>Lun - </a:t>
            </a:r>
            <a:r>
              <a:rPr lang="es-MX" sz="2200" b="1" dirty="0" err="1">
                <a:latin typeface="Century Gothic" panose="020B0502020202020204" pitchFamily="34" charset="0"/>
              </a:rPr>
              <a:t>Juev</a:t>
            </a:r>
            <a:r>
              <a:rPr lang="es-MX" sz="2200" dirty="0">
                <a:latin typeface="Century Gothic" panose="020B0502020202020204" pitchFamily="34" charset="0"/>
              </a:rPr>
              <a:t>: 7:00am – 6:00pm</a:t>
            </a:r>
            <a:br>
              <a:rPr lang="es-MX" sz="2200" dirty="0">
                <a:latin typeface="Century Gothic" panose="020B0502020202020204" pitchFamily="34" charset="0"/>
              </a:rPr>
            </a:br>
            <a:r>
              <a:rPr lang="es-MX" sz="2200" b="1" dirty="0" err="1">
                <a:latin typeface="Century Gothic" panose="020B0502020202020204" pitchFamily="34" charset="0"/>
              </a:rPr>
              <a:t>Vier</a:t>
            </a:r>
            <a:r>
              <a:rPr lang="es-MX" sz="2200" b="1" dirty="0">
                <a:latin typeface="Century Gothic" panose="020B0502020202020204" pitchFamily="34" charset="0"/>
              </a:rPr>
              <a:t>: </a:t>
            </a:r>
            <a:r>
              <a:rPr lang="es-MX" sz="2200" dirty="0">
                <a:latin typeface="Century Gothic" panose="020B0502020202020204" pitchFamily="34" charset="0"/>
              </a:rPr>
              <a:t>7:00am – 5:00pm</a:t>
            </a:r>
            <a:br>
              <a:rPr lang="es-MX" sz="2200" dirty="0">
                <a:latin typeface="Century Gothic" panose="020B0502020202020204" pitchFamily="34" charset="0"/>
              </a:rPr>
            </a:br>
            <a:r>
              <a:rPr lang="es-MX" sz="2200" b="1" dirty="0" err="1">
                <a:latin typeface="Century Gothic" panose="020B0502020202020204" pitchFamily="34" charset="0"/>
              </a:rPr>
              <a:t>Sab</a:t>
            </a:r>
            <a:r>
              <a:rPr lang="es-MX" sz="2200" b="1" dirty="0">
                <a:latin typeface="Century Gothic" panose="020B0502020202020204" pitchFamily="34" charset="0"/>
              </a:rPr>
              <a:t> &amp; </a:t>
            </a:r>
            <a:r>
              <a:rPr lang="es-MX" sz="2200" b="1" dirty="0" err="1">
                <a:latin typeface="Century Gothic" panose="020B0502020202020204" pitchFamily="34" charset="0"/>
              </a:rPr>
              <a:t>Dom</a:t>
            </a:r>
            <a:r>
              <a:rPr lang="es-MX" sz="2200" dirty="0">
                <a:latin typeface="Century Gothic" panose="020B0502020202020204" pitchFamily="34" charset="0"/>
              </a:rPr>
              <a:t>: 6:30am – 4:30pm</a:t>
            </a:r>
          </a:p>
          <a:p>
            <a:pPr marL="117475"/>
            <a:endParaRPr lang="es-MX" sz="1200" dirty="0">
              <a:latin typeface="Century Gothic" panose="020B0502020202020204" pitchFamily="34" charset="0"/>
            </a:endParaRPr>
          </a:p>
          <a:p>
            <a:pPr marL="117475">
              <a:buFont typeface="Arial" panose="020B0604020202020204" pitchFamily="34" charset="0"/>
              <a:buChar char="•"/>
            </a:pPr>
            <a:endParaRPr lang="es-MX" sz="500" dirty="0">
              <a:latin typeface="Century Gothic" panose="020B0502020202020204" pitchFamily="34" charset="0"/>
            </a:endParaRPr>
          </a:p>
        </p:txBody>
      </p:sp>
      <p:sp>
        <p:nvSpPr>
          <p:cNvPr id="6" name="Content Placeholder 5">
            <a:extLst>
              <a:ext uri="{FF2B5EF4-FFF2-40B4-BE49-F238E27FC236}">
                <a16:creationId xmlns:a16="http://schemas.microsoft.com/office/drawing/2014/main" id="{92195EE5-1CA9-4895-948C-68724B663D13}"/>
              </a:ext>
            </a:extLst>
          </p:cNvPr>
          <p:cNvSpPr>
            <a:spLocks noGrp="1"/>
          </p:cNvSpPr>
          <p:nvPr>
            <p:ph sz="half" idx="2"/>
          </p:nvPr>
        </p:nvSpPr>
        <p:spPr/>
        <p:txBody>
          <a:bodyPr/>
          <a:lstStyle/>
          <a:p>
            <a:endParaRPr lang="en-US"/>
          </a:p>
        </p:txBody>
      </p:sp>
      <p:pic>
        <p:nvPicPr>
          <p:cNvPr id="11" name="Picture 2" descr="Birth Control, STD Testing &amp; Abortion - Westminster, CA">
            <a:extLst>
              <a:ext uri="{FF2B5EF4-FFF2-40B4-BE49-F238E27FC236}">
                <a16:creationId xmlns:a16="http://schemas.microsoft.com/office/drawing/2014/main" id="{B4BEF937-5F6E-4ECD-84CF-AF90EF358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92" y="1765586"/>
            <a:ext cx="3809206" cy="214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1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Objetivos</a:t>
            </a:r>
            <a:endParaRPr lang="es-MX" b="1" dirty="0">
              <a:solidFill>
                <a:srgbClr val="0077C0"/>
              </a:solidFill>
            </a:endParaRPr>
          </a:p>
        </p:txBody>
      </p:sp>
      <p:sp>
        <p:nvSpPr>
          <p:cNvPr id="3" name="Content Placeholder 2"/>
          <p:cNvSpPr>
            <a:spLocks noGrp="1"/>
          </p:cNvSpPr>
          <p:nvPr>
            <p:ph idx="1"/>
          </p:nvPr>
        </p:nvSpPr>
        <p:spPr>
          <a:xfrm>
            <a:off x="609600" y="1200150"/>
            <a:ext cx="8305800" cy="3470672"/>
          </a:xfrm>
          <a:noFill/>
        </p:spPr>
        <p:txBody>
          <a:bodyPr anchor="ctr">
            <a:noAutofit/>
          </a:bodyPr>
          <a:lstStyle/>
          <a:p>
            <a:pPr>
              <a:spcAft>
                <a:spcPts val="1200"/>
              </a:spcAft>
              <a:buFont typeface="Wingdings" panose="05000000000000000000" pitchFamily="2" charset="2"/>
              <a:buChar char="§"/>
            </a:pPr>
            <a:r>
              <a:rPr lang="es-ES" sz="2800" dirty="0"/>
              <a:t>Proporcionar información sobre los derechos de acceso a servicios de la salud sexual y reproductiva</a:t>
            </a:r>
          </a:p>
          <a:p>
            <a:pPr>
              <a:spcAft>
                <a:spcPts val="1200"/>
              </a:spcAft>
              <a:buFont typeface="Wingdings" panose="05000000000000000000" pitchFamily="2" charset="2"/>
              <a:buChar char="§"/>
            </a:pPr>
            <a:r>
              <a:rPr lang="es-ES" sz="2800" dirty="0"/>
              <a:t>Discutir formas de encontrar y acceder servicios</a:t>
            </a:r>
          </a:p>
          <a:p>
            <a:pPr>
              <a:buFont typeface="Wingdings" panose="05000000000000000000" pitchFamily="2" charset="2"/>
              <a:buChar char="§"/>
            </a:pPr>
            <a:r>
              <a:rPr lang="es-ES" sz="2800" dirty="0"/>
              <a:t>Animar la comunicación con los padres / cuidadores</a:t>
            </a:r>
          </a:p>
        </p:txBody>
      </p:sp>
    </p:spTree>
    <p:extLst>
      <p:ext uri="{BB962C8B-B14F-4D97-AF65-F5344CB8AC3E}">
        <p14:creationId xmlns:p14="http://schemas.microsoft.com/office/powerpoint/2010/main" val="34195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2400" y="205979"/>
            <a:ext cx="8839200" cy="857250"/>
          </a:xfrm>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San Bernardino</a:t>
            </a:r>
            <a:endParaRPr lang="en-US" b="1" cap="all" dirty="0">
              <a:solidFill>
                <a:srgbClr val="0077C0"/>
              </a:solidFill>
            </a:endParaRPr>
          </a:p>
        </p:txBody>
      </p:sp>
      <p:sp>
        <p:nvSpPr>
          <p:cNvPr id="10" name="TextBox 9"/>
          <p:cNvSpPr txBox="1"/>
          <p:nvPr/>
        </p:nvSpPr>
        <p:spPr>
          <a:xfrm>
            <a:off x="4343400" y="1200149"/>
            <a:ext cx="4648200" cy="3108543"/>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117475"/>
            <a:endParaRPr lang="es-MX" sz="12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dirty="0">
                <a:latin typeface="Century Gothic" panose="020B0502020202020204" pitchFamily="34" charset="0"/>
              </a:rPr>
              <a:t>: </a:t>
            </a:r>
            <a:br>
              <a:rPr lang="es-MX" sz="2400" dirty="0">
                <a:latin typeface="Century Gothic" panose="020B0502020202020204" pitchFamily="34" charset="0"/>
              </a:rPr>
            </a:br>
            <a:r>
              <a:rPr lang="es-MX" sz="2200" dirty="0">
                <a:latin typeface="Century Gothic" panose="020B0502020202020204" pitchFamily="34" charset="0"/>
              </a:rPr>
              <a:t>1873 S. </a:t>
            </a:r>
            <a:r>
              <a:rPr lang="es-MX" sz="2200" dirty="0" err="1">
                <a:latin typeface="Century Gothic" panose="020B0502020202020204" pitchFamily="34" charset="0"/>
              </a:rPr>
              <a:t>Commercenter</a:t>
            </a:r>
            <a:r>
              <a:rPr lang="es-MX" sz="2200" dirty="0">
                <a:latin typeface="Century Gothic" panose="020B0502020202020204" pitchFamily="34" charset="0"/>
              </a:rPr>
              <a:t> Dr. W. San Bernardino, CA 92408</a:t>
            </a:r>
            <a:br>
              <a:rPr lang="es-MX" sz="2200" dirty="0">
                <a:latin typeface="Century Gothic" panose="020B0502020202020204" pitchFamily="34" charset="0"/>
              </a:rPr>
            </a:br>
            <a:endParaRPr lang="es-MX" sz="2200"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Juev</a:t>
            </a:r>
            <a:r>
              <a:rPr lang="es-MX" sz="2400" dirty="0">
                <a:latin typeface="Century Gothic" panose="020B0502020202020204" pitchFamily="34" charset="0"/>
              </a:rPr>
              <a:t>: 7:00am – 6:00pm</a:t>
            </a:r>
            <a:br>
              <a:rPr lang="es-MX" sz="2400" dirty="0">
                <a:latin typeface="Century Gothic" panose="020B0502020202020204" pitchFamily="34" charset="0"/>
              </a:rPr>
            </a:br>
            <a:r>
              <a:rPr lang="es-MX" sz="2400" b="1" dirty="0" err="1">
                <a:latin typeface="Century Gothic" panose="020B0502020202020204" pitchFamily="34" charset="0"/>
              </a:rPr>
              <a:t>Vier</a:t>
            </a:r>
            <a:r>
              <a:rPr lang="es-MX" sz="2400" b="1" dirty="0">
                <a:latin typeface="Century Gothic" panose="020B0502020202020204" pitchFamily="34" charset="0"/>
              </a:rPr>
              <a:t> – </a:t>
            </a:r>
            <a:r>
              <a:rPr lang="es-MX" sz="2400" b="1" dirty="0" err="1">
                <a:latin typeface="Century Gothic" panose="020B0502020202020204" pitchFamily="34" charset="0"/>
              </a:rPr>
              <a:t>Dom</a:t>
            </a:r>
            <a:r>
              <a:rPr lang="es-MX" sz="2400" dirty="0">
                <a:latin typeface="Century Gothic" panose="020B0502020202020204" pitchFamily="34" charset="0"/>
              </a:rPr>
              <a:t>: 6:30am – 4:30pm</a:t>
            </a:r>
          </a:p>
          <a:p>
            <a:pPr marL="117475"/>
            <a:endParaRPr lang="es-MX" sz="1200" dirty="0">
              <a:latin typeface="Century Gothic" panose="020B0502020202020204" pitchFamily="34" charset="0"/>
            </a:endParaRPr>
          </a:p>
          <a:p>
            <a:pPr marL="285750" indent="-285750">
              <a:buFont typeface="Arial" panose="020B0604020202020204" pitchFamily="34" charset="0"/>
              <a:buChar char="•"/>
            </a:pPr>
            <a:endParaRPr lang="es-MX" sz="500" dirty="0">
              <a:latin typeface="Century Gothic" panose="020B0502020202020204" pitchFamily="34" charset="0"/>
            </a:endParaRPr>
          </a:p>
        </p:txBody>
      </p:sp>
      <p:pic>
        <p:nvPicPr>
          <p:cNvPr id="11" name="Picture 2" descr="Health Center Locations | Planned Parenthood of Orange &amp; San Bernardino  Counties, Inc.">
            <a:extLst>
              <a:ext uri="{FF2B5EF4-FFF2-40B4-BE49-F238E27FC236}">
                <a16:creationId xmlns:a16="http://schemas.microsoft.com/office/drawing/2014/main" id="{A06FBFCE-A89E-442A-938E-39A4B29341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25613"/>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4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Upland</a:t>
            </a:r>
            <a:endParaRPr lang="en-US" b="1" cap="all" dirty="0">
              <a:solidFill>
                <a:srgbClr val="0077C0"/>
              </a:solidFill>
            </a:endParaRPr>
          </a:p>
        </p:txBody>
      </p:sp>
      <p:sp>
        <p:nvSpPr>
          <p:cNvPr id="5" name="Text Placeholder 4"/>
          <p:cNvSpPr>
            <a:spLocks noGrp="1"/>
          </p:cNvSpPr>
          <p:nvPr>
            <p:ph type="body" idx="1"/>
          </p:nvPr>
        </p:nvSpPr>
        <p:spPr/>
        <p:txBody>
          <a:bodyPr/>
          <a:lstStyle/>
          <a:p>
            <a:r>
              <a:rPr lang="en-US" dirty="0"/>
              <a:t> </a:t>
            </a:r>
          </a:p>
        </p:txBody>
      </p:sp>
      <p:sp>
        <p:nvSpPr>
          <p:cNvPr id="10" name="TextBox 9"/>
          <p:cNvSpPr txBox="1"/>
          <p:nvPr/>
        </p:nvSpPr>
        <p:spPr>
          <a:xfrm>
            <a:off x="4343400" y="1200148"/>
            <a:ext cx="4572000" cy="3170099"/>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endParaRPr lang="en-US" sz="500" dirty="0">
              <a:latin typeface="Century Gothic" panose="020B0502020202020204" pitchFamily="34" charset="0"/>
            </a:endParaRPr>
          </a:p>
          <a:p>
            <a:pPr marL="117475"/>
            <a:endParaRPr lang="es-MX" sz="12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918 W </a:t>
            </a:r>
            <a:r>
              <a:rPr lang="es-MX" sz="2400" dirty="0" err="1">
                <a:latin typeface="Century Gothic" panose="020B0502020202020204" pitchFamily="34" charset="0"/>
              </a:rPr>
              <a:t>Foothill</a:t>
            </a:r>
            <a:r>
              <a:rPr lang="es-MX" sz="2400" dirty="0">
                <a:latin typeface="Century Gothic" panose="020B0502020202020204" pitchFamily="34" charset="0"/>
              </a:rPr>
              <a:t> </a:t>
            </a:r>
            <a:r>
              <a:rPr lang="es-MX" sz="2400" dirty="0" err="1">
                <a:latin typeface="Century Gothic" panose="020B0502020202020204" pitchFamily="34" charset="0"/>
              </a:rPr>
              <a:t>Blvd</a:t>
            </a:r>
            <a:r>
              <a:rPr lang="es-MX" sz="2400" dirty="0">
                <a:latin typeface="Century Gothic" panose="020B0502020202020204" pitchFamily="34" charset="0"/>
              </a:rPr>
              <a:t>. #A</a:t>
            </a:r>
          </a:p>
          <a:p>
            <a:pPr marL="117475"/>
            <a:r>
              <a:rPr lang="es-MX" sz="2400" dirty="0" err="1">
                <a:latin typeface="Century Gothic" panose="020B0502020202020204" pitchFamily="34" charset="0"/>
              </a:rPr>
              <a:t>Upland</a:t>
            </a:r>
            <a:r>
              <a:rPr lang="es-MX" sz="2400" dirty="0">
                <a:latin typeface="Century Gothic" panose="020B0502020202020204" pitchFamily="34" charset="0"/>
              </a:rPr>
              <a:t>, CA 91786</a:t>
            </a:r>
            <a:br>
              <a:rPr lang="es-MX" sz="2200" dirty="0">
                <a:latin typeface="Century Gothic" panose="020B0502020202020204" pitchFamily="34" charset="0"/>
              </a:rPr>
            </a:br>
            <a:endParaRPr lang="es-MX" sz="2200"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Juev</a:t>
            </a:r>
            <a:r>
              <a:rPr lang="es-MX" sz="2400" dirty="0">
                <a:latin typeface="Century Gothic" panose="020B0502020202020204" pitchFamily="34" charset="0"/>
              </a:rPr>
              <a:t>: 7:00am – 6:00pm</a:t>
            </a:r>
            <a:br>
              <a:rPr lang="es-MX" sz="2400" dirty="0">
                <a:latin typeface="Century Gothic" panose="020B0502020202020204" pitchFamily="34" charset="0"/>
              </a:rPr>
            </a:br>
            <a:r>
              <a:rPr lang="es-MX" sz="2400" b="1" dirty="0" err="1">
                <a:latin typeface="Century Gothic" panose="020B0502020202020204" pitchFamily="34" charset="0"/>
              </a:rPr>
              <a:t>Vier</a:t>
            </a:r>
            <a:r>
              <a:rPr lang="es-MX" sz="2400" b="1" dirty="0">
                <a:latin typeface="Century Gothic" panose="020B0502020202020204" pitchFamily="34" charset="0"/>
              </a:rPr>
              <a:t> – </a:t>
            </a:r>
            <a:r>
              <a:rPr lang="es-MX" sz="2400" b="1" dirty="0" err="1">
                <a:latin typeface="Century Gothic" panose="020B0502020202020204" pitchFamily="34" charset="0"/>
              </a:rPr>
              <a:t>Dom</a:t>
            </a:r>
            <a:r>
              <a:rPr lang="es-MX" sz="2400" dirty="0">
                <a:latin typeface="Century Gothic" panose="020B0502020202020204" pitchFamily="34" charset="0"/>
              </a:rPr>
              <a:t>: 6:30am – 4:30pm</a:t>
            </a:r>
          </a:p>
          <a:p>
            <a:pPr marL="117475"/>
            <a:endParaRPr lang="es-MX" sz="1200" dirty="0">
              <a:latin typeface="Century Gothic" panose="020B0502020202020204" pitchFamily="34" charset="0"/>
            </a:endParaRPr>
          </a:p>
          <a:p>
            <a:pPr marL="285750" indent="-285750">
              <a:buFont typeface="Arial" panose="020B0604020202020204" pitchFamily="34" charset="0"/>
              <a:buChar char="•"/>
            </a:pPr>
            <a:endParaRPr lang="es-MX" sz="500" dirty="0">
              <a:latin typeface="Century Gothic" panose="020B0502020202020204" pitchFamily="34" charset="0"/>
            </a:endParaRPr>
          </a:p>
        </p:txBody>
      </p:sp>
      <p:pic>
        <p:nvPicPr>
          <p:cNvPr id="11" name="Picture 2" descr="Upland Health Center-Planned Parenthood – AbortionDocs">
            <a:extLst>
              <a:ext uri="{FF2B5EF4-FFF2-40B4-BE49-F238E27FC236}">
                <a16:creationId xmlns:a16="http://schemas.microsoft.com/office/drawing/2014/main" id="{DFD3F3B2-BC74-4B45-945D-C887B6463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1775724"/>
            <a:ext cx="3067050" cy="212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23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1200150"/>
            <a:ext cx="38862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chemeClr val="bg1">
              <a:alpha val="50000"/>
            </a:schemeClr>
          </a:solidFill>
        </p:spPr>
        <p:txBody>
          <a:bodyPr>
            <a:normAutofit fontScale="90000"/>
          </a:bodyPr>
          <a:lstStyle/>
          <a:p>
            <a:r>
              <a:rPr lang="en-US" b="1" dirty="0">
                <a:solidFill>
                  <a:srgbClr val="0077C0"/>
                </a:solidFill>
                <a:latin typeface="Century Gothic" panose="020B0502020202020204" pitchFamily="34" charset="0"/>
              </a:rPr>
              <a:t>Centro de </a:t>
            </a:r>
            <a:r>
              <a:rPr lang="en-US" b="1" dirty="0" err="1">
                <a:solidFill>
                  <a:srgbClr val="0077C0"/>
                </a:solidFill>
                <a:latin typeface="Century Gothic" panose="020B0502020202020204" pitchFamily="34" charset="0"/>
              </a:rPr>
              <a:t>Salud</a:t>
            </a:r>
            <a:r>
              <a:rPr lang="en-US" b="1" dirty="0">
                <a:solidFill>
                  <a:srgbClr val="0077C0"/>
                </a:solidFill>
                <a:latin typeface="Century Gothic" panose="020B0502020202020204" pitchFamily="34" charset="0"/>
              </a:rPr>
              <a:t> de Victorville</a:t>
            </a:r>
            <a:endParaRPr lang="en-US" b="1" cap="all" dirty="0">
              <a:solidFill>
                <a:srgbClr val="0077C0"/>
              </a:solidFill>
            </a:endParaRPr>
          </a:p>
        </p:txBody>
      </p:sp>
      <p:sp>
        <p:nvSpPr>
          <p:cNvPr id="10" name="TextBox 9"/>
          <p:cNvSpPr txBox="1"/>
          <p:nvPr/>
        </p:nvSpPr>
        <p:spPr>
          <a:xfrm>
            <a:off x="4191000" y="1200150"/>
            <a:ext cx="4648200" cy="3093154"/>
          </a:xfrm>
          <a:prstGeom prst="rect">
            <a:avLst/>
          </a:prstGeom>
          <a:solidFill>
            <a:schemeClr val="bg1">
              <a:alpha val="50000"/>
            </a:schemeClr>
          </a:solidFill>
        </p:spPr>
        <p:txBody>
          <a:bodyPr wrap="square" rtlCol="0">
            <a:spAutoFit/>
          </a:bodyPr>
          <a:lstStyle/>
          <a:p>
            <a:pPr marL="117475"/>
            <a:endParaRPr lang="en-US" sz="1200" b="1" dirty="0">
              <a:latin typeface="Century Gothic" panose="020B0502020202020204" pitchFamily="34" charset="0"/>
            </a:endParaRPr>
          </a:p>
          <a:p>
            <a:pPr marL="117475"/>
            <a:r>
              <a:rPr lang="es-MX" sz="2400" b="1" u="sng" dirty="0">
                <a:latin typeface="Century Gothic" panose="020B0502020202020204" pitchFamily="34" charset="0"/>
              </a:rPr>
              <a:t>Dirección</a:t>
            </a:r>
            <a:r>
              <a:rPr lang="es-MX" sz="2400" u="sng" dirty="0">
                <a:latin typeface="Century Gothic" panose="020B0502020202020204" pitchFamily="34" charset="0"/>
              </a:rPr>
              <a:t>: </a:t>
            </a:r>
            <a:br>
              <a:rPr lang="es-MX" sz="2400" dirty="0">
                <a:latin typeface="Century Gothic" panose="020B0502020202020204" pitchFamily="34" charset="0"/>
              </a:rPr>
            </a:br>
            <a:r>
              <a:rPr lang="es-MX" sz="2400" dirty="0">
                <a:latin typeface="Century Gothic" panose="020B0502020202020204" pitchFamily="34" charset="0"/>
              </a:rPr>
              <a:t>15403 Park Ave. E.</a:t>
            </a:r>
          </a:p>
          <a:p>
            <a:pPr marL="117475"/>
            <a:r>
              <a:rPr lang="es-MX" sz="2400" dirty="0">
                <a:latin typeface="Century Gothic" panose="020B0502020202020204" pitchFamily="34" charset="0"/>
              </a:rPr>
              <a:t>Victorville, CA 92392</a:t>
            </a:r>
            <a:br>
              <a:rPr lang="es-MX" sz="2200" dirty="0">
                <a:latin typeface="Century Gothic" panose="020B0502020202020204" pitchFamily="34" charset="0"/>
              </a:rPr>
            </a:br>
            <a:endParaRPr lang="es-MX" sz="2200" dirty="0">
              <a:latin typeface="Century Gothic" panose="020B0502020202020204" pitchFamily="34" charset="0"/>
            </a:endParaRPr>
          </a:p>
          <a:p>
            <a:pPr marL="117475"/>
            <a:r>
              <a:rPr lang="es-MX" sz="2400" b="1" u="sng" dirty="0">
                <a:latin typeface="Century Gothic" panose="020B0502020202020204" pitchFamily="34" charset="0"/>
              </a:rPr>
              <a:t>Horas</a:t>
            </a:r>
            <a:r>
              <a:rPr lang="es-MX" sz="2400" u="sng" dirty="0">
                <a:latin typeface="Century Gothic" panose="020B0502020202020204" pitchFamily="34" charset="0"/>
              </a:rPr>
              <a:t>:</a:t>
            </a:r>
            <a:br>
              <a:rPr lang="es-MX" sz="2400" dirty="0">
                <a:latin typeface="Century Gothic" panose="020B0502020202020204" pitchFamily="34" charset="0"/>
              </a:rPr>
            </a:br>
            <a:r>
              <a:rPr lang="es-MX" sz="2400" b="1" dirty="0">
                <a:latin typeface="Century Gothic" panose="020B0502020202020204" pitchFamily="34" charset="0"/>
              </a:rPr>
              <a:t>Lun - </a:t>
            </a:r>
            <a:r>
              <a:rPr lang="es-MX" sz="2400" b="1" dirty="0" err="1">
                <a:latin typeface="Century Gothic" panose="020B0502020202020204" pitchFamily="34" charset="0"/>
              </a:rPr>
              <a:t>Juev</a:t>
            </a:r>
            <a:r>
              <a:rPr lang="es-MX" sz="2400" dirty="0">
                <a:latin typeface="Century Gothic" panose="020B0502020202020204" pitchFamily="34" charset="0"/>
              </a:rPr>
              <a:t>: 7:00am – 6:00pm</a:t>
            </a:r>
          </a:p>
          <a:p>
            <a:pPr marL="117475"/>
            <a:r>
              <a:rPr lang="es-MX" sz="2400" b="1" dirty="0" err="1">
                <a:latin typeface="Century Gothic" panose="020B0502020202020204" pitchFamily="34" charset="0"/>
              </a:rPr>
              <a:t>Vier</a:t>
            </a:r>
            <a:r>
              <a:rPr lang="es-MX" sz="2400" b="1" dirty="0">
                <a:latin typeface="Century Gothic" panose="020B0502020202020204" pitchFamily="34" charset="0"/>
              </a:rPr>
              <a:t> - </a:t>
            </a:r>
            <a:r>
              <a:rPr lang="es-MX" sz="2400" b="1" dirty="0" err="1">
                <a:latin typeface="Century Gothic" panose="020B0502020202020204" pitchFamily="34" charset="0"/>
              </a:rPr>
              <a:t>Dom</a:t>
            </a:r>
            <a:r>
              <a:rPr lang="es-MX" sz="2400" dirty="0">
                <a:latin typeface="Century Gothic" panose="020B0502020202020204" pitchFamily="34" charset="0"/>
              </a:rPr>
              <a:t>: 6:30am – 4:30pm</a:t>
            </a:r>
          </a:p>
          <a:p>
            <a:pPr marL="117475"/>
            <a:endParaRPr lang="es-MX" sz="1200" dirty="0">
              <a:latin typeface="Century Gothic" panose="020B0502020202020204" pitchFamily="34" charset="0"/>
            </a:endParaRPr>
          </a:p>
          <a:p>
            <a:pPr marL="285750" indent="-285750">
              <a:buFont typeface="Arial" panose="020B0604020202020204" pitchFamily="34" charset="0"/>
              <a:buChar char="•"/>
            </a:pPr>
            <a:endParaRPr lang="es-MX" sz="500" dirty="0">
              <a:latin typeface="Century Gothic" panose="020B0502020202020204" pitchFamily="34" charset="0"/>
            </a:endParaRPr>
          </a:p>
        </p:txBody>
      </p:sp>
      <p:pic>
        <p:nvPicPr>
          <p:cNvPr id="8" name="Picture 2" descr="Birth Control, STD Testing &amp; Abortion - Victorville, CA">
            <a:extLst>
              <a:ext uri="{FF2B5EF4-FFF2-40B4-BE49-F238E27FC236}">
                <a16:creationId xmlns:a16="http://schemas.microsoft.com/office/drawing/2014/main" id="{9CCC3BF7-5FAF-4511-A05C-DD23DF5EBA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94867"/>
            <a:ext cx="3710517" cy="208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9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952B44D-2BEB-4E29-A7AB-93CACDBC24C5}"/>
              </a:ext>
            </a:extLst>
          </p:cNvPr>
          <p:cNvSpPr>
            <a:spLocks noGrp="1"/>
          </p:cNvSpPr>
          <p:nvPr>
            <p:ph type="title"/>
          </p:nvPr>
        </p:nvSpPr>
        <p:spPr>
          <a:xfrm>
            <a:off x="457200" y="205979"/>
            <a:ext cx="8229600" cy="857250"/>
          </a:xfrm>
          <a:solidFill>
            <a:schemeClr val="bg1">
              <a:alpha val="50000"/>
            </a:schemeClr>
          </a:solidFill>
        </p:spPr>
        <p:txBody>
          <a:bodyPr>
            <a:normAutofit/>
          </a:bodyPr>
          <a:lstStyle/>
          <a:p>
            <a:r>
              <a:rPr lang="en-US" b="1" dirty="0">
                <a:solidFill>
                  <a:srgbClr val="0077C0"/>
                </a:solidFill>
                <a:latin typeface="Century Gothic" panose="020B0502020202020204" pitchFamily="34" charset="0"/>
              </a:rPr>
              <a:t>Sala de </a:t>
            </a:r>
            <a:r>
              <a:rPr lang="en-US" b="1" dirty="0" err="1">
                <a:solidFill>
                  <a:srgbClr val="0077C0"/>
                </a:solidFill>
                <a:latin typeface="Century Gothic" panose="020B0502020202020204" pitchFamily="34" charset="0"/>
              </a:rPr>
              <a:t>Espera</a:t>
            </a:r>
            <a:endParaRPr lang="en-US" b="1" cap="all" dirty="0">
              <a:solidFill>
                <a:srgbClr val="0077C0"/>
              </a:solidFill>
            </a:endParaRPr>
          </a:p>
        </p:txBody>
      </p:sp>
      <p:pic>
        <p:nvPicPr>
          <p:cNvPr id="6" name="Picture 5">
            <a:extLst>
              <a:ext uri="{FF2B5EF4-FFF2-40B4-BE49-F238E27FC236}">
                <a16:creationId xmlns:a16="http://schemas.microsoft.com/office/drawing/2014/main" id="{E700387F-1B6E-4DA4-98FD-97EA01880FAD}"/>
              </a:ext>
            </a:extLst>
          </p:cNvPr>
          <p:cNvPicPr>
            <a:picLocks noChangeAspect="1"/>
          </p:cNvPicPr>
          <p:nvPr/>
        </p:nvPicPr>
        <p:blipFill>
          <a:blip r:embed="rId3"/>
          <a:stretch>
            <a:fillRect/>
          </a:stretch>
        </p:blipFill>
        <p:spPr>
          <a:xfrm>
            <a:off x="1638300" y="1200150"/>
            <a:ext cx="5867400" cy="3299028"/>
          </a:xfrm>
          <a:prstGeom prst="rect">
            <a:avLst/>
          </a:prstGeom>
        </p:spPr>
      </p:pic>
    </p:spTree>
    <p:extLst>
      <p:ext uri="{BB962C8B-B14F-4D97-AF65-F5344CB8AC3E}">
        <p14:creationId xmlns:p14="http://schemas.microsoft.com/office/powerpoint/2010/main" val="1179263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
            <a:ext cx="8229600" cy="857250"/>
          </a:xfrm>
          <a:solidFill>
            <a:schemeClr val="bg1">
              <a:alpha val="50000"/>
            </a:schemeClr>
          </a:solidFill>
        </p:spPr>
        <p:txBody>
          <a:bodyPr>
            <a:normAutofit/>
          </a:bodyPr>
          <a:lstStyle/>
          <a:p>
            <a:r>
              <a:rPr lang="en-US" b="1" dirty="0">
                <a:solidFill>
                  <a:srgbClr val="0077C0"/>
                </a:solidFill>
                <a:latin typeface="Century Gothic" panose="020B0502020202020204" pitchFamily="34" charset="0"/>
              </a:rPr>
              <a:t>Resources Activity </a:t>
            </a:r>
            <a:endParaRPr lang="en-US" b="1" cap="all" dirty="0">
              <a:solidFill>
                <a:srgbClr val="0077C0"/>
              </a:solidFill>
            </a:endParaRPr>
          </a:p>
        </p:txBody>
      </p:sp>
      <p:sp>
        <p:nvSpPr>
          <p:cNvPr id="8" name="Speech Bubble: Rectangle 7">
            <a:extLst>
              <a:ext uri="{FF2B5EF4-FFF2-40B4-BE49-F238E27FC236}">
                <a16:creationId xmlns:a16="http://schemas.microsoft.com/office/drawing/2014/main" id="{6B2C169E-AAAD-43DB-B88D-9962FA4F1B9C}"/>
              </a:ext>
            </a:extLst>
          </p:cNvPr>
          <p:cNvSpPr/>
          <p:nvPr/>
        </p:nvSpPr>
        <p:spPr>
          <a:xfrm>
            <a:off x="855812" y="972553"/>
            <a:ext cx="2707977" cy="3429000"/>
          </a:xfrm>
          <a:prstGeom prst="wedge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entury Gothic" panose="020B0502020202020204" pitchFamily="34" charset="0"/>
              </a:rPr>
              <a:t>Cuales</a:t>
            </a:r>
            <a:r>
              <a:rPr lang="en-US" sz="2400" b="1" dirty="0">
                <a:latin typeface="Century Gothic" panose="020B0502020202020204" pitchFamily="34" charset="0"/>
              </a:rPr>
              <a:t> </a:t>
            </a:r>
            <a:r>
              <a:rPr lang="en-US" sz="2400" b="1" dirty="0" err="1">
                <a:latin typeface="Century Gothic" panose="020B0502020202020204" pitchFamily="34" charset="0"/>
              </a:rPr>
              <a:t>recursos</a:t>
            </a:r>
            <a:r>
              <a:rPr lang="en-US" sz="2400" b="1" dirty="0">
                <a:latin typeface="Century Gothic" panose="020B0502020202020204" pitchFamily="34" charset="0"/>
              </a:rPr>
              <a:t> </a:t>
            </a:r>
            <a:r>
              <a:rPr lang="en-US" sz="2400" b="1" dirty="0" err="1">
                <a:latin typeface="Century Gothic" panose="020B0502020202020204" pitchFamily="34" charset="0"/>
              </a:rPr>
              <a:t>podria</a:t>
            </a:r>
            <a:r>
              <a:rPr lang="en-US" sz="2400" b="1" dirty="0">
                <a:latin typeface="Century Gothic" panose="020B0502020202020204" pitchFamily="34" charset="0"/>
              </a:rPr>
              <a:t> acceder </a:t>
            </a:r>
            <a:r>
              <a:rPr lang="en-US" sz="2400" b="1" dirty="0" err="1">
                <a:latin typeface="Century Gothic" panose="020B0502020202020204" pitchFamily="34" charset="0"/>
              </a:rPr>
              <a:t>alguien</a:t>
            </a:r>
            <a:r>
              <a:rPr lang="en-US" sz="2400" b="1" dirty="0">
                <a:latin typeface="Century Gothic" panose="020B0502020202020204" pitchFamily="34" charset="0"/>
              </a:rPr>
              <a:t> </a:t>
            </a:r>
            <a:r>
              <a:rPr lang="en-US" sz="2400" b="1" dirty="0" err="1">
                <a:latin typeface="Century Gothic" panose="020B0502020202020204" pitchFamily="34" charset="0"/>
              </a:rPr>
              <a:t>si</a:t>
            </a:r>
            <a:r>
              <a:rPr lang="en-US" sz="2400" b="1" dirty="0">
                <a:latin typeface="Century Gothic" panose="020B0502020202020204" pitchFamily="34" charset="0"/>
              </a:rPr>
              <a:t> </a:t>
            </a:r>
            <a:r>
              <a:rPr lang="en-US" sz="2400" b="1" dirty="0" err="1">
                <a:latin typeface="Century Gothic" panose="020B0502020202020204" pitchFamily="34" charset="0"/>
              </a:rPr>
              <a:t>necesitara</a:t>
            </a:r>
            <a:r>
              <a:rPr lang="en-US" sz="2400" b="1" dirty="0">
                <a:latin typeface="Century Gothic" panose="020B0502020202020204" pitchFamily="34" charset="0"/>
              </a:rPr>
              <a:t> </a:t>
            </a:r>
            <a:r>
              <a:rPr lang="en-US" sz="2400" b="1" dirty="0" err="1">
                <a:latin typeface="Century Gothic" panose="020B0502020202020204" pitchFamily="34" charset="0"/>
              </a:rPr>
              <a:t>encontrar</a:t>
            </a:r>
            <a:r>
              <a:rPr lang="en-US" sz="2400" b="1" dirty="0">
                <a:latin typeface="Century Gothic" panose="020B0502020202020204" pitchFamily="34" charset="0"/>
              </a:rPr>
              <a:t> </a:t>
            </a:r>
            <a:r>
              <a:rPr lang="en-US" sz="2400" b="1" dirty="0" err="1">
                <a:latin typeface="Century Gothic" panose="020B0502020202020204" pitchFamily="34" charset="0"/>
              </a:rPr>
              <a:t>informacion</a:t>
            </a:r>
            <a:r>
              <a:rPr lang="en-US" sz="2400" b="1" dirty="0">
                <a:latin typeface="Century Gothic" panose="020B0502020202020204" pitchFamily="34" charset="0"/>
              </a:rPr>
              <a:t> </a:t>
            </a:r>
            <a:r>
              <a:rPr lang="en-US" sz="2400" b="1" dirty="0" err="1">
                <a:latin typeface="Century Gothic" panose="020B0502020202020204" pitchFamily="34" charset="0"/>
              </a:rPr>
              <a:t>sobre</a:t>
            </a:r>
            <a:r>
              <a:rPr lang="en-US" sz="2400" b="1" dirty="0">
                <a:latin typeface="Century Gothic" panose="020B0502020202020204" pitchFamily="34" charset="0"/>
              </a:rPr>
              <a:t>…?</a:t>
            </a:r>
          </a:p>
        </p:txBody>
      </p:sp>
      <p:sp>
        <p:nvSpPr>
          <p:cNvPr id="9" name="TextBox 8">
            <a:extLst>
              <a:ext uri="{FF2B5EF4-FFF2-40B4-BE49-F238E27FC236}">
                <a16:creationId xmlns:a16="http://schemas.microsoft.com/office/drawing/2014/main" id="{7D51081E-7DDF-44DC-A7EA-4DA8CA508EB7}"/>
              </a:ext>
            </a:extLst>
          </p:cNvPr>
          <p:cNvSpPr txBox="1"/>
          <p:nvPr/>
        </p:nvSpPr>
        <p:spPr>
          <a:xfrm>
            <a:off x="4232487" y="1115349"/>
            <a:ext cx="3810000" cy="646331"/>
          </a:xfrm>
          <a:prstGeom prst="rect">
            <a:avLst/>
          </a:prstGeom>
          <a:noFill/>
        </p:spPr>
        <p:txBody>
          <a:bodyPr wrap="square" rtlCol="0">
            <a:spAutoFit/>
          </a:bodyPr>
          <a:lstStyle/>
          <a:p>
            <a:r>
              <a:rPr lang="en-US" sz="3600" b="1" dirty="0" err="1">
                <a:latin typeface="Berlin Sans FB Demi" panose="020E0802020502020306" pitchFamily="34" charset="0"/>
              </a:rPr>
              <a:t>Anticonceptivos</a:t>
            </a:r>
            <a:endParaRPr lang="en-US" sz="3600" b="1" dirty="0">
              <a:latin typeface="Berlin Sans FB Demi" panose="020E0802020502020306" pitchFamily="34" charset="0"/>
            </a:endParaRPr>
          </a:p>
        </p:txBody>
      </p:sp>
      <p:sp>
        <p:nvSpPr>
          <p:cNvPr id="10" name="TextBox 9">
            <a:extLst>
              <a:ext uri="{FF2B5EF4-FFF2-40B4-BE49-F238E27FC236}">
                <a16:creationId xmlns:a16="http://schemas.microsoft.com/office/drawing/2014/main" id="{FC55B80E-8E21-4558-9F7F-D68A8703A3F2}"/>
              </a:ext>
            </a:extLst>
          </p:cNvPr>
          <p:cNvSpPr txBox="1"/>
          <p:nvPr/>
        </p:nvSpPr>
        <p:spPr>
          <a:xfrm>
            <a:off x="3962400" y="2190387"/>
            <a:ext cx="1740730" cy="1200329"/>
          </a:xfrm>
          <a:prstGeom prst="rect">
            <a:avLst/>
          </a:prstGeom>
          <a:noFill/>
        </p:spPr>
        <p:txBody>
          <a:bodyPr wrap="square" rtlCol="0">
            <a:spAutoFit/>
          </a:bodyPr>
          <a:lstStyle/>
          <a:p>
            <a:r>
              <a:rPr lang="en-US" sz="3600" b="1" dirty="0">
                <a:latin typeface="Berlin Sans FB Demi" panose="020E0802020502020306" pitchFamily="34" charset="0"/>
              </a:rPr>
              <a:t>Family </a:t>
            </a:r>
          </a:p>
          <a:p>
            <a:r>
              <a:rPr lang="en-US" sz="3600" b="1" dirty="0">
                <a:latin typeface="Berlin Sans FB Demi" panose="020E0802020502020306" pitchFamily="34" charset="0"/>
              </a:rPr>
              <a:t>PACT</a:t>
            </a:r>
          </a:p>
        </p:txBody>
      </p:sp>
      <p:sp>
        <p:nvSpPr>
          <p:cNvPr id="11" name="TextBox 10">
            <a:extLst>
              <a:ext uri="{FF2B5EF4-FFF2-40B4-BE49-F238E27FC236}">
                <a16:creationId xmlns:a16="http://schemas.microsoft.com/office/drawing/2014/main" id="{7B318484-D913-478B-8E8B-ABDA8BBEDDAD}"/>
              </a:ext>
            </a:extLst>
          </p:cNvPr>
          <p:cNvSpPr txBox="1"/>
          <p:nvPr/>
        </p:nvSpPr>
        <p:spPr>
          <a:xfrm>
            <a:off x="4587661" y="3744783"/>
            <a:ext cx="3075266" cy="1200329"/>
          </a:xfrm>
          <a:prstGeom prst="rect">
            <a:avLst/>
          </a:prstGeom>
          <a:noFill/>
        </p:spPr>
        <p:txBody>
          <a:bodyPr wrap="square" rtlCol="0">
            <a:spAutoFit/>
          </a:bodyPr>
          <a:lstStyle/>
          <a:p>
            <a:r>
              <a:rPr lang="en-US" sz="3600" b="1" dirty="0">
                <a:latin typeface="Berlin Sans FB Demi" panose="020E0802020502020306" pitchFamily="34" charset="0"/>
              </a:rPr>
              <a:t>Derechos de </a:t>
            </a:r>
            <a:r>
              <a:rPr lang="en-US" sz="3600" b="1" dirty="0" err="1">
                <a:latin typeface="Berlin Sans FB Demi" panose="020E0802020502020306" pitchFamily="34" charset="0"/>
              </a:rPr>
              <a:t>Jovenes</a:t>
            </a:r>
            <a:r>
              <a:rPr lang="en-US" sz="3600" b="1" dirty="0">
                <a:latin typeface="Berlin Sans FB Demi" panose="020E0802020502020306" pitchFamily="34" charset="0"/>
              </a:rPr>
              <a:t> </a:t>
            </a:r>
          </a:p>
        </p:txBody>
      </p:sp>
      <p:sp>
        <p:nvSpPr>
          <p:cNvPr id="12" name="TextBox 11">
            <a:extLst>
              <a:ext uri="{FF2B5EF4-FFF2-40B4-BE49-F238E27FC236}">
                <a16:creationId xmlns:a16="http://schemas.microsoft.com/office/drawing/2014/main" id="{80672835-DF33-4D28-8139-C50548D71F4F}"/>
              </a:ext>
            </a:extLst>
          </p:cNvPr>
          <p:cNvSpPr txBox="1"/>
          <p:nvPr/>
        </p:nvSpPr>
        <p:spPr>
          <a:xfrm>
            <a:off x="6461049" y="2400655"/>
            <a:ext cx="2225751" cy="1200329"/>
          </a:xfrm>
          <a:prstGeom prst="rect">
            <a:avLst/>
          </a:prstGeom>
          <a:noFill/>
        </p:spPr>
        <p:txBody>
          <a:bodyPr wrap="square" rtlCol="0">
            <a:spAutoFit/>
          </a:bodyPr>
          <a:lstStyle/>
          <a:p>
            <a:r>
              <a:rPr lang="en-US" sz="3600" b="1" dirty="0" err="1">
                <a:latin typeface="Berlin Sans FB Demi" panose="020E0802020502020306" pitchFamily="34" charset="0"/>
              </a:rPr>
              <a:t>Apoyo</a:t>
            </a:r>
            <a:r>
              <a:rPr lang="en-US" sz="3600" b="1" dirty="0">
                <a:latin typeface="Berlin Sans FB Demi" panose="020E0802020502020306" pitchFamily="34" charset="0"/>
              </a:rPr>
              <a:t> </a:t>
            </a:r>
          </a:p>
          <a:p>
            <a:r>
              <a:rPr lang="en-US" sz="3600" b="1" dirty="0">
                <a:latin typeface="Berlin Sans FB Demi" panose="020E0802020502020306" pitchFamily="34" charset="0"/>
              </a:rPr>
              <a:t>LGBTQ+</a:t>
            </a:r>
          </a:p>
        </p:txBody>
      </p:sp>
    </p:spTree>
    <p:extLst>
      <p:ext uri="{BB962C8B-B14F-4D97-AF65-F5344CB8AC3E}">
        <p14:creationId xmlns:p14="http://schemas.microsoft.com/office/powerpoint/2010/main" val="1797539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
            <a:ext cx="8229600" cy="857250"/>
          </a:xfrm>
          <a:solidFill>
            <a:schemeClr val="bg1">
              <a:alpha val="50000"/>
            </a:schemeClr>
          </a:solidFill>
        </p:spPr>
        <p:txBody>
          <a:bodyPr>
            <a:normAutofit/>
          </a:bodyPr>
          <a:lstStyle/>
          <a:p>
            <a:r>
              <a:rPr lang="en-US" b="1" dirty="0">
                <a:solidFill>
                  <a:srgbClr val="0077C0"/>
                </a:solidFill>
                <a:latin typeface="Century Gothic" panose="020B0502020202020204" pitchFamily="34" charset="0"/>
              </a:rPr>
              <a:t>Resources</a:t>
            </a:r>
            <a:endParaRPr lang="en-US" b="1" cap="all" dirty="0">
              <a:solidFill>
                <a:srgbClr val="0077C0"/>
              </a:solidFill>
            </a:endParaRPr>
          </a:p>
        </p:txBody>
      </p:sp>
      <p:sp>
        <p:nvSpPr>
          <p:cNvPr id="2" name="TextBox 1"/>
          <p:cNvSpPr txBox="1"/>
          <p:nvPr/>
        </p:nvSpPr>
        <p:spPr>
          <a:xfrm>
            <a:off x="5257800" y="4222544"/>
            <a:ext cx="2475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Family PACT</a:t>
            </a:r>
          </a:p>
        </p:txBody>
      </p:sp>
      <p:sp>
        <p:nvSpPr>
          <p:cNvPr id="7" name="TextBox 6"/>
          <p:cNvSpPr txBox="1"/>
          <p:nvPr/>
        </p:nvSpPr>
        <p:spPr>
          <a:xfrm>
            <a:off x="1371600" y="3177915"/>
            <a:ext cx="33806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PlannedParenthood.org</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424" y="3564486"/>
            <a:ext cx="2575644" cy="1316116"/>
          </a:xfrm>
          <a:prstGeom prst="rect">
            <a:avLst/>
          </a:prstGeom>
        </p:spPr>
      </p:pic>
      <p:pic>
        <p:nvPicPr>
          <p:cNvPr id="3" name="Picture 2"/>
          <p:cNvPicPr>
            <a:picLocks noChangeAspect="1"/>
          </p:cNvPicPr>
          <p:nvPr/>
        </p:nvPicPr>
        <p:blipFill>
          <a:blip r:embed="rId4"/>
          <a:stretch>
            <a:fillRect/>
          </a:stretch>
        </p:blipFill>
        <p:spPr>
          <a:xfrm>
            <a:off x="978926" y="907837"/>
            <a:ext cx="2115495" cy="2115495"/>
          </a:xfrm>
          <a:prstGeom prst="rect">
            <a:avLst/>
          </a:prstGeom>
        </p:spPr>
      </p:pic>
      <p:sp>
        <p:nvSpPr>
          <p:cNvPr id="13" name="TextBox 12"/>
          <p:cNvSpPr txBox="1"/>
          <p:nvPr/>
        </p:nvSpPr>
        <p:spPr>
          <a:xfrm>
            <a:off x="110929" y="2259077"/>
            <a:ext cx="2271026" cy="707886"/>
          </a:xfrm>
          <a:prstGeom prst="rect">
            <a:avLst/>
          </a:prstGeom>
          <a:noFill/>
        </p:spPr>
        <p:txBody>
          <a:bodyPr wrap="square" rtlCol="0">
            <a:spAutoFit/>
          </a:bodyPr>
          <a:lstStyle/>
          <a:p>
            <a:pPr algn="ctr"/>
            <a:r>
              <a:rPr lang="es-MX" sz="2000" b="1" dirty="0">
                <a:latin typeface="Century Gothic" panose="020B0502020202020204" pitchFamily="34" charset="0"/>
              </a:rPr>
              <a:t>Adultos de </a:t>
            </a:r>
            <a:r>
              <a:rPr lang="es-MX" sz="2000" b="1" dirty="0" err="1">
                <a:latin typeface="Century Gothic" panose="020B0502020202020204" pitchFamily="34" charset="0"/>
              </a:rPr>
              <a:t>confianzia</a:t>
            </a:r>
            <a:endParaRPr lang="es-MX" sz="2000" b="1" dirty="0">
              <a:latin typeface="Century Gothic" panose="020B0502020202020204" pitchFamily="34" charset="0"/>
            </a:endParaRPr>
          </a:p>
        </p:txBody>
      </p:sp>
      <p:pic>
        <p:nvPicPr>
          <p:cNvPr id="9" name="Picture 8">
            <a:extLst>
              <a:ext uri="{FF2B5EF4-FFF2-40B4-BE49-F238E27FC236}">
                <a16:creationId xmlns:a16="http://schemas.microsoft.com/office/drawing/2014/main" id="{A9481A8D-C4ED-4CE1-89A1-CF5BC4C2479A}"/>
              </a:ext>
            </a:extLst>
          </p:cNvPr>
          <p:cNvPicPr>
            <a:picLocks noChangeAspect="1"/>
          </p:cNvPicPr>
          <p:nvPr/>
        </p:nvPicPr>
        <p:blipFill>
          <a:blip r:embed="rId5"/>
          <a:stretch>
            <a:fillRect/>
          </a:stretch>
        </p:blipFill>
        <p:spPr>
          <a:xfrm>
            <a:off x="3733801" y="1073068"/>
            <a:ext cx="1893895" cy="1893895"/>
          </a:xfrm>
          <a:prstGeom prst="rect">
            <a:avLst/>
          </a:prstGeom>
        </p:spPr>
      </p:pic>
      <p:pic>
        <p:nvPicPr>
          <p:cNvPr id="11" name="Picture 10">
            <a:extLst>
              <a:ext uri="{FF2B5EF4-FFF2-40B4-BE49-F238E27FC236}">
                <a16:creationId xmlns:a16="http://schemas.microsoft.com/office/drawing/2014/main" id="{D363A2BB-9DD8-45E9-86A0-98A6A7E73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790470"/>
            <a:ext cx="3507750" cy="3507750"/>
          </a:xfrm>
          <a:prstGeom prst="rect">
            <a:avLst/>
          </a:prstGeom>
        </p:spPr>
      </p:pic>
      <p:pic>
        <p:nvPicPr>
          <p:cNvPr id="1026" name="Picture 2" descr="YLC – Standing Up for Children at Risk">
            <a:extLst>
              <a:ext uri="{FF2B5EF4-FFF2-40B4-BE49-F238E27FC236}">
                <a16:creationId xmlns:a16="http://schemas.microsoft.com/office/drawing/2014/main" id="{EA3BBB78-CFD4-457E-AF28-D431495CA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85" y="679607"/>
            <a:ext cx="33004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psps.211oc.org/images/website/1398/images/graphics/211logoOC.png">
            <a:extLst>
              <a:ext uri="{FF2B5EF4-FFF2-40B4-BE49-F238E27FC236}">
                <a16:creationId xmlns:a16="http://schemas.microsoft.com/office/drawing/2014/main" id="{A4D080AF-CC82-4126-8228-DA78D2248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865" y="895350"/>
            <a:ext cx="2033020" cy="115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0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742950"/>
            <a:ext cx="8229600" cy="3810000"/>
          </a:xfrm>
          <a:prstGeom prst="rect">
            <a:avLst/>
          </a:prstGeom>
          <a:noFill/>
        </p:spPr>
        <p:txBody>
          <a:bodyPr/>
          <a:lstStyle/>
          <a:p>
            <a:pPr algn="ctr" eaLnBrk="0" hangingPunct="0">
              <a:defRPr/>
            </a:pPr>
            <a:endParaRPr lang="en-US" altLang="en-US" sz="4400" dirty="0">
              <a:latin typeface="Century Gothic" panose="020B0502020202020204" pitchFamily="34" charset="0"/>
              <a:ea typeface="+mj-ea"/>
              <a:cs typeface="+mj-cs"/>
            </a:endParaRPr>
          </a:p>
          <a:p>
            <a:pPr algn="ctr" eaLnBrk="0" hangingPunct="0">
              <a:defRPr/>
            </a:pPr>
            <a:endParaRPr lang="en-US" altLang="en-US" sz="4400" dirty="0">
              <a:latin typeface="Century Gothic" panose="020B0502020202020204" pitchFamily="34" charset="0"/>
              <a:ea typeface="+mj-ea"/>
              <a:cs typeface="+mj-cs"/>
            </a:endParaRPr>
          </a:p>
          <a:p>
            <a:pPr algn="ctr" eaLnBrk="0" hangingPunct="0">
              <a:defRPr/>
            </a:pPr>
            <a:r>
              <a:rPr lang="es-MX" altLang="en-US" sz="4400" b="1" dirty="0">
                <a:solidFill>
                  <a:srgbClr val="0077C0"/>
                </a:solidFill>
                <a:latin typeface="Century Gothic" panose="020B0502020202020204" pitchFamily="34" charset="0"/>
                <a:ea typeface="+mj-ea"/>
                <a:cs typeface="+mj-cs"/>
              </a:rPr>
              <a:t>¿Preguntas?</a:t>
            </a:r>
          </a:p>
          <a:p>
            <a:pPr algn="ctr" eaLnBrk="0" hangingPunct="0">
              <a:defRPr/>
            </a:pPr>
            <a:endParaRPr lang="en-US" altLang="en-US" sz="4400" b="1" dirty="0">
              <a:solidFill>
                <a:srgbClr val="0077C0"/>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8963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rPr>
              <a:t>Salud Sexual y Reproductiva</a:t>
            </a:r>
            <a:endParaRPr lang="es-MX" b="1" cap="all" dirty="0">
              <a:solidFill>
                <a:srgbClr val="0077C0"/>
              </a:solidFill>
            </a:endParaRPr>
          </a:p>
        </p:txBody>
      </p:sp>
      <p:sp>
        <p:nvSpPr>
          <p:cNvPr id="3" name="Content Placeholder 2"/>
          <p:cNvSpPr>
            <a:spLocks noGrp="1"/>
          </p:cNvSpPr>
          <p:nvPr>
            <p:ph idx="1"/>
          </p:nvPr>
        </p:nvSpPr>
        <p:spPr>
          <a:xfrm>
            <a:off x="511629" y="1200150"/>
            <a:ext cx="4669971" cy="3394472"/>
          </a:xfrm>
          <a:noFill/>
        </p:spPr>
        <p:txBody>
          <a:bodyPr anchor="ctr">
            <a:normAutofit/>
          </a:bodyPr>
          <a:lstStyle/>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2" name="TextBox 1"/>
          <p:cNvSpPr txBox="1"/>
          <p:nvPr/>
        </p:nvSpPr>
        <p:spPr>
          <a:xfrm>
            <a:off x="838200" y="1428750"/>
            <a:ext cx="304800" cy="369332"/>
          </a:xfrm>
          <a:prstGeom prst="rect">
            <a:avLst/>
          </a:prstGeom>
          <a:noFill/>
        </p:spPr>
        <p:txBody>
          <a:bodyPr wrap="square" rtlCol="0">
            <a:spAutoFit/>
          </a:bodyPr>
          <a:lstStyle/>
          <a:p>
            <a:endParaRPr lang="en-US" dirty="0"/>
          </a:p>
        </p:txBody>
      </p:sp>
      <p:sp>
        <p:nvSpPr>
          <p:cNvPr id="9" name="TextBox 8"/>
          <p:cNvSpPr txBox="1"/>
          <p:nvPr/>
        </p:nvSpPr>
        <p:spPr>
          <a:xfrm>
            <a:off x="978493" y="1167140"/>
            <a:ext cx="7408893" cy="523220"/>
          </a:xfrm>
          <a:prstGeom prst="rect">
            <a:avLst/>
          </a:prstGeom>
          <a:noFill/>
        </p:spPr>
        <p:txBody>
          <a:bodyPr wrap="square" rtlCol="0">
            <a:spAutoFit/>
          </a:bodyPr>
          <a:lstStyle/>
          <a:p>
            <a:r>
              <a:rPr lang="es-MX" sz="2800" b="1" dirty="0">
                <a:latin typeface="Century Gothic" panose="020B0502020202020204" pitchFamily="34" charset="0"/>
              </a:rPr>
              <a:t>¿Qué es la salud sexual y reproductiva?</a:t>
            </a:r>
          </a:p>
        </p:txBody>
      </p:sp>
      <p:sp>
        <p:nvSpPr>
          <p:cNvPr id="7" name="TextBox 6"/>
          <p:cNvSpPr txBox="1"/>
          <p:nvPr/>
        </p:nvSpPr>
        <p:spPr>
          <a:xfrm>
            <a:off x="1981199" y="1798082"/>
            <a:ext cx="5062451" cy="1569660"/>
          </a:xfrm>
          <a:prstGeom prst="rect">
            <a:avLst/>
          </a:prstGeom>
          <a:noFill/>
        </p:spPr>
        <p:txBody>
          <a:bodyPr wrap="square" rtlCol="0">
            <a:spAutoFit/>
          </a:bodyPr>
          <a:lstStyle/>
          <a:p>
            <a:pPr algn="ctr"/>
            <a:r>
              <a:rPr lang="es-MX" sz="2400" dirty="0">
                <a:latin typeface="Century Gothic" panose="020B0502020202020204" pitchFamily="34" charset="0"/>
              </a:rPr>
              <a:t>¡Salud y bienestar de las partes del cuerpo involucradas en la reproducción y el contacto sexual!</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4792">
            <a:off x="741522" y="2423111"/>
            <a:ext cx="2717656" cy="271143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416" y="3384449"/>
            <a:ext cx="1415058" cy="141505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073" y="3346609"/>
            <a:ext cx="1417320" cy="1417320"/>
          </a:xfrm>
          <a:prstGeom prst="rect">
            <a:avLst/>
          </a:prstGeom>
        </p:spPr>
      </p:pic>
      <p:pic>
        <p:nvPicPr>
          <p:cNvPr id="1029" name="Picture 5" descr="https://media-private.canva.com/MADB8GXYczY/1/thumbnail_large.png?response-expires=Wed%2C%2021%20Aug%202019%2019%3A50%3A53%20GMT&amp;X-Amz-Algorithm=AWS4-HMAC-SHA256&amp;X-Amz-Date=20190821T173006Z&amp;X-Amz-SignedHeaders=host&amp;X-Amz-Expires=8446&amp;X-Amz-Credential=AKIAJWF6QO3UH4PAAJ6Q%2F20190821%2Fus-east-1%2Fs3%2Faws4_request&amp;X-Amz-Signature=6e0e910f6af695d660949bdaf57f626a823b9c075cd08541c089f93bd956d4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3851" y="3125032"/>
            <a:ext cx="1307592" cy="130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48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71550"/>
            <a:ext cx="8229600" cy="3886200"/>
          </a:xfrm>
          <a:noFill/>
        </p:spPr>
        <p:txBody>
          <a:bodyPr>
            <a:normAutofit/>
          </a:bodyPr>
          <a:lstStyle/>
          <a:p>
            <a:pPr marL="0" indent="0">
              <a:buNone/>
            </a:pPr>
            <a:endParaRPr lang="en-US" sz="2400" dirty="0">
              <a:latin typeface="Century Gothic" panose="020B0502020202020204" pitchFamily="34" charset="0"/>
            </a:endParaRPr>
          </a:p>
          <a:p>
            <a:pPr marL="0" indent="0">
              <a:buNone/>
            </a:pPr>
            <a:endParaRPr lang="en-US" sz="2000" dirty="0"/>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US" sz="2400" dirty="0"/>
          </a:p>
          <a:p>
            <a:endParaRPr lang="en-US" sz="2400" dirty="0">
              <a:latin typeface="Century Gothic" panose="020B0502020202020204" pitchFamily="34" charset="0"/>
            </a:endParaRPr>
          </a:p>
        </p:txBody>
      </p:sp>
      <p:sp>
        <p:nvSpPr>
          <p:cNvPr id="6" name="Rectangle 5"/>
          <p:cNvSpPr/>
          <p:nvPr/>
        </p:nvSpPr>
        <p:spPr>
          <a:xfrm>
            <a:off x="549501" y="335658"/>
            <a:ext cx="8153400" cy="1077218"/>
          </a:xfrm>
          <a:prstGeom prst="rect">
            <a:avLst/>
          </a:prstGeom>
        </p:spPr>
        <p:txBody>
          <a:bodyPr wrap="square">
            <a:spAutoFit/>
          </a:bodyPr>
          <a:lstStyle/>
          <a:p>
            <a:pPr algn="ctr"/>
            <a:r>
              <a:rPr lang="es-ES" sz="3200" b="1" dirty="0">
                <a:solidFill>
                  <a:srgbClr val="0077C0"/>
                </a:solidFill>
                <a:latin typeface="Century Gothic" panose="020B0502020202020204" pitchFamily="34" charset="0"/>
              </a:rPr>
              <a:t>¿Por qué es importante aprender sobre salud sexual y reproductiva?</a:t>
            </a:r>
            <a:endParaRPr lang="en-US" sz="3200" b="1" dirty="0">
              <a:solidFill>
                <a:srgbClr val="0077C0"/>
              </a:solidFill>
              <a:latin typeface="Century Gothic" panose="020B0502020202020204" pitchFamily="34" charset="0"/>
            </a:endParaRPr>
          </a:p>
        </p:txBody>
      </p:sp>
      <p:sp>
        <p:nvSpPr>
          <p:cNvPr id="8" name="TextBox 7"/>
          <p:cNvSpPr txBox="1"/>
          <p:nvPr/>
        </p:nvSpPr>
        <p:spPr>
          <a:xfrm>
            <a:off x="6858000" y="1530206"/>
            <a:ext cx="1600664" cy="1631216"/>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To prevent STIs and unintended pregnancies! </a:t>
            </a:r>
            <a:endParaRPr lang="en-US" sz="2000" b="1" dirty="0">
              <a:solidFill>
                <a:schemeClr val="bg1"/>
              </a:solidFill>
            </a:endParaRPr>
          </a:p>
        </p:txBody>
      </p:sp>
      <p:sp>
        <p:nvSpPr>
          <p:cNvPr id="14" name="TextBox 13"/>
          <p:cNvSpPr txBox="1"/>
          <p:nvPr/>
        </p:nvSpPr>
        <p:spPr>
          <a:xfrm>
            <a:off x="3133144" y="4120296"/>
            <a:ext cx="2877711" cy="477054"/>
          </a:xfrm>
          <a:prstGeom prst="rect">
            <a:avLst/>
          </a:prstGeom>
          <a:noFill/>
        </p:spPr>
        <p:txBody>
          <a:bodyPr wrap="none" rtlCol="0">
            <a:spAutoFit/>
          </a:bodyPr>
          <a:lstStyle/>
          <a:p>
            <a:r>
              <a:rPr lang="es-MX" sz="2500" b="1" dirty="0">
                <a:solidFill>
                  <a:schemeClr val="bg1"/>
                </a:solidFill>
                <a:latin typeface="Century Gothic" panose="020B0502020202020204" pitchFamily="34" charset="0"/>
              </a:rPr>
              <a:t>Empoderamiento</a:t>
            </a:r>
          </a:p>
        </p:txBody>
      </p:sp>
      <p:sp>
        <p:nvSpPr>
          <p:cNvPr id="19" name="Rectangle: Rounded Corners 18">
            <a:extLst>
              <a:ext uri="{FF2B5EF4-FFF2-40B4-BE49-F238E27FC236}">
                <a16:creationId xmlns:a16="http://schemas.microsoft.com/office/drawing/2014/main" id="{E52A45D7-27B7-432C-94B2-10E37D79E74A}"/>
              </a:ext>
            </a:extLst>
          </p:cNvPr>
          <p:cNvSpPr/>
          <p:nvPr/>
        </p:nvSpPr>
        <p:spPr>
          <a:xfrm>
            <a:off x="685800" y="1581150"/>
            <a:ext cx="3733800" cy="908050"/>
          </a:xfrm>
          <a:prstGeom prst="round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000" b="1" dirty="0">
                <a:solidFill>
                  <a:schemeClr val="bg1"/>
                </a:solidFill>
                <a:latin typeface="Century Gothic" panose="020B0502020202020204" pitchFamily="34" charset="0"/>
              </a:rPr>
              <a:t>Para conocernos mejor a nosotros mismos y a nuestros cuerpos</a:t>
            </a:r>
            <a:endParaRPr lang="en-US" sz="2000" b="1" dirty="0">
              <a:solidFill>
                <a:schemeClr val="bg1"/>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93479F2F-A392-4AB8-9971-879EC6B3538D}"/>
              </a:ext>
            </a:extLst>
          </p:cNvPr>
          <p:cNvSpPr/>
          <p:nvPr/>
        </p:nvSpPr>
        <p:spPr>
          <a:xfrm>
            <a:off x="685800" y="2713385"/>
            <a:ext cx="3733800" cy="908050"/>
          </a:xfrm>
          <a:prstGeom prst="round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Century Gothic" panose="020B0502020202020204" pitchFamily="34" charset="0"/>
              </a:rPr>
              <a:t>Para estar informados y educar a otros</a:t>
            </a:r>
          </a:p>
        </p:txBody>
      </p:sp>
      <p:sp>
        <p:nvSpPr>
          <p:cNvPr id="21" name="Rectangle: Rounded Corners 20">
            <a:extLst>
              <a:ext uri="{FF2B5EF4-FFF2-40B4-BE49-F238E27FC236}">
                <a16:creationId xmlns:a16="http://schemas.microsoft.com/office/drawing/2014/main" id="{84856CFF-CA72-405D-AE52-C3443CA710A4}"/>
              </a:ext>
            </a:extLst>
          </p:cNvPr>
          <p:cNvSpPr/>
          <p:nvPr/>
        </p:nvSpPr>
        <p:spPr>
          <a:xfrm>
            <a:off x="4724402" y="1581150"/>
            <a:ext cx="3733800" cy="908050"/>
          </a:xfrm>
          <a:prstGeom prst="round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Century Gothic" panose="020B0502020202020204" pitchFamily="34" charset="0"/>
              </a:rPr>
              <a:t>Prevenir embarazos no planificados</a:t>
            </a:r>
          </a:p>
        </p:txBody>
      </p:sp>
      <p:sp>
        <p:nvSpPr>
          <p:cNvPr id="22" name="Rectangle: Rounded Corners 21">
            <a:extLst>
              <a:ext uri="{FF2B5EF4-FFF2-40B4-BE49-F238E27FC236}">
                <a16:creationId xmlns:a16="http://schemas.microsoft.com/office/drawing/2014/main" id="{10064F1F-4BD3-4BE2-829D-0B512670519A}"/>
              </a:ext>
            </a:extLst>
          </p:cNvPr>
          <p:cNvSpPr/>
          <p:nvPr/>
        </p:nvSpPr>
        <p:spPr>
          <a:xfrm>
            <a:off x="4724400" y="2713385"/>
            <a:ext cx="3733800" cy="908050"/>
          </a:xfrm>
          <a:prstGeom prst="round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sz="2000" b="1" dirty="0">
                <a:solidFill>
                  <a:schemeClr val="bg1"/>
                </a:solidFill>
                <a:latin typeface="Century Gothic" panose="020B0502020202020204" pitchFamily="34" charset="0"/>
              </a:rPr>
              <a:t>Prevenir ITS </a:t>
            </a:r>
          </a:p>
        </p:txBody>
      </p:sp>
      <p:sp>
        <p:nvSpPr>
          <p:cNvPr id="23" name="Rectangle: Rounded Corners 22">
            <a:extLst>
              <a:ext uri="{FF2B5EF4-FFF2-40B4-BE49-F238E27FC236}">
                <a16:creationId xmlns:a16="http://schemas.microsoft.com/office/drawing/2014/main" id="{20D5EE17-664A-4330-9395-58070F37E6DE}"/>
              </a:ext>
            </a:extLst>
          </p:cNvPr>
          <p:cNvSpPr/>
          <p:nvPr/>
        </p:nvSpPr>
        <p:spPr>
          <a:xfrm>
            <a:off x="2705100" y="3832920"/>
            <a:ext cx="3733800" cy="908050"/>
          </a:xfrm>
          <a:prstGeom prst="roundRect">
            <a:avLst/>
          </a:prstGeom>
          <a:solidFill>
            <a:srgbClr val="0077C0"/>
          </a:solidFill>
          <a:ln w="76200">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Century Gothic" panose="020B0502020202020204" pitchFamily="34" charset="0"/>
              </a:rPr>
              <a:t>Empoderamiento</a:t>
            </a:r>
          </a:p>
        </p:txBody>
      </p:sp>
    </p:spTree>
    <p:extLst>
      <p:ext uri="{BB962C8B-B14F-4D97-AF65-F5344CB8AC3E}">
        <p14:creationId xmlns:p14="http://schemas.microsoft.com/office/powerpoint/2010/main" val="12287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Actividad de Acceso</a:t>
            </a:r>
            <a:endParaRPr lang="es-MX" b="1" dirty="0">
              <a:solidFill>
                <a:srgbClr val="0077C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2724150"/>
            <a:ext cx="2150010" cy="2150010"/>
          </a:xfrm>
          <a:prstGeom prst="rect">
            <a:avLst/>
          </a:prstGeom>
        </p:spPr>
      </p:pic>
      <p:sp>
        <p:nvSpPr>
          <p:cNvPr id="8" name="Rectangle 7"/>
          <p:cNvSpPr/>
          <p:nvPr/>
        </p:nvSpPr>
        <p:spPr>
          <a:xfrm>
            <a:off x="1328746" y="1939320"/>
            <a:ext cx="4505308" cy="1569660"/>
          </a:xfrm>
          <a:prstGeom prst="rect">
            <a:avLst/>
          </a:prstGeom>
        </p:spPr>
        <p:txBody>
          <a:bodyPr wrap="square">
            <a:spAutoFit/>
          </a:bodyPr>
          <a:lstStyle/>
          <a:p>
            <a:pPr algn="ctr"/>
            <a:r>
              <a:rPr lang="es-MX" sz="2400" dirty="0">
                <a:latin typeface="Century Gothic" panose="020B0502020202020204" pitchFamily="34" charset="0"/>
              </a:rPr>
              <a:t>¿Cuales son algunas razones por cual los jóvenes tal vez no accedan servicios de la salud reproductiva?</a:t>
            </a:r>
          </a:p>
        </p:txBody>
      </p:sp>
      <p:pic>
        <p:nvPicPr>
          <p:cNvPr id="9" name="Picture 8">
            <a:extLst>
              <a:ext uri="{FF2B5EF4-FFF2-40B4-BE49-F238E27FC236}">
                <a16:creationId xmlns:a16="http://schemas.microsoft.com/office/drawing/2014/main" id="{746CB5E9-041E-4591-879F-D20C74728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1750"/>
            <a:ext cx="6096000" cy="5683938"/>
          </a:xfrm>
          <a:prstGeom prst="rect">
            <a:avLst/>
          </a:prstGeom>
        </p:spPr>
      </p:pic>
    </p:spTree>
    <p:extLst>
      <p:ext uri="{BB962C8B-B14F-4D97-AF65-F5344CB8AC3E}">
        <p14:creationId xmlns:p14="http://schemas.microsoft.com/office/powerpoint/2010/main" val="3419536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n-US" b="1" dirty="0" err="1">
                <a:solidFill>
                  <a:srgbClr val="0077C0"/>
                </a:solidFill>
                <a:latin typeface="Century Gothic" panose="020B0502020202020204" pitchFamily="34" charset="0"/>
              </a:rPr>
              <a:t>Barreras</a:t>
            </a:r>
            <a:r>
              <a:rPr lang="en-US" b="1" dirty="0">
                <a:solidFill>
                  <a:srgbClr val="0077C0"/>
                </a:solidFill>
                <a:latin typeface="Century Gothic" panose="020B0502020202020204" pitchFamily="34" charset="0"/>
              </a:rPr>
              <a:t> de </a:t>
            </a:r>
            <a:r>
              <a:rPr lang="en-US" b="1" dirty="0" err="1">
                <a:solidFill>
                  <a:srgbClr val="0077C0"/>
                </a:solidFill>
                <a:latin typeface="Century Gothic" panose="020B0502020202020204" pitchFamily="34" charset="0"/>
              </a:rPr>
              <a:t>Acceso</a:t>
            </a:r>
            <a:endParaRPr lang="en-US" b="1" dirty="0">
              <a:solidFill>
                <a:srgbClr val="0077C0"/>
              </a:solidFill>
            </a:endParaRPr>
          </a:p>
        </p:txBody>
      </p:sp>
      <p:pic>
        <p:nvPicPr>
          <p:cNvPr id="5" name="Picture 4">
            <a:extLst>
              <a:ext uri="{FF2B5EF4-FFF2-40B4-BE49-F238E27FC236}">
                <a16:creationId xmlns:a16="http://schemas.microsoft.com/office/drawing/2014/main" id="{53406519-418F-454B-94D5-E54C42F4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44" y="819150"/>
            <a:ext cx="1178577" cy="1752600"/>
          </a:xfrm>
          <a:prstGeom prst="rect">
            <a:avLst/>
          </a:prstGeom>
        </p:spPr>
      </p:pic>
      <p:pic>
        <p:nvPicPr>
          <p:cNvPr id="9" name="Picture 8">
            <a:extLst>
              <a:ext uri="{FF2B5EF4-FFF2-40B4-BE49-F238E27FC236}">
                <a16:creationId xmlns:a16="http://schemas.microsoft.com/office/drawing/2014/main" id="{A9EB47B9-D17B-4106-98AE-62020DB5F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1111027"/>
            <a:ext cx="1822045" cy="1366534"/>
          </a:xfrm>
          <a:prstGeom prst="rect">
            <a:avLst/>
          </a:prstGeom>
        </p:spPr>
      </p:pic>
      <p:pic>
        <p:nvPicPr>
          <p:cNvPr id="12" name="Picture 11">
            <a:extLst>
              <a:ext uri="{FF2B5EF4-FFF2-40B4-BE49-F238E27FC236}">
                <a16:creationId xmlns:a16="http://schemas.microsoft.com/office/drawing/2014/main" id="{E825686D-E36D-4E9C-91BF-AEBDCD7E7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394" y="1186829"/>
            <a:ext cx="1449231" cy="1449231"/>
          </a:xfrm>
          <a:prstGeom prst="rect">
            <a:avLst/>
          </a:prstGeom>
        </p:spPr>
      </p:pic>
      <p:pic>
        <p:nvPicPr>
          <p:cNvPr id="14" name="Picture 13">
            <a:extLst>
              <a:ext uri="{FF2B5EF4-FFF2-40B4-BE49-F238E27FC236}">
                <a16:creationId xmlns:a16="http://schemas.microsoft.com/office/drawing/2014/main" id="{144B59BB-DF6F-4D3F-AC5D-C51E3E22F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29" y="3219423"/>
            <a:ext cx="1816472" cy="1362354"/>
          </a:xfrm>
          <a:prstGeom prst="rect">
            <a:avLst/>
          </a:prstGeom>
        </p:spPr>
      </p:pic>
      <p:pic>
        <p:nvPicPr>
          <p:cNvPr id="16" name="Picture 15">
            <a:extLst>
              <a:ext uri="{FF2B5EF4-FFF2-40B4-BE49-F238E27FC236}">
                <a16:creationId xmlns:a16="http://schemas.microsoft.com/office/drawing/2014/main" id="{600606E7-7B69-4E81-BFD1-51BA29F400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7569" y="3153616"/>
            <a:ext cx="1904066" cy="1428050"/>
          </a:xfrm>
          <a:prstGeom prst="rect">
            <a:avLst/>
          </a:prstGeom>
        </p:spPr>
      </p:pic>
      <p:pic>
        <p:nvPicPr>
          <p:cNvPr id="18" name="Picture 17">
            <a:extLst>
              <a:ext uri="{FF2B5EF4-FFF2-40B4-BE49-F238E27FC236}">
                <a16:creationId xmlns:a16="http://schemas.microsoft.com/office/drawing/2014/main" id="{0D36F8DB-DA85-4D69-9758-C4069C730C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5713" y="3103769"/>
            <a:ext cx="1821071" cy="1365804"/>
          </a:xfrm>
          <a:prstGeom prst="rect">
            <a:avLst/>
          </a:prstGeom>
        </p:spPr>
      </p:pic>
      <p:sp>
        <p:nvSpPr>
          <p:cNvPr id="8" name="TextBox 7">
            <a:extLst>
              <a:ext uri="{FF2B5EF4-FFF2-40B4-BE49-F238E27FC236}">
                <a16:creationId xmlns:a16="http://schemas.microsoft.com/office/drawing/2014/main" id="{035803D6-D12D-4546-8EA9-44EBB7D231E5}"/>
              </a:ext>
            </a:extLst>
          </p:cNvPr>
          <p:cNvSpPr txBox="1"/>
          <p:nvPr/>
        </p:nvSpPr>
        <p:spPr>
          <a:xfrm>
            <a:off x="1206598" y="2638075"/>
            <a:ext cx="114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Edad</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ED42EE9-5C3E-4DAB-99EC-141666B53CBC}"/>
              </a:ext>
            </a:extLst>
          </p:cNvPr>
          <p:cNvSpPr txBox="1"/>
          <p:nvPr/>
        </p:nvSpPr>
        <p:spPr>
          <a:xfrm>
            <a:off x="4187621" y="2638076"/>
            <a:ext cx="114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Costo</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08F56BC-C983-4B44-8FB1-F2079F7063C6}"/>
              </a:ext>
            </a:extLst>
          </p:cNvPr>
          <p:cNvSpPr txBox="1"/>
          <p:nvPr/>
        </p:nvSpPr>
        <p:spPr>
          <a:xfrm>
            <a:off x="6644376" y="2638075"/>
            <a:ext cx="1723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Transporte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86A103C-86C1-44BA-8ACD-AFE1319BC25E}"/>
              </a:ext>
            </a:extLst>
          </p:cNvPr>
          <p:cNvSpPr txBox="1"/>
          <p:nvPr/>
        </p:nvSpPr>
        <p:spPr>
          <a:xfrm>
            <a:off x="1324327" y="4581665"/>
            <a:ext cx="1321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Tiempo</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BE53D2C-19D0-42A4-B6CB-E87473363A99}"/>
              </a:ext>
            </a:extLst>
          </p:cNvPr>
          <p:cNvSpPr txBox="1"/>
          <p:nvPr/>
        </p:nvSpPr>
        <p:spPr>
          <a:xfrm>
            <a:off x="3733800" y="4581666"/>
            <a:ext cx="2312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Conocimiento</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A77EE1B-D4BC-4453-9E42-DAFB6D0CD234}"/>
              </a:ext>
            </a:extLst>
          </p:cNvPr>
          <p:cNvSpPr txBox="1"/>
          <p:nvPr/>
        </p:nvSpPr>
        <p:spPr>
          <a:xfrm>
            <a:off x="7089048" y="4581664"/>
            <a:ext cx="12451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Miedo</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384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alpha val="50000"/>
            </a:schemeClr>
          </a:solidFill>
        </p:spPr>
        <p:txBody>
          <a:bodyPr>
            <a:normAutofit/>
          </a:bodyPr>
          <a:lstStyle/>
          <a:p>
            <a:r>
              <a:rPr lang="es-MX" b="1" dirty="0">
                <a:solidFill>
                  <a:srgbClr val="0077C0"/>
                </a:solidFill>
                <a:latin typeface="Century Gothic" panose="020B0502020202020204" pitchFamily="34" charset="0"/>
              </a:rPr>
              <a:t>Derechos de Jóvenes</a:t>
            </a:r>
          </a:p>
        </p:txBody>
      </p:sp>
      <p:sp>
        <p:nvSpPr>
          <p:cNvPr id="3" name="Content Placeholder 2"/>
          <p:cNvSpPr>
            <a:spLocks noGrp="1"/>
          </p:cNvSpPr>
          <p:nvPr>
            <p:ph idx="1"/>
          </p:nvPr>
        </p:nvSpPr>
        <p:spPr>
          <a:xfrm>
            <a:off x="419100" y="3371210"/>
            <a:ext cx="5600700" cy="800739"/>
          </a:xfrm>
          <a:noFill/>
        </p:spPr>
        <p:txBody>
          <a:bodyPr>
            <a:normAutofit fontScale="47500" lnSpcReduction="20000"/>
          </a:bodyPr>
          <a:lstStyle/>
          <a:p>
            <a:pPr marL="457200" lvl="1" indent="0">
              <a:lnSpc>
                <a:spcPct val="120000"/>
              </a:lnSpc>
              <a:spcBef>
                <a:spcPts val="0"/>
              </a:spcBef>
              <a:buNone/>
            </a:pPr>
            <a:endParaRPr lang="en-US" sz="96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marL="0" indent="0">
              <a:buNone/>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a:p>
            <a:pPr>
              <a:buFont typeface="Wingdings" panose="05000000000000000000" pitchFamily="2" charset="2"/>
              <a:buChar char="§"/>
            </a:pPr>
            <a:endParaRPr lang="en-US" sz="2400" dirty="0">
              <a:latin typeface="Century Gothic" panose="020B0502020202020204" pitchFamily="34" charset="0"/>
            </a:endParaRPr>
          </a:p>
        </p:txBody>
      </p:sp>
      <p:sp>
        <p:nvSpPr>
          <p:cNvPr id="5" name="TextBox 4"/>
          <p:cNvSpPr txBox="1"/>
          <p:nvPr/>
        </p:nvSpPr>
        <p:spPr>
          <a:xfrm>
            <a:off x="914400" y="4720641"/>
            <a:ext cx="8229600" cy="276999"/>
          </a:xfrm>
          <a:prstGeom prst="rect">
            <a:avLst/>
          </a:prstGeom>
          <a:noFill/>
        </p:spPr>
        <p:txBody>
          <a:bodyPr wrap="square" rtlCol="0">
            <a:spAutoFit/>
          </a:bodyPr>
          <a:lstStyle/>
          <a:p>
            <a:r>
              <a:rPr lang="en-US" sz="1200" dirty="0">
                <a:latin typeface="Century Gothic" panose="020B0502020202020204" pitchFamily="34" charset="0"/>
              </a:rPr>
              <a:t>[Fuente: </a:t>
            </a:r>
            <a:r>
              <a:rPr lang="en-US" sz="1200" i="1" dirty="0">
                <a:latin typeface="Century Gothic" panose="020B0502020202020204" pitchFamily="34" charset="0"/>
              </a:rPr>
              <a:t>California Minor Consent Laws</a:t>
            </a:r>
            <a:r>
              <a:rPr lang="en-US" sz="1200" dirty="0">
                <a:latin typeface="Century Gothic" panose="020B0502020202020204" pitchFamily="34" charset="0"/>
              </a:rPr>
              <a:t>, National Center for Youth Law, www.youthlaw.org]</a:t>
            </a:r>
          </a:p>
        </p:txBody>
      </p:sp>
      <p:sp>
        <p:nvSpPr>
          <p:cNvPr id="2" name="TextBox 1"/>
          <p:cNvSpPr txBox="1"/>
          <p:nvPr/>
        </p:nvSpPr>
        <p:spPr>
          <a:xfrm>
            <a:off x="228600" y="1003770"/>
            <a:ext cx="8610600" cy="954107"/>
          </a:xfrm>
          <a:prstGeom prst="rect">
            <a:avLst/>
          </a:prstGeom>
          <a:noFill/>
        </p:spPr>
        <p:txBody>
          <a:bodyPr wrap="square" rtlCol="0">
            <a:spAutoFit/>
          </a:bodyPr>
          <a:lstStyle/>
          <a:p>
            <a:pPr algn="ctr"/>
            <a:r>
              <a:rPr lang="es-MX" sz="2800" b="1" dirty="0">
                <a:latin typeface="Century Gothic" panose="020B0502020202020204" pitchFamily="34" charset="0"/>
              </a:rPr>
              <a:t>¡Los jóvenes tienen derecho a acceder servicios de la salud reproductiva de bajo a no costo!</a:t>
            </a:r>
          </a:p>
        </p:txBody>
      </p:sp>
      <p:sp>
        <p:nvSpPr>
          <p:cNvPr id="6" name="TextBox 5"/>
          <p:cNvSpPr txBox="1"/>
          <p:nvPr/>
        </p:nvSpPr>
        <p:spPr>
          <a:xfrm>
            <a:off x="8763000" y="1768048"/>
            <a:ext cx="1143000" cy="369332"/>
          </a:xfrm>
          <a:prstGeom prst="rect">
            <a:avLst/>
          </a:prstGeom>
          <a:noFill/>
        </p:spPr>
        <p:txBody>
          <a:bodyPr wrap="square" rtlCol="0">
            <a:spAutoFit/>
          </a:bodyPr>
          <a:lstStyle/>
          <a:p>
            <a:endParaRPr lang="en-US" dirty="0"/>
          </a:p>
        </p:txBody>
      </p:sp>
      <p:sp>
        <p:nvSpPr>
          <p:cNvPr id="12" name="TextBox 11"/>
          <p:cNvSpPr txBox="1"/>
          <p:nvPr/>
        </p:nvSpPr>
        <p:spPr>
          <a:xfrm>
            <a:off x="674964" y="2116843"/>
            <a:ext cx="5102679" cy="830997"/>
          </a:xfrm>
          <a:prstGeom prst="rect">
            <a:avLst/>
          </a:prstGeom>
          <a:noFill/>
        </p:spPr>
        <p:txBody>
          <a:bodyPr wrap="none" rtlCol="0">
            <a:spAutoFit/>
          </a:bodyPr>
          <a:lstStyle/>
          <a:p>
            <a:endParaRPr lang="es-ES" sz="2400" dirty="0">
              <a:latin typeface="Century Gothic" panose="020B0502020202020204" pitchFamily="34" charset="0"/>
            </a:endParaRPr>
          </a:p>
          <a:p>
            <a:r>
              <a:rPr lang="es-MX" sz="2400" dirty="0">
                <a:latin typeface="Century Gothic" panose="020B0502020202020204" pitchFamily="34" charset="0"/>
              </a:rPr>
              <a:t>Apoyo financiero está disponible</a:t>
            </a:r>
          </a:p>
        </p:txBody>
      </p:sp>
      <p:sp>
        <p:nvSpPr>
          <p:cNvPr id="13" name="TextBox 12"/>
          <p:cNvSpPr txBox="1"/>
          <p:nvPr/>
        </p:nvSpPr>
        <p:spPr>
          <a:xfrm>
            <a:off x="674965" y="3352901"/>
            <a:ext cx="4371710" cy="830997"/>
          </a:xfrm>
          <a:prstGeom prst="rect">
            <a:avLst/>
          </a:prstGeom>
          <a:noFill/>
        </p:spPr>
        <p:txBody>
          <a:bodyPr wrap="none" rtlCol="0">
            <a:spAutoFit/>
          </a:bodyPr>
          <a:lstStyle/>
          <a:p>
            <a:r>
              <a:rPr lang="es-MX" sz="2400" dirty="0">
                <a:latin typeface="Century Gothic" panose="020B0502020202020204" pitchFamily="34" charset="0"/>
              </a:rPr>
              <a:t>Servicios son Confidenciales</a:t>
            </a:r>
          </a:p>
          <a:p>
            <a:pPr marL="342900" indent="-342900">
              <a:buFont typeface="Wingdings" panose="05000000000000000000" pitchFamily="2" charset="2"/>
              <a:buChar char="§"/>
            </a:pPr>
            <a:r>
              <a:rPr lang="es-MX" sz="2400" dirty="0">
                <a:latin typeface="Century Gothic" panose="020B0502020202020204" pitchFamily="34" charset="0"/>
              </a:rPr>
              <a:t>HIPAA</a:t>
            </a:r>
          </a:p>
        </p:txBody>
      </p:sp>
      <p:pic>
        <p:nvPicPr>
          <p:cNvPr id="10" name="Picture 9">
            <a:extLst>
              <a:ext uri="{FF2B5EF4-FFF2-40B4-BE49-F238E27FC236}">
                <a16:creationId xmlns:a16="http://schemas.microsoft.com/office/drawing/2014/main" id="{0F1CA481-735F-454F-85B8-FA50CC330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950" y="1361435"/>
            <a:ext cx="4019550" cy="4019550"/>
          </a:xfrm>
          <a:prstGeom prst="rect">
            <a:avLst/>
          </a:prstGeom>
        </p:spPr>
      </p:pic>
    </p:spTree>
    <p:extLst>
      <p:ext uri="{BB962C8B-B14F-4D97-AF65-F5344CB8AC3E}">
        <p14:creationId xmlns:p14="http://schemas.microsoft.com/office/powerpoint/2010/main" val="8433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23315</TotalTime>
  <Words>6121</Words>
  <Application>Microsoft Office PowerPoint</Application>
  <PresentationFormat>On-screen Show (16:9)</PresentationFormat>
  <Paragraphs>614</Paragraphs>
  <Slides>46</Slides>
  <Notes>45</Notes>
  <HiddenSlides>10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46</vt:i4>
      </vt:variant>
    </vt:vector>
  </HeadingPairs>
  <TitlesOfParts>
    <vt:vector size="60" baseType="lpstr">
      <vt:lpstr>Arial</vt:lpstr>
      <vt:lpstr>Berlin Sans FB Demi</vt:lpstr>
      <vt:lpstr>Bradley Hand ITC</vt:lpstr>
      <vt:lpstr>Calibri</vt:lpstr>
      <vt:lpstr>Century</vt:lpstr>
      <vt:lpstr>Century Gothic</vt:lpstr>
      <vt:lpstr>Wingdings</vt:lpstr>
      <vt:lpstr>4_Office Theme</vt:lpstr>
      <vt:lpstr>3_Office Theme</vt:lpstr>
      <vt:lpstr>2_Office Theme</vt:lpstr>
      <vt:lpstr>5_Office Theme</vt:lpstr>
      <vt:lpstr>7_Office Theme</vt:lpstr>
      <vt:lpstr>8_Office Theme</vt:lpstr>
      <vt:lpstr>6_Office Theme</vt:lpstr>
      <vt:lpstr>PowerPoint Presentation</vt:lpstr>
      <vt:lpstr>[Nombre], [Pronombres] Educador de Salud</vt:lpstr>
      <vt:lpstr>Acuerdos de Grupo</vt:lpstr>
      <vt:lpstr>Objetivos</vt:lpstr>
      <vt:lpstr>Salud Sexual y Reproductiva</vt:lpstr>
      <vt:lpstr>PowerPoint Presentation</vt:lpstr>
      <vt:lpstr>Actividad de Acceso</vt:lpstr>
      <vt:lpstr>Barreras de Acceso</vt:lpstr>
      <vt:lpstr>Derechos de Jóvenes</vt:lpstr>
      <vt:lpstr>¡Pongamos a prueba tus conocimientos!</vt:lpstr>
      <vt:lpstr>¿Qué Opinas?</vt:lpstr>
      <vt:lpstr>¿Qué Opinas?</vt:lpstr>
      <vt:lpstr>¿Qué Opinas?</vt:lpstr>
      <vt:lpstr>¿Qué Opinas?</vt:lpstr>
      <vt:lpstr>¿Qué Opinas?</vt:lpstr>
      <vt:lpstr>¿Qué Opinas?</vt:lpstr>
      <vt:lpstr>¿Qué Opinas?</vt:lpstr>
      <vt:lpstr>¿Qué Opinas?</vt:lpstr>
      <vt:lpstr>¿Qué Opinas?</vt:lpstr>
      <vt:lpstr>Derechos basados ​​en la escuela!</vt:lpstr>
      <vt:lpstr>¡Los Jóvenes Tienen Derechos!</vt:lpstr>
      <vt:lpstr>Pasos a seguir</vt:lpstr>
      <vt:lpstr>Preparando para una Cita</vt:lpstr>
      <vt:lpstr>¿Que esperar?</vt:lpstr>
      <vt:lpstr>Los Servicios Son...</vt:lpstr>
      <vt:lpstr>Family PACT</vt:lpstr>
      <vt:lpstr>Encontrar un Proveedor</vt:lpstr>
      <vt:lpstr>Family PACT Formulario </vt:lpstr>
      <vt:lpstr>PowerPoint Presentation</vt:lpstr>
      <vt:lpstr>Family PACT</vt:lpstr>
      <vt:lpstr>Planned Parenthood</vt:lpstr>
      <vt:lpstr>Planned Parenthood</vt:lpstr>
      <vt:lpstr> Localidades de  Planned Parenthood</vt:lpstr>
      <vt:lpstr>Centro de Salud de Orange</vt:lpstr>
      <vt:lpstr>Centro de Salud de Anaheim</vt:lpstr>
      <vt:lpstr>Centro de Salud de Costa Mesa</vt:lpstr>
      <vt:lpstr>Centro de Salud de Mission Viejo</vt:lpstr>
      <vt:lpstr>Centro de Salud de Santa Ana</vt:lpstr>
      <vt:lpstr>Centro de Salud de Westminster</vt:lpstr>
      <vt:lpstr>Centro de Salud de San Bernardino</vt:lpstr>
      <vt:lpstr>Centro de Salud de Upland</vt:lpstr>
      <vt:lpstr>Centro de Salud de Victorville</vt:lpstr>
      <vt:lpstr>Sala de Espera</vt:lpstr>
      <vt:lpstr>Resources Activity </vt:lpstr>
      <vt:lpstr>Resources</vt:lpstr>
      <vt:lpstr>PowerPoint Presentation</vt:lpstr>
    </vt:vector>
  </TitlesOfParts>
  <Company>PPOSBC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echo.zen</dc:creator>
  <cp:lastModifiedBy>Perry, Lateese</cp:lastModifiedBy>
  <cp:revision>748</cp:revision>
  <cp:lastPrinted>2023-01-27T20:56:46Z</cp:lastPrinted>
  <dcterms:created xsi:type="dcterms:W3CDTF">2014-06-25T19:13:04Z</dcterms:created>
  <dcterms:modified xsi:type="dcterms:W3CDTF">2024-11-14T17:27:22Z</dcterms:modified>
</cp:coreProperties>
</file>