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56" r:id="rId6"/>
    <p:sldMasterId id="2147483768" r:id="rId7"/>
  </p:sldMasterIdLst>
  <p:notesMasterIdLst>
    <p:notesMasterId r:id="rId57"/>
  </p:notesMasterIdLst>
  <p:handoutMasterIdLst>
    <p:handoutMasterId r:id="rId58"/>
  </p:handoutMasterIdLst>
  <p:sldIdLst>
    <p:sldId id="659" r:id="rId8"/>
    <p:sldId id="421" r:id="rId9"/>
    <p:sldId id="531" r:id="rId10"/>
    <p:sldId id="534" r:id="rId11"/>
    <p:sldId id="535" r:id="rId12"/>
    <p:sldId id="636" r:id="rId13"/>
    <p:sldId id="588" r:id="rId14"/>
    <p:sldId id="608" r:id="rId15"/>
    <p:sldId id="623" r:id="rId16"/>
    <p:sldId id="612" r:id="rId17"/>
    <p:sldId id="597" r:id="rId18"/>
    <p:sldId id="538" r:id="rId19"/>
    <p:sldId id="550" r:id="rId20"/>
    <p:sldId id="547" r:id="rId21"/>
    <p:sldId id="559" r:id="rId22"/>
    <p:sldId id="549" r:id="rId23"/>
    <p:sldId id="556" r:id="rId24"/>
    <p:sldId id="560" r:id="rId25"/>
    <p:sldId id="553" r:id="rId26"/>
    <p:sldId id="555" r:id="rId27"/>
    <p:sldId id="557" r:id="rId28"/>
    <p:sldId id="554" r:id="rId29"/>
    <p:sldId id="626" r:id="rId30"/>
    <p:sldId id="541" r:id="rId31"/>
    <p:sldId id="591" r:id="rId32"/>
    <p:sldId id="577" r:id="rId33"/>
    <p:sldId id="564" r:id="rId34"/>
    <p:sldId id="630" r:id="rId35"/>
    <p:sldId id="658" r:id="rId36"/>
    <p:sldId id="627" r:id="rId37"/>
    <p:sldId id="646" r:id="rId38"/>
    <p:sldId id="567" r:id="rId39"/>
    <p:sldId id="544" r:id="rId40"/>
    <p:sldId id="568" r:id="rId41"/>
    <p:sldId id="625" r:id="rId42"/>
    <p:sldId id="607" r:id="rId43"/>
    <p:sldId id="572" r:id="rId44"/>
    <p:sldId id="573" r:id="rId45"/>
    <p:sldId id="653" r:id="rId46"/>
    <p:sldId id="574" r:id="rId47"/>
    <p:sldId id="660" r:id="rId48"/>
    <p:sldId id="655" r:id="rId49"/>
    <p:sldId id="661" r:id="rId50"/>
    <p:sldId id="649" r:id="rId51"/>
    <p:sldId id="645" r:id="rId52"/>
    <p:sldId id="611" r:id="rId53"/>
    <p:sldId id="601" r:id="rId54"/>
    <p:sldId id="617" r:id="rId55"/>
    <p:sldId id="587" r:id="rId5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eno, Juan" initials="MJ" lastIdx="0" clrIdx="0">
    <p:extLst>
      <p:ext uri="{19B8F6BF-5375-455C-9EA6-DF929625EA0E}">
        <p15:presenceInfo xmlns:p15="http://schemas.microsoft.com/office/powerpoint/2012/main" userId="S-1-5-21-1586448083-1634630996-953900138-38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0"/>
    <a:srgbClr val="DE0000"/>
    <a:srgbClr val="EA0600"/>
    <a:srgbClr val="FF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94" autoAdjust="0"/>
    <p:restoredTop sz="69532" autoAdjust="0"/>
  </p:normalViewPr>
  <p:slideViewPr>
    <p:cSldViewPr snapToObjects="1">
      <p:cViewPr varScale="1">
        <p:scale>
          <a:sx n="105" d="100"/>
          <a:sy n="105" d="100"/>
        </p:scale>
        <p:origin x="1392" y="84"/>
      </p:cViewPr>
      <p:guideLst>
        <p:guide orient="horz" pos="1620"/>
        <p:guide pos="2880"/>
      </p:guideLst>
    </p:cSldViewPr>
  </p:slideViewPr>
  <p:outlineViewPr>
    <p:cViewPr>
      <p:scale>
        <a:sx n="33" d="100"/>
        <a:sy n="33" d="100"/>
      </p:scale>
      <p:origin x="0" y="518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a:t>Property of PPOSBC</a:t>
            </a:r>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r>
              <a:rPr lang="en-US"/>
              <a:t>Propiedad de PPOSBC</a:t>
            </a:r>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r>
              <a:rPr lang="en-US"/>
              <a:t>Marzo 2024</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7297194-2B3F-416A-A750-2796B4AC1874}" type="slidenum">
              <a:rPr lang="en-US" smtClean="0"/>
              <a:pPr/>
              <a:t>‹#›</a:t>
            </a:fld>
            <a:endParaRPr lang="en-US"/>
          </a:p>
        </p:txBody>
      </p:sp>
    </p:spTree>
    <p:extLst>
      <p:ext uri="{BB962C8B-B14F-4D97-AF65-F5344CB8AC3E}">
        <p14:creationId xmlns:p14="http://schemas.microsoft.com/office/powerpoint/2010/main" val="371019955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a:t>Property of PPOSBC</a:t>
            </a:r>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r>
              <a:rPr lang="en-US"/>
              <a:t>Propiedad de PPOSBC</a:t>
            </a: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r>
              <a:rPr lang="en-US"/>
              <a:t>Marzo 2024</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3556E33-FF1A-44C8-90E8-DDA74C62613A}" type="slidenum">
              <a:rPr lang="en-US" smtClean="0"/>
              <a:pPr/>
              <a:t>‹#›</a:t>
            </a:fld>
            <a:endParaRPr lang="en-US"/>
          </a:p>
        </p:txBody>
      </p:sp>
    </p:spTree>
    <p:extLst>
      <p:ext uri="{BB962C8B-B14F-4D97-AF65-F5344CB8AC3E}">
        <p14:creationId xmlns:p14="http://schemas.microsoft.com/office/powerpoint/2010/main" val="424398817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ri.org/stories/2019-07-08/how-sex-traffickers-use-modeling-contracts-lure-young-wome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fusdhealtheducation.org/download/HS/sexuality/BeReal.BeReady.2017/26%20-%20Understanding%20Human%20Trafficking%20(Part%202)%20-%20Sex%20Trafficking/Lesson%2026%20Sex%20Trafficking.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sfusdhealtheducation.org/download/HS/sexuality/BeReal.BeReady.2017/26%20-%20Understanding%20Human%20Trafficking%20(Part%202)%20-%20Sex%20Trafficking/Lesson%2026%20Sex%20Trafficking.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sfusdhealtheducation.org/download/HS/sexuality/BeReal.BeReady.2017/26%20-%20Understanding%20Human%20Trafficking%20(Part%202)%20-%20Sex%20Trafficking/Lesson%2026%20Sex%20Trafficking.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everyone! It’s so nice to be here today. Today we’re going to be talking about Human Trafficking. This is a super important topic. There are going to be some themes of violence that come up, but we hope that this information can help people to make healthy and safe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Bienvenidos</a:t>
            </a:r>
            <a:r>
              <a:rPr lang="en-US" dirty="0"/>
              <a:t> a </a:t>
            </a:r>
            <a:r>
              <a:rPr lang="en-US" dirty="0" err="1"/>
              <a:t>todos</a:t>
            </a:r>
            <a:r>
              <a:rPr lang="en-US" dirty="0"/>
              <a:t>! Me da </a:t>
            </a:r>
            <a:r>
              <a:rPr lang="en-US" dirty="0" err="1"/>
              <a:t>mucho</a:t>
            </a:r>
            <a:r>
              <a:rPr lang="en-US" dirty="0"/>
              <a:t> gusto </a:t>
            </a:r>
            <a:r>
              <a:rPr lang="en-US" dirty="0" err="1"/>
              <a:t>estar</a:t>
            </a:r>
            <a:r>
              <a:rPr lang="en-US" dirty="0"/>
              <a:t> </a:t>
            </a:r>
            <a:r>
              <a:rPr lang="en-US" dirty="0" err="1"/>
              <a:t>aqui</a:t>
            </a:r>
            <a:r>
              <a:rPr lang="en-US" dirty="0"/>
              <a:t> con </a:t>
            </a:r>
            <a:r>
              <a:rPr lang="en-US" dirty="0" err="1"/>
              <a:t>ustedes</a:t>
            </a:r>
            <a:r>
              <a:rPr lang="en-US" dirty="0"/>
              <a:t> hoy. Hoy </a:t>
            </a:r>
            <a:r>
              <a:rPr lang="en-US" dirty="0" err="1"/>
              <a:t>vamos</a:t>
            </a:r>
            <a:r>
              <a:rPr lang="en-US" dirty="0"/>
              <a:t> a </a:t>
            </a:r>
            <a:r>
              <a:rPr lang="en-US" dirty="0" err="1"/>
              <a:t>hablar</a:t>
            </a:r>
            <a:r>
              <a:rPr lang="en-US" dirty="0"/>
              <a:t> </a:t>
            </a:r>
            <a:r>
              <a:rPr lang="en-US" dirty="0" err="1"/>
              <a:t>sobre</a:t>
            </a:r>
            <a:r>
              <a:rPr lang="en-US" dirty="0"/>
              <a:t> la </a:t>
            </a:r>
            <a:r>
              <a:rPr lang="en-US" dirty="0" err="1"/>
              <a:t>Trata</a:t>
            </a:r>
            <a:r>
              <a:rPr lang="en-US" dirty="0"/>
              <a:t> de Personas. Este es un </a:t>
            </a:r>
            <a:r>
              <a:rPr lang="en-US" dirty="0" err="1"/>
              <a:t>tema</a:t>
            </a:r>
            <a:r>
              <a:rPr lang="en-US" dirty="0"/>
              <a:t> super </a:t>
            </a:r>
            <a:r>
              <a:rPr lang="en-US" dirty="0" err="1"/>
              <a:t>importante</a:t>
            </a:r>
            <a:r>
              <a:rPr lang="en-US" dirty="0"/>
              <a:t>. </a:t>
            </a:r>
            <a:r>
              <a:rPr lang="en-US" dirty="0" err="1"/>
              <a:t>Vamos</a:t>
            </a:r>
            <a:r>
              <a:rPr lang="en-US" dirty="0"/>
              <a:t> a </a:t>
            </a:r>
            <a:r>
              <a:rPr lang="en-US" dirty="0" err="1"/>
              <a:t>tocar</a:t>
            </a:r>
            <a:r>
              <a:rPr lang="en-US" dirty="0"/>
              <a:t> </a:t>
            </a:r>
            <a:r>
              <a:rPr lang="en-US" dirty="0" err="1"/>
              <a:t>algunos</a:t>
            </a:r>
            <a:r>
              <a:rPr lang="en-US" dirty="0"/>
              <a:t> </a:t>
            </a:r>
            <a:r>
              <a:rPr lang="en-US" dirty="0" err="1"/>
              <a:t>temas</a:t>
            </a:r>
            <a:r>
              <a:rPr lang="en-US" dirty="0"/>
              <a:t> de </a:t>
            </a:r>
            <a:r>
              <a:rPr lang="en-US" dirty="0" err="1"/>
              <a:t>violencia</a:t>
            </a:r>
            <a:r>
              <a:rPr lang="en-US" dirty="0"/>
              <a:t>, </a:t>
            </a:r>
            <a:r>
              <a:rPr lang="en-US" dirty="0" err="1"/>
              <a:t>pero</a:t>
            </a:r>
            <a:r>
              <a:rPr lang="en-US" dirty="0"/>
              <a:t> </a:t>
            </a:r>
            <a:r>
              <a:rPr lang="en-US" dirty="0" err="1"/>
              <a:t>esparamos</a:t>
            </a:r>
            <a:r>
              <a:rPr lang="en-US" dirty="0"/>
              <a:t> que </a:t>
            </a:r>
            <a:r>
              <a:rPr lang="en-US" dirty="0" err="1"/>
              <a:t>esta</a:t>
            </a:r>
            <a:r>
              <a:rPr lang="en-US" dirty="0"/>
              <a:t> </a:t>
            </a:r>
            <a:r>
              <a:rPr lang="en-US" dirty="0" err="1"/>
              <a:t>informacion</a:t>
            </a:r>
            <a:r>
              <a:rPr lang="en-US" dirty="0"/>
              <a:t> les </a:t>
            </a:r>
            <a:r>
              <a:rPr lang="en-US" dirty="0" err="1"/>
              <a:t>ayude</a:t>
            </a:r>
            <a:r>
              <a:rPr lang="en-US" dirty="0"/>
              <a:t> a </a:t>
            </a:r>
            <a:r>
              <a:rPr lang="en-US" dirty="0" err="1"/>
              <a:t>tomar</a:t>
            </a:r>
            <a:r>
              <a:rPr lang="en-US" dirty="0"/>
              <a:t> decisions </a:t>
            </a:r>
            <a:r>
              <a:rPr lang="en-US" dirty="0" err="1"/>
              <a:t>seguras</a:t>
            </a:r>
            <a:r>
              <a:rPr lang="en-US" dirty="0"/>
              <a:t> y </a:t>
            </a:r>
            <a:r>
              <a:rPr lang="en-US" dirty="0" err="1"/>
              <a:t>salubables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6E33-FF1A-44C8-90E8-DDA74C6261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March 2024</a:t>
            </a:r>
          </a:p>
        </p:txBody>
      </p:sp>
      <p:sp>
        <p:nvSpPr>
          <p:cNvPr id="6" name="Header Placeholder 5">
            <a:extLst>
              <a:ext uri="{FF2B5EF4-FFF2-40B4-BE49-F238E27FC236}">
                <a16:creationId xmlns:a16="http://schemas.microsoft.com/office/drawing/2014/main" id="{ADFC85EC-CD84-43E7-9709-28C26027B8A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9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https://nscphila.org/publications/prevalence-human-trafficking-Pennsylvania</a:t>
            </a:r>
          </a:p>
          <a:p>
            <a:endParaRPr lang="en-US" dirty="0"/>
          </a:p>
          <a:p>
            <a:r>
              <a:rPr lang="en-US" dirty="0"/>
              <a:t>Prompt:</a:t>
            </a:r>
          </a:p>
          <a:p>
            <a:r>
              <a:rPr lang="en-US" dirty="0"/>
              <a:t>Asks students “</a:t>
            </a:r>
            <a:r>
              <a:rPr lang="en-US" dirty="0" err="1"/>
              <a:t>Donde</a:t>
            </a:r>
            <a:r>
              <a:rPr lang="en-US" dirty="0"/>
              <a:t> </a:t>
            </a:r>
            <a:r>
              <a:rPr lang="en-US" dirty="0" err="1"/>
              <a:t>ocurre</a:t>
            </a:r>
            <a:r>
              <a:rPr lang="en-US" dirty="0"/>
              <a:t> la </a:t>
            </a:r>
            <a:r>
              <a:rPr lang="en-US" dirty="0" err="1"/>
              <a:t>trata</a:t>
            </a:r>
            <a:r>
              <a:rPr lang="en-US" dirty="0"/>
              <a:t> de personas?” </a:t>
            </a:r>
            <a:r>
              <a:rPr lang="en-US" dirty="0" err="1"/>
              <a:t>Aqui</a:t>
            </a:r>
            <a:r>
              <a:rPr lang="en-US" dirty="0"/>
              <a:t> hay </a:t>
            </a:r>
            <a:r>
              <a:rPr lang="en-US" dirty="0" err="1"/>
              <a:t>algunos</a:t>
            </a:r>
            <a:r>
              <a:rPr lang="en-US" dirty="0"/>
              <a:t> </a:t>
            </a:r>
            <a:r>
              <a:rPr lang="en-US" dirty="0" err="1"/>
              <a:t>lugares</a:t>
            </a:r>
            <a:r>
              <a:rPr lang="en-US" dirty="0"/>
              <a:t> </a:t>
            </a:r>
            <a:r>
              <a:rPr lang="en-US" dirty="0" err="1"/>
              <a:t>especificos</a:t>
            </a:r>
            <a:r>
              <a:rPr lang="en-US" dirty="0"/>
              <a:t> </a:t>
            </a:r>
            <a:r>
              <a:rPr lang="en-US" dirty="0" err="1"/>
              <a:t>donde</a:t>
            </a:r>
            <a:r>
              <a:rPr lang="en-US" dirty="0"/>
              <a:t> se </a:t>
            </a:r>
            <a:r>
              <a:rPr lang="en-US" dirty="0" err="1"/>
              <a:t>podria</a:t>
            </a:r>
            <a:r>
              <a:rPr lang="en-US" dirty="0"/>
              <a:t> </a:t>
            </a:r>
            <a:r>
              <a:rPr lang="en-US" dirty="0" err="1"/>
              <a:t>notar</a:t>
            </a:r>
            <a:r>
              <a:rPr lang="en-US" dirty="0"/>
              <a:t> la </a:t>
            </a:r>
            <a:r>
              <a:rPr lang="en-US" dirty="0" err="1"/>
              <a:t>trata</a:t>
            </a:r>
            <a:r>
              <a:rPr lang="en-US" dirty="0"/>
              <a:t> de personas:</a:t>
            </a:r>
          </a:p>
          <a:p>
            <a:pPr marL="171450" indent="-171450">
              <a:buFont typeface="Arial" panose="020B0604020202020204" pitchFamily="34" charset="0"/>
              <a:buChar char="•"/>
            </a:pPr>
            <a:r>
              <a:rPr lang="en-US" dirty="0" err="1"/>
              <a:t>Negocios</a:t>
            </a:r>
            <a:r>
              <a:rPr lang="en-US" dirty="0"/>
              <a:t> </a:t>
            </a:r>
            <a:r>
              <a:rPr lang="en-US" dirty="0" err="1"/>
              <a:t>comerciales</a:t>
            </a:r>
            <a:r>
              <a:rPr lang="en-US" dirty="0"/>
              <a:t> </a:t>
            </a:r>
            <a:r>
              <a:rPr lang="en-US" dirty="0" err="1"/>
              <a:t>como</a:t>
            </a:r>
            <a:r>
              <a:rPr lang="en-US" dirty="0"/>
              <a:t> tiendas </a:t>
            </a:r>
            <a:r>
              <a:rPr lang="en-US" dirty="0" err="1"/>
              <a:t>pequenas</a:t>
            </a:r>
            <a:r>
              <a:rPr lang="en-US" dirty="0"/>
              <a:t>, </a:t>
            </a:r>
            <a:r>
              <a:rPr lang="en-US" dirty="0" err="1"/>
              <a:t>servidumbre</a:t>
            </a:r>
            <a:r>
              <a:rPr lang="en-US" dirty="0"/>
              <a:t> </a:t>
            </a:r>
            <a:r>
              <a:rPr lang="en-US" dirty="0" err="1"/>
              <a:t>domestica</a:t>
            </a:r>
            <a:r>
              <a:rPr lang="en-US" dirty="0"/>
              <a:t> </a:t>
            </a:r>
            <a:r>
              <a:rPr lang="en-US" dirty="0" err="1"/>
              <a:t>en</a:t>
            </a:r>
            <a:r>
              <a:rPr lang="en-US" dirty="0"/>
              <a:t> </a:t>
            </a:r>
            <a:r>
              <a:rPr lang="en-US" dirty="0" err="1"/>
              <a:t>hoteles</a:t>
            </a:r>
            <a:r>
              <a:rPr lang="en-US" dirty="0"/>
              <a:t> o motels, </a:t>
            </a:r>
            <a:r>
              <a:rPr lang="en-US" dirty="0" err="1"/>
              <a:t>reclutamiento</a:t>
            </a:r>
            <a:r>
              <a:rPr lang="en-US" dirty="0"/>
              <a:t> </a:t>
            </a:r>
            <a:r>
              <a:rPr lang="en-US" dirty="0" err="1"/>
              <a:t>en</a:t>
            </a:r>
            <a:r>
              <a:rPr lang="en-US" dirty="0"/>
              <a:t> </a:t>
            </a:r>
            <a:r>
              <a:rPr lang="en-US" dirty="0" err="1"/>
              <a:t>linea</a:t>
            </a:r>
            <a:r>
              <a:rPr lang="en-US" dirty="0"/>
              <a:t>, </a:t>
            </a:r>
            <a:r>
              <a:rPr lang="en-US" dirty="0" err="1"/>
              <a:t>servidumbre</a:t>
            </a:r>
            <a:r>
              <a:rPr lang="en-US" dirty="0"/>
              <a:t> </a:t>
            </a:r>
            <a:r>
              <a:rPr lang="en-US" dirty="0" err="1"/>
              <a:t>domestica</a:t>
            </a:r>
            <a:r>
              <a:rPr lang="en-US" dirty="0"/>
              <a:t> </a:t>
            </a:r>
            <a:r>
              <a:rPr lang="en-US" dirty="0" err="1"/>
              <a:t>en</a:t>
            </a:r>
            <a:r>
              <a:rPr lang="en-US" dirty="0"/>
              <a:t> casas o zonas </a:t>
            </a:r>
            <a:r>
              <a:rPr lang="en-US" dirty="0" err="1"/>
              <a:t>residenciales</a:t>
            </a:r>
            <a:r>
              <a:rPr lang="en-US" dirty="0"/>
              <a:t>, </a:t>
            </a:r>
            <a:r>
              <a:rPr lang="en-US" dirty="0" err="1"/>
              <a:t>trabajadores</a:t>
            </a:r>
            <a:r>
              <a:rPr lang="en-US" dirty="0"/>
              <a:t> de la </a:t>
            </a:r>
            <a:r>
              <a:rPr lang="en-US" dirty="0" err="1"/>
              <a:t>industria</a:t>
            </a:r>
            <a:r>
              <a:rPr lang="en-US" dirty="0"/>
              <a:t> </a:t>
            </a:r>
            <a:r>
              <a:rPr lang="en-US" dirty="0" err="1"/>
              <a:t>alimentaria</a:t>
            </a:r>
            <a:r>
              <a:rPr lang="en-US" dirty="0"/>
              <a:t>, </a:t>
            </a:r>
            <a:r>
              <a:rPr lang="en-US" dirty="0" err="1"/>
              <a:t>salones</a:t>
            </a:r>
            <a:r>
              <a:rPr lang="en-US" dirty="0"/>
              <a:t> de </a:t>
            </a:r>
            <a:r>
              <a:rPr lang="en-US" dirty="0" err="1"/>
              <a:t>unas</a:t>
            </a:r>
            <a:r>
              <a:rPr lang="en-US" dirty="0"/>
              <a:t> y </a:t>
            </a:r>
            <a:r>
              <a:rPr lang="en-US" dirty="0" err="1"/>
              <a:t>centros</a:t>
            </a:r>
            <a:r>
              <a:rPr lang="en-US" dirty="0"/>
              <a:t> de </a:t>
            </a:r>
            <a:r>
              <a:rPr lang="en-US" dirty="0" err="1"/>
              <a:t>masajes</a:t>
            </a:r>
            <a:r>
              <a:rPr lang="en-US" dirty="0"/>
              <a:t>, </a:t>
            </a:r>
            <a:r>
              <a:rPr lang="en-US" dirty="0" err="1"/>
              <a:t>entra</a:t>
            </a:r>
            <a:r>
              <a:rPr lang="en-US" dirty="0"/>
              <a:t> </a:t>
            </a:r>
            <a:r>
              <a:rPr lang="en-US" dirty="0" err="1"/>
              <a:t>otros</a:t>
            </a:r>
            <a:r>
              <a:rPr lang="en-US" dirty="0"/>
              <a:t>.</a:t>
            </a:r>
          </a:p>
          <a:p>
            <a:pPr marL="171450" indent="-171450">
              <a:buFont typeface="Arial" panose="020B0604020202020204" pitchFamily="34" charset="0"/>
              <a:buChar char="•"/>
            </a:pPr>
            <a:r>
              <a:rPr lang="en-US" dirty="0"/>
              <a:t> La </a:t>
            </a:r>
            <a:r>
              <a:rPr lang="en-US" dirty="0" err="1"/>
              <a:t>trata</a:t>
            </a:r>
            <a:r>
              <a:rPr lang="en-US" dirty="0"/>
              <a:t> de personas </a:t>
            </a:r>
            <a:r>
              <a:rPr lang="en-US" dirty="0" err="1"/>
              <a:t>puede</a:t>
            </a:r>
            <a:r>
              <a:rPr lang="en-US" dirty="0"/>
              <a:t> </a:t>
            </a:r>
            <a:r>
              <a:rPr lang="en-US" dirty="0" err="1"/>
              <a:t>ocurrir</a:t>
            </a:r>
            <a:r>
              <a:rPr lang="en-US" dirty="0"/>
              <a:t> </a:t>
            </a:r>
            <a:r>
              <a:rPr lang="en-US" dirty="0" err="1"/>
              <a:t>en</a:t>
            </a:r>
            <a:r>
              <a:rPr lang="en-US" dirty="0"/>
              <a:t> </a:t>
            </a:r>
            <a:r>
              <a:rPr lang="en-US" dirty="0" err="1"/>
              <a:t>muchos</a:t>
            </a:r>
            <a:r>
              <a:rPr lang="en-US" dirty="0"/>
              <a:t> </a:t>
            </a:r>
            <a:r>
              <a:rPr lang="en-US" dirty="0" err="1"/>
              <a:t>lugares</a:t>
            </a:r>
            <a:r>
              <a:rPr lang="en-US" dirty="0"/>
              <a:t>. </a:t>
            </a:r>
            <a:r>
              <a:rPr lang="en-US" dirty="0" err="1"/>
              <a:t>Desafortunadamente</a:t>
            </a:r>
            <a:r>
              <a:rPr lang="en-US" dirty="0"/>
              <a:t>, </a:t>
            </a:r>
            <a:r>
              <a:rPr lang="en-US" dirty="0" err="1"/>
              <a:t>incluso</a:t>
            </a:r>
            <a:r>
              <a:rPr lang="en-US" dirty="0"/>
              <a:t> </a:t>
            </a:r>
            <a:r>
              <a:rPr lang="en-US" dirty="0" err="1"/>
              <a:t>puede</a:t>
            </a:r>
            <a:r>
              <a:rPr lang="en-US" dirty="0"/>
              <a:t> </a:t>
            </a:r>
            <a:r>
              <a:rPr lang="en-US" dirty="0" err="1"/>
              <a:t>suceder</a:t>
            </a:r>
            <a:r>
              <a:rPr lang="en-US" dirty="0"/>
              <a:t> </a:t>
            </a:r>
            <a:r>
              <a:rPr lang="en-US" dirty="0" err="1"/>
              <a:t>en</a:t>
            </a:r>
            <a:r>
              <a:rPr lang="en-US" dirty="0"/>
              <a:t> </a:t>
            </a:r>
            <a:r>
              <a:rPr lang="en-US" dirty="0" err="1"/>
              <a:t>nuestra</a:t>
            </a:r>
            <a:r>
              <a:rPr lang="en-US" dirty="0"/>
              <a:t> propria </a:t>
            </a:r>
            <a:r>
              <a:rPr lang="en-US" dirty="0" err="1"/>
              <a:t>comunidad</a:t>
            </a:r>
            <a:r>
              <a:rPr lang="en-US" dirty="0"/>
              <a:t>. Por lo general, </a:t>
            </a:r>
            <a:r>
              <a:rPr lang="en-US" dirty="0" err="1"/>
              <a:t>ocurre</a:t>
            </a:r>
            <a:r>
              <a:rPr lang="en-US" dirty="0"/>
              <a:t> </a:t>
            </a:r>
            <a:r>
              <a:rPr lang="en-US" dirty="0" err="1"/>
              <a:t>en</a:t>
            </a:r>
            <a:r>
              <a:rPr lang="en-US" dirty="0"/>
              <a:t> </a:t>
            </a:r>
            <a:r>
              <a:rPr lang="en-US" dirty="0" err="1"/>
              <a:t>lugares</a:t>
            </a:r>
            <a:r>
              <a:rPr lang="en-US" dirty="0"/>
              <a:t> con un gran </a:t>
            </a:r>
            <a:r>
              <a:rPr lang="en-US" dirty="0" err="1"/>
              <a:t>volumen</a:t>
            </a:r>
            <a:r>
              <a:rPr lang="en-US" dirty="0"/>
              <a:t> de personas y areas con much </a:t>
            </a:r>
            <a:r>
              <a:rPr lang="en-US" dirty="0" err="1"/>
              <a:t>trafico</a:t>
            </a:r>
            <a:r>
              <a:rPr lang="en-US" dirty="0"/>
              <a:t>, </a:t>
            </a:r>
            <a:r>
              <a:rPr lang="en-US" dirty="0" err="1"/>
              <a:t>como</a:t>
            </a:r>
            <a:r>
              <a:rPr lang="en-US" dirty="0"/>
              <a:t> </a:t>
            </a:r>
            <a:r>
              <a:rPr lang="en-US" dirty="0" err="1"/>
              <a:t>Disneylandia</a:t>
            </a:r>
            <a:r>
              <a:rPr lang="en-US" dirty="0"/>
              <a:t>, Beach Blvd y Harbor Blvd, entre </a:t>
            </a:r>
            <a:r>
              <a:rPr lang="en-US" dirty="0" err="1"/>
              <a:t>otros</a:t>
            </a:r>
            <a:r>
              <a:rPr lang="en-US" dirty="0"/>
              <a:t>.</a:t>
            </a:r>
          </a:p>
        </p:txBody>
      </p:sp>
      <p:sp>
        <p:nvSpPr>
          <p:cNvPr id="4" name="Slide Number Placeholder 3"/>
          <p:cNvSpPr>
            <a:spLocks noGrp="1"/>
          </p:cNvSpPr>
          <p:nvPr>
            <p:ph type="sldNum" sz="quarter" idx="10"/>
          </p:nvPr>
        </p:nvSpPr>
        <p:spPr/>
        <p:txBody>
          <a:bodyPr/>
          <a:lstStyle/>
          <a:p>
            <a:fld id="{43556E33-FF1A-44C8-90E8-DDA74C62613A}" type="slidenum">
              <a:rPr lang="en-US" smtClean="0">
                <a:solidFill>
                  <a:prstClr val="black"/>
                </a:solidFill>
              </a:rPr>
              <a:pPr/>
              <a:t>10</a:t>
            </a:fld>
            <a:endParaRPr lang="en-US" dirty="0">
              <a:solidFill>
                <a:prstClr val="black"/>
              </a:solidFill>
            </a:endParaRPr>
          </a:p>
        </p:txBody>
      </p:sp>
      <p:sp>
        <p:nvSpPr>
          <p:cNvPr id="5" name="Date Placeholder 4">
            <a:extLst>
              <a:ext uri="{FF2B5EF4-FFF2-40B4-BE49-F238E27FC236}">
                <a16:creationId xmlns:a16="http://schemas.microsoft.com/office/drawing/2014/main" id="{8ECD865B-F4C0-44D9-89FA-ACDEC315E9FE}"/>
              </a:ext>
            </a:extLst>
          </p:cNvPr>
          <p:cNvSpPr>
            <a:spLocks noGrp="1"/>
          </p:cNvSpPr>
          <p:nvPr>
            <p:ph type="dt" idx="1"/>
          </p:nvPr>
        </p:nvSpPr>
        <p:spPr/>
        <p:txBody>
          <a:bodyPr/>
          <a:lstStyle/>
          <a:p>
            <a:r>
              <a:rPr lang="en-US"/>
              <a:t>Propiedad de PPOSBC</a:t>
            </a:r>
          </a:p>
        </p:txBody>
      </p:sp>
    </p:spTree>
    <p:extLst>
      <p:ext uri="{BB962C8B-B14F-4D97-AF65-F5344CB8AC3E}">
        <p14:creationId xmlns:p14="http://schemas.microsoft.com/office/powerpoint/2010/main" val="341418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solidFill>
                  <a:srgbClr val="0077C0"/>
                </a:solidFill>
                <a:latin typeface="Century Gothic" panose="020B0502020202020204" pitchFamily="34" charset="0"/>
              </a:rPr>
              <a:t>Aqui</a:t>
            </a:r>
            <a:r>
              <a:rPr lang="en-US" b="0" dirty="0">
                <a:solidFill>
                  <a:srgbClr val="0077C0"/>
                </a:solidFill>
                <a:latin typeface="Century Gothic" panose="020B0502020202020204" pitchFamily="34" charset="0"/>
              </a:rPr>
              <a:t> hay </a:t>
            </a:r>
            <a:r>
              <a:rPr lang="en-US" b="0" dirty="0" err="1">
                <a:solidFill>
                  <a:srgbClr val="0077C0"/>
                </a:solidFill>
                <a:latin typeface="Century Gothic" panose="020B0502020202020204" pitchFamily="34" charset="0"/>
              </a:rPr>
              <a:t>algunos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ejemplos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especificos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donde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podria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ocurrir</a:t>
            </a:r>
            <a:r>
              <a:rPr lang="en-US" b="0" dirty="0">
                <a:solidFill>
                  <a:srgbClr val="0077C0"/>
                </a:solidFill>
                <a:latin typeface="Century Gothic" panose="020B0502020202020204" pitchFamily="34" charset="0"/>
              </a:rPr>
              <a:t> el </a:t>
            </a:r>
            <a:r>
              <a:rPr lang="en-US" b="0" dirty="0" err="1">
                <a:solidFill>
                  <a:srgbClr val="0077C0"/>
                </a:solidFill>
                <a:latin typeface="Century Gothic" panose="020B0502020202020204" pitchFamily="34" charset="0"/>
              </a:rPr>
              <a:t>trafico</a:t>
            </a:r>
            <a:r>
              <a:rPr lang="en-US" b="0" dirty="0">
                <a:solidFill>
                  <a:srgbClr val="0077C0"/>
                </a:solidFill>
                <a:latin typeface="Century Gothic" panose="020B0502020202020204" pitchFamily="34" charset="0"/>
              </a:rPr>
              <a:t> sexual: pick 2-3 examples and elaborate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solidFill>
                  <a:srgbClr val="0077C0"/>
                </a:solidFill>
                <a:latin typeface="Century Gothic" panose="020B0502020202020204" pitchFamily="34" charset="0"/>
              </a:rPr>
              <a:t>Aqui</a:t>
            </a:r>
            <a:r>
              <a:rPr lang="en-US" b="0" dirty="0">
                <a:solidFill>
                  <a:srgbClr val="0077C0"/>
                </a:solidFill>
                <a:latin typeface="Century Gothic" panose="020B0502020202020204" pitchFamily="34" charset="0"/>
              </a:rPr>
              <a:t> hay </a:t>
            </a:r>
            <a:r>
              <a:rPr lang="en-US" b="0" dirty="0" err="1">
                <a:solidFill>
                  <a:srgbClr val="0077C0"/>
                </a:solidFill>
                <a:latin typeface="Century Gothic" panose="020B0502020202020204" pitchFamily="34" charset="0"/>
              </a:rPr>
              <a:t>algunos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ejemplos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especificos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donde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podria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occurir</a:t>
            </a:r>
            <a:r>
              <a:rPr lang="en-US" b="0" dirty="0">
                <a:solidFill>
                  <a:srgbClr val="0077C0"/>
                </a:solidFill>
                <a:latin typeface="Century Gothic" panose="020B0502020202020204" pitchFamily="34" charset="0"/>
              </a:rPr>
              <a:t> el </a:t>
            </a:r>
            <a:r>
              <a:rPr lang="en-US" b="0" dirty="0" err="1">
                <a:solidFill>
                  <a:srgbClr val="0077C0"/>
                </a:solidFill>
                <a:latin typeface="Century Gothic" panose="020B0502020202020204" pitchFamily="34" charset="0"/>
              </a:rPr>
              <a:t>trafico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laboral</a:t>
            </a:r>
            <a:r>
              <a:rPr lang="en-US" b="0" dirty="0">
                <a:solidFill>
                  <a:srgbClr val="0077C0"/>
                </a:solidFill>
                <a:latin typeface="Century Gothic" panose="020B0502020202020204" pitchFamily="34" charset="0"/>
              </a:rPr>
              <a:t>… pick 2-3 examples and elaborate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solidFill>
                  <a:srgbClr val="0077C0"/>
                </a:solidFill>
                <a:latin typeface="Century Gothic" panose="020B0502020202020204" pitchFamily="34" charset="0"/>
              </a:rPr>
              <a:t>Algunos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estos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ejemplos</a:t>
            </a:r>
            <a:r>
              <a:rPr lang="en-US" b="0" dirty="0">
                <a:solidFill>
                  <a:srgbClr val="0077C0"/>
                </a:solidFill>
                <a:latin typeface="Century Gothic" panose="020B0502020202020204" pitchFamily="34" charset="0"/>
              </a:rPr>
              <a:t> son </a:t>
            </a:r>
            <a:r>
              <a:rPr lang="en-US" b="0" dirty="0" err="1">
                <a:solidFill>
                  <a:srgbClr val="0077C0"/>
                </a:solidFill>
                <a:latin typeface="Century Gothic" panose="020B0502020202020204" pitchFamily="34" charset="0"/>
              </a:rPr>
              <a:t>trabajos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legitimos</a:t>
            </a:r>
            <a:r>
              <a:rPr lang="en-US" b="0" dirty="0">
                <a:solidFill>
                  <a:srgbClr val="0077C0"/>
                </a:solidFill>
                <a:latin typeface="Century Gothic" panose="020B0502020202020204" pitchFamily="34" charset="0"/>
              </a:rPr>
              <a:t>, y </a:t>
            </a:r>
            <a:r>
              <a:rPr lang="en-US" b="0" dirty="0" err="1">
                <a:solidFill>
                  <a:srgbClr val="0077C0"/>
                </a:solidFill>
                <a:latin typeface="Century Gothic" panose="020B0502020202020204" pitchFamily="34" charset="0"/>
              </a:rPr>
              <a:t>esta</a:t>
            </a:r>
            <a:r>
              <a:rPr lang="en-US" b="0" dirty="0">
                <a:solidFill>
                  <a:srgbClr val="0077C0"/>
                </a:solidFill>
                <a:latin typeface="Century Gothic" panose="020B0502020202020204" pitchFamily="34" charset="0"/>
              </a:rPr>
              <a:t> bien que </a:t>
            </a:r>
            <a:r>
              <a:rPr lang="en-US" b="0" dirty="0" err="1">
                <a:solidFill>
                  <a:srgbClr val="0077C0"/>
                </a:solidFill>
                <a:latin typeface="Century Gothic" panose="020B0502020202020204" pitchFamily="34" charset="0"/>
              </a:rPr>
              <a:t>alguien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busque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ganarse</a:t>
            </a:r>
            <a:r>
              <a:rPr lang="en-US" b="0" dirty="0">
                <a:solidFill>
                  <a:srgbClr val="0077C0"/>
                </a:solidFill>
                <a:latin typeface="Century Gothic" panose="020B0502020202020204" pitchFamily="34" charset="0"/>
              </a:rPr>
              <a:t> la </a:t>
            </a:r>
            <a:r>
              <a:rPr lang="en-US" b="0" dirty="0" err="1">
                <a:solidFill>
                  <a:srgbClr val="0077C0"/>
                </a:solidFill>
                <a:latin typeface="Century Gothic" panose="020B0502020202020204" pitchFamily="34" charset="0"/>
              </a:rPr>
              <a:t>vida</a:t>
            </a:r>
            <a:r>
              <a:rPr lang="en-US" b="0" dirty="0">
                <a:solidFill>
                  <a:srgbClr val="0077C0"/>
                </a:solidFill>
                <a:latin typeface="Century Gothic" panose="020B0502020202020204" pitchFamily="34" charset="0"/>
              </a:rPr>
              <a:t>. Pero se </a:t>
            </a:r>
            <a:r>
              <a:rPr lang="en-US" b="0" dirty="0" err="1">
                <a:solidFill>
                  <a:srgbClr val="0077C0"/>
                </a:solidFill>
                <a:latin typeface="Century Gothic" panose="020B0502020202020204" pitchFamily="34" charset="0"/>
              </a:rPr>
              <a:t>convierte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trata</a:t>
            </a:r>
            <a:r>
              <a:rPr lang="en-US" b="0" dirty="0">
                <a:solidFill>
                  <a:srgbClr val="0077C0"/>
                </a:solidFill>
                <a:latin typeface="Century Gothic" panose="020B0502020202020204" pitchFamily="34" charset="0"/>
              </a:rPr>
              <a:t> de personas </a:t>
            </a:r>
            <a:r>
              <a:rPr lang="en-US" b="0" dirty="0" err="1">
                <a:solidFill>
                  <a:srgbClr val="0077C0"/>
                </a:solidFill>
                <a:latin typeface="Century Gothic" panose="020B0502020202020204" pitchFamily="34" charset="0"/>
              </a:rPr>
              <a:t>si</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alguien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esta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manipulando</a:t>
            </a:r>
            <a:r>
              <a:rPr lang="en-US" b="0" dirty="0">
                <a:solidFill>
                  <a:srgbClr val="0077C0"/>
                </a:solidFill>
                <a:latin typeface="Century Gothic" panose="020B0502020202020204" pitchFamily="34" charset="0"/>
              </a:rPr>
              <a:t> or forzando a </a:t>
            </a:r>
            <a:r>
              <a:rPr lang="en-US" b="0" dirty="0" err="1">
                <a:solidFill>
                  <a:srgbClr val="0077C0"/>
                </a:solidFill>
                <a:latin typeface="Century Gothic" panose="020B0502020202020204" pitchFamily="34" charset="0"/>
              </a:rPr>
              <a:t>otra</a:t>
            </a:r>
            <a:r>
              <a:rPr lang="en-US" b="0" dirty="0">
                <a:solidFill>
                  <a:srgbClr val="0077C0"/>
                </a:solidFill>
                <a:latin typeface="Century Gothic" panose="020B0502020202020204" pitchFamily="34" charset="0"/>
              </a:rPr>
              <a:t> persona a </a:t>
            </a:r>
            <a:r>
              <a:rPr lang="en-US" b="0" dirty="0" err="1">
                <a:solidFill>
                  <a:srgbClr val="0077C0"/>
                </a:solidFill>
                <a:latin typeface="Century Gothic" panose="020B0502020202020204" pitchFamily="34" charset="0"/>
              </a:rPr>
              <a:t>hacer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cosas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trabajar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pornografia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bailar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exotico</a:t>
            </a:r>
            <a:r>
              <a:rPr lang="en-US" b="0" dirty="0">
                <a:solidFill>
                  <a:srgbClr val="0077C0"/>
                </a:solidFill>
                <a:latin typeface="Century Gothic" panose="020B0502020202020204" pitchFamily="34" charset="0"/>
              </a:rPr>
              <a:t> o striptease. Tambien es </a:t>
            </a:r>
            <a:r>
              <a:rPr lang="en-US" b="0" dirty="0" err="1">
                <a:solidFill>
                  <a:srgbClr val="0077C0"/>
                </a:solidFill>
                <a:latin typeface="Century Gothic" panose="020B0502020202020204" pitchFamily="34" charset="0"/>
              </a:rPr>
              <a:t>trata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si</a:t>
            </a:r>
            <a:r>
              <a:rPr lang="en-US" b="0" dirty="0">
                <a:solidFill>
                  <a:srgbClr val="0077C0"/>
                </a:solidFill>
                <a:latin typeface="Century Gothic" panose="020B0502020202020204" pitchFamily="34" charset="0"/>
              </a:rPr>
              <a:t> le </a:t>
            </a:r>
            <a:r>
              <a:rPr lang="en-US" b="0" dirty="0" err="1">
                <a:solidFill>
                  <a:srgbClr val="0077C0"/>
                </a:solidFill>
                <a:latin typeface="Century Gothic" panose="020B0502020202020204" pitchFamily="34" charset="0"/>
              </a:rPr>
              <a:t>quitan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su</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sueldo</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alguien</a:t>
            </a:r>
            <a:r>
              <a:rPr lang="en-US" b="0" dirty="0">
                <a:solidFill>
                  <a:srgbClr val="0077C0"/>
                </a:solidFill>
                <a:latin typeface="Century Gothic" panose="020B0502020202020204" pitchFamily="34" charset="0"/>
              </a:rPr>
              <a:t> que </a:t>
            </a:r>
            <a:r>
              <a:rPr lang="en-US" b="0" dirty="0" err="1">
                <a:solidFill>
                  <a:srgbClr val="0077C0"/>
                </a:solidFill>
                <a:latin typeface="Century Gothic" panose="020B0502020202020204" pitchFamily="34" charset="0"/>
              </a:rPr>
              <a:t>trabaja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construccion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servidumbre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domestica</a:t>
            </a:r>
            <a:r>
              <a:rPr lang="en-US" b="0" dirty="0">
                <a:solidFill>
                  <a:srgbClr val="0077C0"/>
                </a:solidFill>
                <a:latin typeface="Century Gothic" panose="020B0502020202020204" pitchFamily="34" charset="0"/>
              </a:rPr>
              <a:t> u </a:t>
            </a:r>
            <a:r>
              <a:rPr lang="en-US" b="0" dirty="0" err="1">
                <a:solidFill>
                  <a:srgbClr val="0077C0"/>
                </a:solidFill>
                <a:latin typeface="Century Gothic" panose="020B0502020202020204" pitchFamily="34" charset="0"/>
              </a:rPr>
              <a:t>otros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trabajos</a:t>
            </a:r>
            <a:r>
              <a:rPr lang="en-US" b="0" dirty="0">
                <a:solidFill>
                  <a:srgbClr val="0077C0"/>
                </a:solidFill>
                <a:latin typeface="Century Gothic" panose="020B0502020202020204" pitchFamily="34" charset="0"/>
              </a:rPr>
              <a:t>.</a:t>
            </a:r>
            <a:endParaRPr lang="en-US" b="1"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77C0"/>
                </a:solidFill>
                <a:latin typeface="Century Gothic" panose="020B0502020202020204" pitchFamily="34" charset="0"/>
              </a:rPr>
              <a:t>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solidFill>
                  <a:srgbClr val="0077C0"/>
                </a:solidFill>
                <a:latin typeface="Century Gothic" panose="020B0502020202020204" pitchFamily="34" charset="0"/>
              </a:rPr>
              <a:t>Pueden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pensar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otros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ejemplos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trafico</a:t>
            </a:r>
            <a:r>
              <a:rPr lang="en-US" b="0" dirty="0">
                <a:solidFill>
                  <a:srgbClr val="0077C0"/>
                </a:solidFill>
                <a:latin typeface="Century Gothic" panose="020B0502020202020204" pitchFamily="34" charset="0"/>
              </a:rPr>
              <a:t> sexual o </a:t>
            </a:r>
            <a:r>
              <a:rPr lang="en-US" b="0" dirty="0" err="1">
                <a:solidFill>
                  <a:srgbClr val="0077C0"/>
                </a:solidFill>
                <a:latin typeface="Century Gothic" panose="020B0502020202020204" pitchFamily="34" charset="0"/>
              </a:rPr>
              <a:t>laboral</a:t>
            </a:r>
            <a:r>
              <a:rPr lang="en-US" b="0" dirty="0">
                <a:solidFill>
                  <a:srgbClr val="0077C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7C0"/>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77C0"/>
                </a:solidFill>
                <a:latin typeface="Century Gothic" panose="020B0502020202020204" pitchFamily="34" charset="0"/>
              </a:rPr>
              <a:t>This is not a complete list but the most common places it can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77C0"/>
                </a:solidFill>
                <a:latin typeface="Century Gothic" panose="020B0502020202020204" pitchFamily="34" charset="0"/>
              </a:rPr>
              <a:t>Give examples of places in OC like </a:t>
            </a:r>
            <a:r>
              <a:rPr lang="en-US" b="1" dirty="0" err="1">
                <a:solidFill>
                  <a:srgbClr val="0077C0"/>
                </a:solidFill>
                <a:latin typeface="Century Gothic" panose="020B0502020202020204" pitchFamily="34" charset="0"/>
              </a:rPr>
              <a:t>Mainplace</a:t>
            </a:r>
            <a:r>
              <a:rPr lang="en-US" b="1" dirty="0">
                <a:solidFill>
                  <a:srgbClr val="0077C0"/>
                </a:solidFill>
                <a:latin typeface="Century Gothic" panose="020B0502020202020204" pitchFamily="34" charset="0"/>
              </a:rPr>
              <a:t> mall or the Outlets at Orange (the Block) or in SB, the 15 freeway</a:t>
            </a:r>
          </a:p>
        </p:txBody>
      </p:sp>
      <p:sp>
        <p:nvSpPr>
          <p:cNvPr id="5" name="Date Placeholder 4"/>
          <p:cNvSpPr>
            <a:spLocks noGrp="1"/>
          </p:cNvSpPr>
          <p:nvPr>
            <p:ph type="dt" idx="11"/>
          </p:nvPr>
        </p:nvSpPr>
        <p:spPr/>
        <p:txBody>
          <a:bodyPr/>
          <a:lstStyle/>
          <a:p>
            <a:r>
              <a:rPr lang="en-US">
                <a:solidFill>
                  <a:prstClr val="black"/>
                </a:solidFill>
              </a:rPr>
              <a:t>Propiedad de PPOSBC</a:t>
            </a:r>
          </a:p>
        </p:txBody>
      </p:sp>
      <p:sp>
        <p:nvSpPr>
          <p:cNvPr id="4" name="Footer Placeholder 3"/>
          <p:cNvSpPr>
            <a:spLocks noGrp="1"/>
          </p:cNvSpPr>
          <p:nvPr>
            <p:ph type="ftr" sz="quarter" idx="13"/>
          </p:nvPr>
        </p:nvSpPr>
        <p:spPr/>
        <p:txBody>
          <a:bodyPr/>
          <a:lstStyle/>
          <a:p>
            <a:r>
              <a:rPr lang="en-US">
                <a:solidFill>
                  <a:prstClr val="black"/>
                </a:solidFill>
              </a:rPr>
              <a:t>Marzo 2024</a:t>
            </a:r>
          </a:p>
        </p:txBody>
      </p:sp>
    </p:spTree>
    <p:extLst>
      <p:ext uri="{BB962C8B-B14F-4D97-AF65-F5344CB8AC3E}">
        <p14:creationId xmlns:p14="http://schemas.microsoft.com/office/powerpoint/2010/main" val="2641980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 </a:t>
            </a:r>
          </a:p>
          <a:p>
            <a:endParaRPr lang="en-US" baseline="0" dirty="0"/>
          </a:p>
          <a:p>
            <a:r>
              <a:rPr lang="en-US" baseline="0" dirty="0" err="1"/>
              <a:t>Vamos</a:t>
            </a:r>
            <a:r>
              <a:rPr lang="en-US" baseline="0" dirty="0"/>
              <a:t> a realizer una </a:t>
            </a:r>
            <a:r>
              <a:rPr lang="en-US" baseline="0" dirty="0" err="1"/>
              <a:t>actividad</a:t>
            </a:r>
            <a:r>
              <a:rPr lang="en-US" baseline="0" dirty="0"/>
              <a:t> para </a:t>
            </a:r>
            <a:r>
              <a:rPr lang="en-US" baseline="0" dirty="0" err="1"/>
              <a:t>comprender</a:t>
            </a:r>
            <a:r>
              <a:rPr lang="en-US" baseline="0" dirty="0"/>
              <a:t> </a:t>
            </a:r>
            <a:r>
              <a:rPr lang="en-US" baseline="0" dirty="0" err="1"/>
              <a:t>mejor</a:t>
            </a:r>
            <a:r>
              <a:rPr lang="en-US" baseline="0" dirty="0"/>
              <a:t> </a:t>
            </a:r>
            <a:r>
              <a:rPr lang="en-US" baseline="0" dirty="0" err="1"/>
              <a:t>como</a:t>
            </a:r>
            <a:r>
              <a:rPr lang="en-US" baseline="0" dirty="0"/>
              <a:t> </a:t>
            </a:r>
            <a:r>
              <a:rPr lang="en-US" baseline="0" dirty="0" err="1"/>
              <a:t>puede</a:t>
            </a:r>
            <a:r>
              <a:rPr lang="en-US" baseline="0" dirty="0"/>
              <a:t> </a:t>
            </a:r>
            <a:r>
              <a:rPr lang="en-US" baseline="0" dirty="0" err="1"/>
              <a:t>ocurrir</a:t>
            </a:r>
            <a:r>
              <a:rPr lang="en-US" baseline="0" dirty="0"/>
              <a:t> la </a:t>
            </a:r>
            <a:r>
              <a:rPr lang="en-US" baseline="0" dirty="0" err="1"/>
              <a:t>trata</a:t>
            </a:r>
            <a:r>
              <a:rPr lang="en-US" baseline="0" dirty="0"/>
              <a:t> de personas. </a:t>
            </a:r>
            <a:r>
              <a:rPr lang="en-US" baseline="0" dirty="0" err="1"/>
              <a:t>Leeremos</a:t>
            </a:r>
            <a:r>
              <a:rPr lang="en-US" baseline="0" dirty="0"/>
              <a:t> una </a:t>
            </a:r>
            <a:r>
              <a:rPr lang="en-US" baseline="0" dirty="0" err="1"/>
              <a:t>serie</a:t>
            </a:r>
            <a:r>
              <a:rPr lang="en-US" baseline="0" dirty="0"/>
              <a:t> de </a:t>
            </a:r>
            <a:r>
              <a:rPr lang="en-US" baseline="0" dirty="0" err="1"/>
              <a:t>situaciones</a:t>
            </a:r>
            <a:r>
              <a:rPr lang="en-US" baseline="0" dirty="0"/>
              <a:t> que son </a:t>
            </a:r>
            <a:r>
              <a:rPr lang="en-US" baseline="0" dirty="0" err="1"/>
              <a:t>bastante</a:t>
            </a:r>
            <a:r>
              <a:rPr lang="en-US" baseline="0" dirty="0"/>
              <a:t> communes. Les </a:t>
            </a:r>
            <a:r>
              <a:rPr lang="en-US" baseline="0" dirty="0" err="1"/>
              <a:t>pedimos</a:t>
            </a:r>
            <a:r>
              <a:rPr lang="en-US" baseline="0" dirty="0"/>
              <a:t> que </a:t>
            </a:r>
            <a:r>
              <a:rPr lang="en-US" baseline="0" dirty="0" err="1"/>
              <a:t>levanten</a:t>
            </a:r>
            <a:r>
              <a:rPr lang="en-US" baseline="0" dirty="0"/>
              <a:t> la mano </a:t>
            </a:r>
            <a:r>
              <a:rPr lang="en-US" baseline="0" dirty="0" err="1"/>
              <a:t>si</a:t>
            </a:r>
            <a:r>
              <a:rPr lang="en-US" baseline="0" dirty="0"/>
              <a:t> </a:t>
            </a:r>
            <a:r>
              <a:rPr lang="en-US" baseline="0" dirty="0" err="1"/>
              <a:t>conocen</a:t>
            </a:r>
            <a:r>
              <a:rPr lang="en-US" baseline="0" dirty="0"/>
              <a:t> a </a:t>
            </a:r>
            <a:r>
              <a:rPr lang="en-US" baseline="0" dirty="0" err="1"/>
              <a:t>alguien</a:t>
            </a:r>
            <a:r>
              <a:rPr lang="en-US" baseline="0" dirty="0"/>
              <a:t> que </a:t>
            </a:r>
            <a:r>
              <a:rPr lang="en-US" baseline="0" dirty="0" err="1"/>
              <a:t>haya</a:t>
            </a:r>
            <a:r>
              <a:rPr lang="en-US" baseline="0" dirty="0"/>
              <a:t> </a:t>
            </a:r>
            <a:r>
              <a:rPr lang="en-US" baseline="0" dirty="0" err="1"/>
              <a:t>pasando</a:t>
            </a:r>
            <a:r>
              <a:rPr lang="en-US" baseline="0" dirty="0"/>
              <a:t> por la </a:t>
            </a:r>
            <a:r>
              <a:rPr lang="en-US" baseline="0" dirty="0" err="1"/>
              <a:t>experiencia</a:t>
            </a:r>
            <a:r>
              <a:rPr lang="en-US" baseline="0" dirty="0"/>
              <a:t> </a:t>
            </a:r>
            <a:r>
              <a:rPr lang="en-US" baseline="0" dirty="0" err="1"/>
              <a:t>mencionada</a:t>
            </a:r>
            <a:r>
              <a:rPr lang="en-US" baseline="0" dirty="0"/>
              <a:t>.</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12</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79317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 …. </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13</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26055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14</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103407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err="1"/>
              <a:t>Necesidad</a:t>
            </a:r>
            <a:r>
              <a:rPr lang="en-US" dirty="0"/>
              <a:t> </a:t>
            </a:r>
            <a:r>
              <a:rPr lang="en-US" dirty="0" err="1"/>
              <a:t>basica</a:t>
            </a:r>
            <a:r>
              <a:rPr lang="en-US" dirty="0"/>
              <a:t>:</a:t>
            </a:r>
          </a:p>
          <a:p>
            <a:r>
              <a:rPr lang="en-US" baseline="0" dirty="0"/>
              <a:t>- </a:t>
            </a:r>
            <a:r>
              <a:rPr lang="en-US" baseline="0" dirty="0" err="1"/>
              <a:t>aceptacion</a:t>
            </a:r>
            <a:endParaRPr lang="en-US" baseline="0"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15</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10441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err="1"/>
              <a:t>Necesidad</a:t>
            </a:r>
            <a:r>
              <a:rPr lang="en-US" dirty="0"/>
              <a:t> </a:t>
            </a:r>
            <a:r>
              <a:rPr lang="en-US" dirty="0" err="1"/>
              <a:t>basica</a:t>
            </a:r>
            <a:r>
              <a:rPr lang="en-US" dirty="0"/>
              <a:t>:</a:t>
            </a:r>
          </a:p>
          <a:p>
            <a:pPr marL="171450" indent="-171450">
              <a:buFont typeface="Arial" panose="020B0604020202020204" pitchFamily="34" charset="0"/>
              <a:buChar char="•"/>
            </a:pPr>
            <a:r>
              <a:rPr lang="en-US" dirty="0" err="1"/>
              <a:t>Valorado</a:t>
            </a:r>
            <a:r>
              <a:rPr lang="en-US" dirty="0"/>
              <a:t> o </a:t>
            </a:r>
            <a:r>
              <a:rPr lang="en-US" dirty="0" err="1"/>
              <a:t>apreciado</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16</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02710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err="1"/>
              <a:t>Necesidad</a:t>
            </a:r>
            <a:r>
              <a:rPr lang="en-US" dirty="0"/>
              <a:t> </a:t>
            </a:r>
            <a:r>
              <a:rPr lang="en-US" dirty="0" err="1"/>
              <a:t>basica</a:t>
            </a:r>
            <a:r>
              <a:rPr lang="en-US" dirty="0"/>
              <a:t>:</a:t>
            </a:r>
          </a:p>
          <a:p>
            <a:pPr marL="171450" indent="-171450">
              <a:buFont typeface="Arial" panose="020B0604020202020204" pitchFamily="34" charset="0"/>
              <a:buChar char="•"/>
            </a:pPr>
            <a:r>
              <a:rPr lang="en-US" baseline="0" dirty="0" err="1"/>
              <a:t>conexion</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17</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07933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err="1"/>
              <a:t>Necesidad</a:t>
            </a:r>
            <a:r>
              <a:rPr lang="en-US" dirty="0"/>
              <a:t> </a:t>
            </a:r>
            <a:r>
              <a:rPr lang="en-US" dirty="0" err="1"/>
              <a:t>basica</a:t>
            </a:r>
            <a:r>
              <a:rPr lang="en-US" dirty="0"/>
              <a:t>:</a:t>
            </a:r>
          </a:p>
          <a:p>
            <a:pPr marL="171450" indent="-171450">
              <a:buFont typeface="Arial" panose="020B0604020202020204" pitchFamily="34" charset="0"/>
              <a:buChar char="•"/>
            </a:pPr>
            <a:r>
              <a:rPr lang="en-US" baseline="0" dirty="0"/>
              <a:t>Amor</a:t>
            </a:r>
          </a:p>
          <a:p>
            <a:pPr marL="171450" indent="-171450">
              <a:buFont typeface="Arial" panose="020B0604020202020204" pitchFamily="34" charset="0"/>
              <a:buChar char="•"/>
            </a:pPr>
            <a:r>
              <a:rPr lang="en-US" baseline="0" dirty="0" err="1"/>
              <a:t>Conexion</a:t>
            </a:r>
            <a:endParaRPr lang="en-US" baseline="0" dirty="0"/>
          </a:p>
          <a:p>
            <a:pPr marL="171450" indent="-171450">
              <a:buFont typeface="Arial" panose="020B0604020202020204" pitchFamily="34" charset="0"/>
              <a:buChar char="•"/>
            </a:pPr>
            <a:r>
              <a:rPr lang="en-US" baseline="0" dirty="0" err="1"/>
              <a:t>Intimidad</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18</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29769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err="1"/>
              <a:t>Necesidad</a:t>
            </a:r>
            <a:r>
              <a:rPr lang="en-US" dirty="0"/>
              <a:t> </a:t>
            </a:r>
            <a:r>
              <a:rPr lang="en-US" dirty="0" err="1"/>
              <a:t>basica</a:t>
            </a:r>
            <a:r>
              <a:rPr lang="en-US" dirty="0"/>
              <a:t>:</a:t>
            </a:r>
          </a:p>
          <a:p>
            <a:pPr marL="171450" indent="-171450">
              <a:buFont typeface="Arial" panose="020B0604020202020204" pitchFamily="34" charset="0"/>
              <a:buChar char="•"/>
            </a:pPr>
            <a:r>
              <a:rPr lang="en-US" baseline="0" dirty="0"/>
              <a:t>Amor </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19</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1959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rgbClr val="FF0000"/>
                </a:solidFill>
              </a:rPr>
              <a:t>Algunos</a:t>
            </a:r>
            <a:r>
              <a:rPr lang="en-US" sz="1200" b="0" dirty="0">
                <a:solidFill>
                  <a:srgbClr val="FF0000"/>
                </a:solidFill>
              </a:rPr>
              <a:t> de </a:t>
            </a:r>
            <a:r>
              <a:rPr lang="en-US" sz="1200" b="0" dirty="0" err="1">
                <a:solidFill>
                  <a:srgbClr val="FF0000"/>
                </a:solidFill>
              </a:rPr>
              <a:t>ustedes</a:t>
            </a:r>
            <a:r>
              <a:rPr lang="en-US" sz="1200" b="0" dirty="0">
                <a:solidFill>
                  <a:srgbClr val="FF0000"/>
                </a:solidFill>
              </a:rPr>
              <a:t> </a:t>
            </a:r>
            <a:r>
              <a:rPr lang="en-US" sz="1200" b="0" dirty="0" err="1">
                <a:solidFill>
                  <a:srgbClr val="FF0000"/>
                </a:solidFill>
              </a:rPr>
              <a:t>tal</a:t>
            </a:r>
            <a:r>
              <a:rPr lang="en-US" sz="1200" b="0" dirty="0">
                <a:solidFill>
                  <a:srgbClr val="FF0000"/>
                </a:solidFill>
              </a:rPr>
              <a:t> </a:t>
            </a:r>
            <a:r>
              <a:rPr lang="en-US" sz="1200" b="0" dirty="0" err="1">
                <a:solidFill>
                  <a:srgbClr val="FF0000"/>
                </a:solidFill>
              </a:rPr>
              <a:t>vez</a:t>
            </a:r>
            <a:r>
              <a:rPr lang="en-US" sz="1200" b="0" dirty="0">
                <a:solidFill>
                  <a:srgbClr val="FF0000"/>
                </a:solidFill>
              </a:rPr>
              <a:t> me </a:t>
            </a:r>
            <a:r>
              <a:rPr lang="en-US" sz="1200" b="0" dirty="0" err="1">
                <a:solidFill>
                  <a:srgbClr val="FF0000"/>
                </a:solidFill>
              </a:rPr>
              <a:t>conzocan</a:t>
            </a:r>
            <a:r>
              <a:rPr lang="en-US" sz="1200" b="0" dirty="0">
                <a:solidFill>
                  <a:srgbClr val="FF0000"/>
                </a:solidFill>
              </a:rPr>
              <a:t>, </a:t>
            </a:r>
            <a:r>
              <a:rPr lang="en-US" sz="1200" b="0" dirty="0" err="1">
                <a:solidFill>
                  <a:srgbClr val="FF0000"/>
                </a:solidFill>
              </a:rPr>
              <a:t>pero</a:t>
            </a:r>
            <a:r>
              <a:rPr lang="en-US" sz="1200" b="0" dirty="0">
                <a:solidFill>
                  <a:srgbClr val="FF0000"/>
                </a:solidFill>
              </a:rPr>
              <a:t> </a:t>
            </a:r>
            <a:r>
              <a:rPr lang="en-US" sz="1200" b="0" dirty="0" err="1">
                <a:solidFill>
                  <a:srgbClr val="FF0000"/>
                </a:solidFill>
              </a:rPr>
              <a:t>si</a:t>
            </a:r>
            <a:r>
              <a:rPr lang="en-US" sz="1200" b="0" dirty="0">
                <a:solidFill>
                  <a:srgbClr val="FF0000"/>
                </a:solidFill>
              </a:rPr>
              <a:t> no, </a:t>
            </a:r>
            <a:r>
              <a:rPr lang="en-US" sz="1200" b="0" dirty="0" err="1">
                <a:solidFill>
                  <a:srgbClr val="FF0000"/>
                </a:solidFill>
              </a:rPr>
              <a:t>yo</a:t>
            </a:r>
            <a:r>
              <a:rPr lang="en-US" sz="1200" b="0" dirty="0">
                <a:solidFill>
                  <a:srgbClr val="FF0000"/>
                </a:solidFill>
              </a:rPr>
              <a:t> me </a:t>
            </a:r>
            <a:r>
              <a:rPr lang="en-US" sz="1200" b="0" dirty="0" err="1">
                <a:solidFill>
                  <a:srgbClr val="FF0000"/>
                </a:solidFill>
              </a:rPr>
              <a:t>llamo</a:t>
            </a:r>
            <a:r>
              <a:rPr lang="en-US" sz="1200" b="0" dirty="0">
                <a:solidFill>
                  <a:srgbClr val="FF0000"/>
                </a:solidFill>
              </a:rPr>
              <a:t>____ y mis </a:t>
            </a:r>
            <a:r>
              <a:rPr lang="en-US" sz="1200" b="0" dirty="0" err="1">
                <a:solidFill>
                  <a:srgbClr val="FF0000"/>
                </a:solidFill>
              </a:rPr>
              <a:t>pronombres</a:t>
            </a:r>
            <a:r>
              <a:rPr lang="en-US" sz="1200" b="0" dirty="0">
                <a:solidFill>
                  <a:srgbClr val="FF0000"/>
                </a:solidFill>
              </a:rPr>
              <a:t> son ____. </a:t>
            </a:r>
            <a:r>
              <a:rPr lang="en-US" sz="1200" b="0" dirty="0" err="1">
                <a:solidFill>
                  <a:srgbClr val="FF0000"/>
                </a:solidFill>
              </a:rPr>
              <a:t>Yo</a:t>
            </a:r>
            <a:r>
              <a:rPr lang="en-US" sz="1200" b="0" dirty="0">
                <a:solidFill>
                  <a:srgbClr val="FF0000"/>
                </a:solidFill>
              </a:rPr>
              <a:t> soy un </a:t>
            </a:r>
            <a:r>
              <a:rPr lang="en-US" sz="1200" b="0" dirty="0" err="1">
                <a:solidFill>
                  <a:srgbClr val="FF0000"/>
                </a:solidFill>
              </a:rPr>
              <a:t>educador</a:t>
            </a:r>
            <a:r>
              <a:rPr lang="en-US" sz="1200" b="0" dirty="0">
                <a:solidFill>
                  <a:srgbClr val="FF0000"/>
                </a:solidFill>
              </a:rPr>
              <a:t> de </a:t>
            </a:r>
            <a:r>
              <a:rPr lang="en-US" sz="1200" b="0" dirty="0" err="1">
                <a:solidFill>
                  <a:srgbClr val="FF0000"/>
                </a:solidFill>
              </a:rPr>
              <a:t>salud</a:t>
            </a:r>
            <a:r>
              <a:rPr lang="en-US" sz="1200" b="0" dirty="0">
                <a:solidFill>
                  <a:srgbClr val="FF0000"/>
                </a:solidFill>
              </a:rPr>
              <a:t> con Planned Parenthood de los </a:t>
            </a:r>
            <a:r>
              <a:rPr lang="en-US" sz="1200" b="0" dirty="0" err="1">
                <a:solidFill>
                  <a:srgbClr val="FF0000"/>
                </a:solidFill>
              </a:rPr>
              <a:t>condados</a:t>
            </a:r>
            <a:r>
              <a:rPr lang="en-US" sz="1200" b="0" dirty="0">
                <a:solidFill>
                  <a:srgbClr val="FF0000"/>
                </a:solidFill>
              </a:rPr>
              <a:t> de Orange y San Bernardino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Un </a:t>
            </a:r>
            <a:r>
              <a:rPr lang="en-US" b="0" baseline="0" dirty="0" err="1"/>
              <a:t>educador</a:t>
            </a:r>
            <a:r>
              <a:rPr lang="en-US" b="0" baseline="0" dirty="0"/>
              <a:t> de </a:t>
            </a:r>
            <a:r>
              <a:rPr lang="en-US" b="0" baseline="0" dirty="0" err="1"/>
              <a:t>salud</a:t>
            </a:r>
            <a:r>
              <a:rPr lang="en-US" b="0" baseline="0" dirty="0"/>
              <a:t> </a:t>
            </a:r>
            <a:r>
              <a:rPr lang="en-US" b="0" baseline="0" dirty="0" err="1"/>
              <a:t>ayuda</a:t>
            </a:r>
            <a:r>
              <a:rPr lang="en-US" b="0" baseline="0" dirty="0"/>
              <a:t> a las personas a </a:t>
            </a:r>
            <a:r>
              <a:rPr lang="en-US" b="0" baseline="0" dirty="0" err="1"/>
              <a:t>tomar</a:t>
            </a:r>
            <a:r>
              <a:rPr lang="en-US" b="0" baseline="0" dirty="0"/>
              <a:t> decisions </a:t>
            </a:r>
            <a:r>
              <a:rPr lang="en-US" b="0" baseline="0" dirty="0" err="1"/>
              <a:t>saludables</a:t>
            </a:r>
            <a:r>
              <a:rPr lang="en-US" b="0" baseline="0" dirty="0"/>
              <a:t> </a:t>
            </a:r>
            <a:r>
              <a:rPr lang="en-US" b="0" baseline="0" dirty="0" err="1"/>
              <a:t>ensendando</a:t>
            </a:r>
            <a:r>
              <a:rPr lang="en-US" b="0" baseline="0" dirty="0"/>
              <a:t> </a:t>
            </a:r>
            <a:r>
              <a:rPr lang="en-US" b="0" baseline="0" dirty="0" err="1"/>
              <a:t>sobre</a:t>
            </a:r>
            <a:r>
              <a:rPr lang="en-US" b="0" baseline="0" dirty="0"/>
              <a:t> </a:t>
            </a:r>
            <a:r>
              <a:rPr lang="en-US" b="0" baseline="0" dirty="0" err="1"/>
              <a:t>como</a:t>
            </a:r>
            <a:r>
              <a:rPr lang="en-US" b="0" baseline="0" dirty="0"/>
              <a:t> </a:t>
            </a:r>
            <a:r>
              <a:rPr lang="en-US" b="0" baseline="0" dirty="0" err="1"/>
              <a:t>llevar</a:t>
            </a:r>
            <a:r>
              <a:rPr lang="en-US" b="0" baseline="0" dirty="0"/>
              <a:t> una </a:t>
            </a:r>
            <a:r>
              <a:rPr lang="en-US" b="0" baseline="0" dirty="0" err="1"/>
              <a:t>vida</a:t>
            </a:r>
            <a:r>
              <a:rPr lang="en-US" b="0" baseline="0" dirty="0"/>
              <a:t> </a:t>
            </a:r>
            <a:r>
              <a:rPr lang="en-US" b="0" baseline="0" dirty="0" err="1"/>
              <a:t>sana</a:t>
            </a:r>
            <a:r>
              <a:rPr lang="en-US" b="0" baseline="0" dirty="0"/>
              <a:t>. Tambien </a:t>
            </a:r>
            <a:r>
              <a:rPr lang="en-US" b="0" baseline="0" dirty="0" err="1"/>
              <a:t>organizamos</a:t>
            </a:r>
            <a:r>
              <a:rPr lang="en-US" b="0" baseline="0" dirty="0"/>
              <a:t> </a:t>
            </a:r>
            <a:r>
              <a:rPr lang="en-US" b="0" baseline="0" dirty="0" err="1"/>
              <a:t>clases</a:t>
            </a:r>
            <a:r>
              <a:rPr lang="en-US" b="0" baseline="0" dirty="0"/>
              <a:t> y </a:t>
            </a:r>
            <a:r>
              <a:rPr lang="en-US" b="0" baseline="0" dirty="0" err="1"/>
              <a:t>actividades</a:t>
            </a:r>
            <a:r>
              <a:rPr lang="en-US" b="0" baseline="0" dirty="0"/>
              <a:t>, para </a:t>
            </a:r>
            <a:r>
              <a:rPr lang="en-US" b="0" baseline="0" dirty="0" err="1"/>
              <a:t>promover</a:t>
            </a:r>
            <a:r>
              <a:rPr lang="en-US" b="0" baseline="0" dirty="0"/>
              <a:t> </a:t>
            </a:r>
            <a:r>
              <a:rPr lang="en-US" b="0" baseline="0" dirty="0" err="1"/>
              <a:t>buenos</a:t>
            </a:r>
            <a:r>
              <a:rPr lang="en-US" b="0" baseline="0" dirty="0"/>
              <a:t> </a:t>
            </a:r>
            <a:r>
              <a:rPr lang="en-US" b="0" baseline="0" dirty="0" err="1"/>
              <a:t>habitos</a:t>
            </a:r>
            <a:r>
              <a:rPr lang="en-US" b="0" baseline="0" dirty="0"/>
              <a:t>, </a:t>
            </a:r>
            <a:r>
              <a:rPr lang="en-US" b="0" baseline="0" dirty="0" err="1"/>
              <a:t>prevenir</a:t>
            </a:r>
            <a:r>
              <a:rPr lang="en-US" b="0" baseline="0" dirty="0"/>
              <a:t> </a:t>
            </a:r>
            <a:r>
              <a:rPr lang="en-US" b="0" baseline="0" dirty="0" err="1"/>
              <a:t>enfermedades</a:t>
            </a:r>
            <a:r>
              <a:rPr lang="en-US" b="0" baseline="0" dirty="0"/>
              <a:t>, y </a:t>
            </a:r>
            <a:r>
              <a:rPr lang="en-US" b="0" baseline="0" dirty="0" err="1"/>
              <a:t>mejorar</a:t>
            </a:r>
            <a:r>
              <a:rPr lang="en-US" b="0" baseline="0" dirty="0"/>
              <a:t> el </a:t>
            </a:r>
            <a:r>
              <a:rPr lang="en-US" b="0" baseline="0" dirty="0" err="1"/>
              <a:t>bienestar</a:t>
            </a:r>
            <a:r>
              <a:rPr lang="en-US" b="0" baseline="0" dirty="0"/>
              <a:t> general y la </a:t>
            </a:r>
            <a:r>
              <a:rPr lang="en-US" b="0" baseline="0" dirty="0" err="1"/>
              <a:t>calidad</a:t>
            </a:r>
            <a:r>
              <a:rPr lang="en-US" b="0" baseline="0" dirty="0"/>
              <a:t> de </a:t>
            </a:r>
            <a:r>
              <a:rPr lang="en-US" b="0" baseline="0" dirty="0" err="1"/>
              <a:t>vida</a:t>
            </a:r>
            <a:r>
              <a:rPr lang="en-US" b="0" baseline="0" dirty="0"/>
              <a:t>.</a:t>
            </a:r>
          </a:p>
          <a:p>
            <a:endParaRPr lang="en-US" dirty="0"/>
          </a:p>
        </p:txBody>
      </p:sp>
      <p:sp>
        <p:nvSpPr>
          <p:cNvPr id="4" name="Date Placeholder 3"/>
          <p:cNvSpPr>
            <a:spLocks noGrp="1"/>
          </p:cNvSpPr>
          <p:nvPr>
            <p:ph type="dt" idx="1"/>
          </p:nvPr>
        </p:nvSpPr>
        <p:spPr/>
        <p:txBody>
          <a:bodyPr/>
          <a:lstStyle/>
          <a:p>
            <a:r>
              <a:rPr lang="en-US"/>
              <a:t>Propiedad de PPOSBC</a:t>
            </a:r>
          </a:p>
        </p:txBody>
      </p:sp>
      <p:sp>
        <p:nvSpPr>
          <p:cNvPr id="5" name="Footer Placeholder 4"/>
          <p:cNvSpPr>
            <a:spLocks noGrp="1"/>
          </p:cNvSpPr>
          <p:nvPr>
            <p:ph type="ftr" sz="quarter" idx="4"/>
          </p:nvPr>
        </p:nvSpPr>
        <p:spPr/>
        <p:txBody>
          <a:bodyPr/>
          <a:lstStyle/>
          <a:p>
            <a:r>
              <a:rPr lang="en-US"/>
              <a:t>Marzo 2024</a:t>
            </a:r>
          </a:p>
        </p:txBody>
      </p:sp>
      <p:sp>
        <p:nvSpPr>
          <p:cNvPr id="6" name="Slide Number Placeholder 5"/>
          <p:cNvSpPr>
            <a:spLocks noGrp="1"/>
          </p:cNvSpPr>
          <p:nvPr>
            <p:ph type="sldNum" sz="quarter" idx="5"/>
          </p:nvPr>
        </p:nvSpPr>
        <p:spPr/>
        <p:txBody>
          <a:bodyPr/>
          <a:lstStyle/>
          <a:p>
            <a:fld id="{43556E33-FF1A-44C8-90E8-DDA74C62613A}" type="slidenum">
              <a:rPr lang="en-US" smtClean="0"/>
              <a:pPr/>
              <a:t>2</a:t>
            </a:fld>
            <a:endParaRPr lang="en-US"/>
          </a:p>
        </p:txBody>
      </p:sp>
    </p:spTree>
    <p:extLst>
      <p:ext uri="{BB962C8B-B14F-4D97-AF65-F5344CB8AC3E}">
        <p14:creationId xmlns:p14="http://schemas.microsoft.com/office/powerpoint/2010/main" val="263956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err="1"/>
              <a:t>Necesidad</a:t>
            </a:r>
            <a:r>
              <a:rPr lang="en-US" dirty="0"/>
              <a:t> </a:t>
            </a:r>
            <a:r>
              <a:rPr lang="en-US" dirty="0" err="1"/>
              <a:t>basica</a:t>
            </a:r>
            <a:r>
              <a:rPr lang="en-US" dirty="0"/>
              <a:t>:</a:t>
            </a:r>
          </a:p>
          <a:p>
            <a:pPr marL="171450" indent="-171450">
              <a:buFont typeface="Arial" panose="020B0604020202020204" pitchFamily="34" charset="0"/>
              <a:buChar char="•"/>
            </a:pPr>
            <a:r>
              <a:rPr lang="en-US" baseline="0" dirty="0"/>
              <a:t>Amor </a:t>
            </a:r>
          </a:p>
          <a:p>
            <a:pPr marL="171450" indent="-171450">
              <a:buFont typeface="Arial" panose="020B0604020202020204" pitchFamily="34" charset="0"/>
              <a:buChar char="•"/>
            </a:pPr>
            <a:r>
              <a:rPr lang="en-US" baseline="0" dirty="0" err="1"/>
              <a:t>Conexion</a:t>
            </a:r>
            <a:r>
              <a:rPr lang="en-US" baseline="0" dirty="0"/>
              <a:t> </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20</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023557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Activity:</a:t>
            </a:r>
            <a:r>
              <a:rPr lang="en-US" baseline="0" dirty="0"/>
              <a:t> </a:t>
            </a:r>
            <a:r>
              <a:rPr lang="en-US" baseline="0" dirty="0" err="1"/>
              <a:t>Levanten</a:t>
            </a:r>
            <a:r>
              <a:rPr lang="en-US" baseline="0" dirty="0"/>
              <a:t> </a:t>
            </a:r>
            <a:r>
              <a:rPr lang="en-US" baseline="0" dirty="0" err="1"/>
              <a:t>su</a:t>
            </a:r>
            <a:r>
              <a:rPr lang="en-US" baseline="0" dirty="0"/>
              <a:t> mano </a:t>
            </a:r>
            <a:r>
              <a:rPr lang="en-US" baseline="0" dirty="0" err="1"/>
              <a:t>si</a:t>
            </a:r>
            <a:r>
              <a:rPr lang="en-US" baseline="0" dirty="0"/>
              <a:t>…</a:t>
            </a:r>
            <a:endParaRPr lang="en-US" dirty="0"/>
          </a:p>
          <a:p>
            <a:endParaRPr lang="en-US" dirty="0"/>
          </a:p>
          <a:p>
            <a:r>
              <a:rPr lang="en-US" dirty="0"/>
              <a:t>Basic need:</a:t>
            </a:r>
            <a:r>
              <a:rPr lang="en-US" baseline="0" dirty="0"/>
              <a:t> </a:t>
            </a:r>
          </a:p>
          <a:p>
            <a:pPr marL="171450" indent="-171450">
              <a:buFont typeface="Arial" panose="020B0604020202020204" pitchFamily="34" charset="0"/>
              <a:buChar char="•"/>
            </a:pPr>
            <a:r>
              <a:rPr lang="en-US" baseline="0" dirty="0"/>
              <a:t>Shelter </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21</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206973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t>Activity:</a:t>
            </a:r>
            <a:r>
              <a:rPr lang="en-US" sz="3200" baseline="0" dirty="0"/>
              <a:t> </a:t>
            </a:r>
            <a:r>
              <a:rPr lang="en-US" sz="3200" baseline="0" dirty="0" err="1"/>
              <a:t>Levanten</a:t>
            </a:r>
            <a:r>
              <a:rPr lang="en-US" sz="3200" baseline="0" dirty="0"/>
              <a:t> </a:t>
            </a:r>
            <a:r>
              <a:rPr lang="en-US" sz="3200" baseline="0" dirty="0" err="1"/>
              <a:t>su</a:t>
            </a:r>
            <a:r>
              <a:rPr lang="en-US" sz="3200" baseline="0" dirty="0"/>
              <a:t> mano </a:t>
            </a:r>
            <a:r>
              <a:rPr lang="en-US" sz="3200" baseline="0" dirty="0" err="1"/>
              <a:t>si</a:t>
            </a:r>
            <a:r>
              <a:rPr lang="en-US" sz="3200" baseline="0" dirty="0"/>
              <a:t>…</a:t>
            </a:r>
            <a:endParaRPr lang="en-US" sz="3200" dirty="0"/>
          </a:p>
          <a:p>
            <a:endParaRPr lang="en-US" sz="3000" dirty="0">
              <a:solidFill>
                <a:schemeClr val="tx1"/>
              </a:solidFill>
              <a:latin typeface="Century Gothic" panose="020B0502020202020204" pitchFamily="34" charset="0"/>
            </a:endParaRPr>
          </a:p>
          <a:p>
            <a:r>
              <a:rPr lang="en-US" sz="3000" dirty="0">
                <a:solidFill>
                  <a:schemeClr val="tx1"/>
                </a:solidFill>
                <a:latin typeface="Century Gothic" panose="020B0502020202020204" pitchFamily="34" charset="0"/>
              </a:rPr>
              <a:t>Basic</a:t>
            </a:r>
            <a:r>
              <a:rPr lang="en-US" sz="3000" baseline="0" dirty="0">
                <a:solidFill>
                  <a:schemeClr val="tx1"/>
                </a:solidFill>
                <a:latin typeface="Century Gothic" panose="020B0502020202020204" pitchFamily="34" charset="0"/>
              </a:rPr>
              <a:t> need </a:t>
            </a:r>
          </a:p>
          <a:p>
            <a:pPr marL="171450" indent="-171450">
              <a:buFont typeface="Arial" panose="020B0604020202020204" pitchFamily="34" charset="0"/>
              <a:buChar char="•"/>
            </a:pPr>
            <a:r>
              <a:rPr lang="en-US" sz="3000" baseline="0" dirty="0">
                <a:solidFill>
                  <a:schemeClr val="tx1"/>
                </a:solidFill>
                <a:latin typeface="Century Gothic" panose="020B0502020202020204" pitchFamily="34" charset="0"/>
              </a:rPr>
              <a:t>Food </a:t>
            </a:r>
          </a:p>
          <a:p>
            <a:pPr marL="171450" indent="-171450">
              <a:buFont typeface="Arial" panose="020B0604020202020204" pitchFamily="34" charset="0"/>
              <a:buChar char="•"/>
            </a:pPr>
            <a:r>
              <a:rPr lang="en-US" sz="3000" baseline="0" dirty="0">
                <a:solidFill>
                  <a:schemeClr val="tx1"/>
                </a:solidFill>
                <a:latin typeface="Century Gothic" panose="020B0502020202020204" pitchFamily="34" charset="0"/>
              </a:rPr>
              <a:t>Water </a:t>
            </a:r>
          </a:p>
          <a:p>
            <a:pPr marL="171450" indent="-171450">
              <a:buFont typeface="Arial" panose="020B0604020202020204" pitchFamily="34" charset="0"/>
              <a:buChar char="•"/>
            </a:pPr>
            <a:r>
              <a:rPr lang="en-US" sz="3000" baseline="0" dirty="0">
                <a:solidFill>
                  <a:schemeClr val="tx1"/>
                </a:solidFill>
                <a:latin typeface="Century Gothic" panose="020B0502020202020204" pitchFamily="34" charset="0"/>
              </a:rPr>
              <a:t>Shelter </a:t>
            </a:r>
            <a:endParaRPr lang="en-US" sz="3000" dirty="0">
              <a:solidFill>
                <a:schemeClr val="tx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3556E33-FF1A-44C8-90E8-DDA74C62613A}" type="slidenum">
              <a:rPr lang="en-US" smtClean="0"/>
              <a:pPr/>
              <a:t>22</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896395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actividad</a:t>
            </a:r>
            <a:r>
              <a:rPr lang="en-US" dirty="0"/>
              <a:t> </a:t>
            </a:r>
            <a:r>
              <a:rPr lang="en-US" dirty="0" err="1"/>
              <a:t>nos</a:t>
            </a:r>
            <a:r>
              <a:rPr lang="en-US" dirty="0"/>
              <a:t> </a:t>
            </a:r>
            <a:r>
              <a:rPr lang="en-US" dirty="0" err="1"/>
              <a:t>ensene</a:t>
            </a:r>
            <a:r>
              <a:rPr lang="en-US" dirty="0"/>
              <a:t> </a:t>
            </a:r>
            <a:r>
              <a:rPr lang="en-US" dirty="0" err="1"/>
              <a:t>todos</a:t>
            </a:r>
            <a:r>
              <a:rPr lang="en-US" dirty="0"/>
              <a:t> </a:t>
            </a:r>
            <a:r>
              <a:rPr lang="en-US" dirty="0" err="1"/>
              <a:t>tenemos</a:t>
            </a:r>
            <a:r>
              <a:rPr lang="en-US" dirty="0"/>
              <a:t> </a:t>
            </a:r>
            <a:r>
              <a:rPr lang="en-US" dirty="0" err="1"/>
              <a:t>nececidades</a:t>
            </a:r>
            <a:r>
              <a:rPr lang="en-US" dirty="0"/>
              <a:t> </a:t>
            </a:r>
            <a:r>
              <a:rPr lang="en-US" dirty="0" err="1"/>
              <a:t>basicas</a:t>
            </a:r>
            <a:r>
              <a:rPr lang="en-US" dirty="0"/>
              <a:t> que </a:t>
            </a:r>
            <a:r>
              <a:rPr lang="en-US" dirty="0" err="1"/>
              <a:t>deben</a:t>
            </a:r>
            <a:r>
              <a:rPr lang="en-US" dirty="0"/>
              <a:t> </a:t>
            </a:r>
            <a:r>
              <a:rPr lang="en-US" dirty="0" err="1"/>
              <a:t>cumplirse</a:t>
            </a:r>
            <a:r>
              <a:rPr lang="en-US" dirty="0"/>
              <a:t> </a:t>
            </a:r>
            <a:r>
              <a:rPr lang="en-US" dirty="0" err="1"/>
              <a:t>regularmente</a:t>
            </a:r>
            <a:r>
              <a:rPr lang="en-US" dirty="0"/>
              <a:t>. </a:t>
            </a:r>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23</a:t>
            </a:fld>
            <a:endParaRPr lang="en-US"/>
          </a:p>
        </p:txBody>
      </p:sp>
    </p:spTree>
    <p:extLst>
      <p:ext uri="{BB962C8B-B14F-4D97-AF65-F5344CB8AC3E}">
        <p14:creationId xmlns:p14="http://schemas.microsoft.com/office/powerpoint/2010/main" val="4068486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Human</a:t>
            </a:r>
            <a:r>
              <a:rPr lang="en-US" baseline="0" dirty="0"/>
              <a:t> basic needs can be: </a:t>
            </a:r>
          </a:p>
          <a:p>
            <a:pPr marL="171450" indent="-171450">
              <a:buFont typeface="Arial" panose="020B0604020202020204" pitchFamily="34" charset="0"/>
              <a:buChar char="•"/>
            </a:pPr>
            <a:r>
              <a:rPr lang="en-US" baseline="0" dirty="0"/>
              <a:t>Food, water safety, housing/shelter, love, connection, vulnerability, intimacy, acceptance </a:t>
            </a:r>
          </a:p>
          <a:p>
            <a:pPr marL="171450" indent="-171450">
              <a:buFont typeface="Arial" panose="020B0604020202020204" pitchFamily="34" charset="0"/>
              <a:buChar char="•"/>
            </a:pPr>
            <a:r>
              <a:rPr lang="en-US" baseline="0" dirty="0"/>
              <a:t>Comida, </a:t>
            </a:r>
            <a:r>
              <a:rPr lang="en-US" baseline="0" dirty="0" err="1"/>
              <a:t>agua</a:t>
            </a:r>
            <a:r>
              <a:rPr lang="en-US" baseline="0" dirty="0"/>
              <a:t>, </a:t>
            </a:r>
            <a:r>
              <a:rPr lang="en-US" baseline="0" dirty="0" err="1"/>
              <a:t>refugio</a:t>
            </a:r>
            <a:r>
              <a:rPr lang="en-US" baseline="0" dirty="0"/>
              <a:t>, </a:t>
            </a:r>
            <a:r>
              <a:rPr lang="en-US" baseline="0" dirty="0" err="1"/>
              <a:t>amor</a:t>
            </a:r>
            <a:r>
              <a:rPr lang="en-US" baseline="0" dirty="0"/>
              <a:t>, </a:t>
            </a:r>
            <a:r>
              <a:rPr lang="en-US" baseline="0" dirty="0" err="1"/>
              <a:t>conexion</a:t>
            </a:r>
            <a:r>
              <a:rPr lang="en-US" baseline="0" dirty="0"/>
              <a:t>, valor, </a:t>
            </a:r>
            <a:r>
              <a:rPr lang="en-US" baseline="0" dirty="0" err="1"/>
              <a:t>intimidad</a:t>
            </a:r>
            <a:r>
              <a:rPr lang="en-US" baseline="0" dirty="0"/>
              <a:t>, </a:t>
            </a:r>
            <a:r>
              <a:rPr lang="en-US" baseline="0" dirty="0" err="1"/>
              <a:t>aceptacion</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err="1"/>
              <a:t>Todos</a:t>
            </a:r>
            <a:r>
              <a:rPr lang="en-US" baseline="0" dirty="0"/>
              <a:t> </a:t>
            </a:r>
            <a:r>
              <a:rPr lang="en-US" baseline="0" dirty="0" err="1"/>
              <a:t>tenemos</a:t>
            </a:r>
            <a:r>
              <a:rPr lang="en-US" baseline="0" dirty="0"/>
              <a:t> </a:t>
            </a:r>
            <a:r>
              <a:rPr lang="en-US" baseline="0" dirty="0" err="1"/>
              <a:t>necesidades</a:t>
            </a:r>
            <a:r>
              <a:rPr lang="en-US" baseline="0" dirty="0"/>
              <a:t>, y </a:t>
            </a:r>
            <a:r>
              <a:rPr lang="en-US" baseline="0" dirty="0" err="1"/>
              <a:t>eso</a:t>
            </a:r>
            <a:r>
              <a:rPr lang="en-US" baseline="0" dirty="0"/>
              <a:t> no </a:t>
            </a:r>
            <a:r>
              <a:rPr lang="en-US" baseline="0" dirty="0" err="1"/>
              <a:t>significa</a:t>
            </a:r>
            <a:r>
              <a:rPr lang="en-US" baseline="0" dirty="0"/>
              <a:t> que </a:t>
            </a:r>
            <a:r>
              <a:rPr lang="en-US" baseline="0" dirty="0" err="1"/>
              <a:t>seamos</a:t>
            </a:r>
            <a:r>
              <a:rPr lang="en-US" baseline="0" dirty="0"/>
              <a:t> </a:t>
            </a:r>
            <a:r>
              <a:rPr lang="en-US" baseline="0" dirty="0" err="1"/>
              <a:t>dependientes</a:t>
            </a:r>
            <a:r>
              <a:rPr lang="en-US" baseline="0" dirty="0"/>
              <a:t>. </a:t>
            </a:r>
            <a:r>
              <a:rPr lang="en-US" baseline="0" dirty="0" err="1"/>
              <a:t>Reconocer</a:t>
            </a:r>
            <a:r>
              <a:rPr lang="en-US" baseline="0" dirty="0"/>
              <a:t> y </a:t>
            </a:r>
            <a:r>
              <a:rPr lang="en-US" baseline="0" dirty="0" err="1"/>
              <a:t>expresar</a:t>
            </a:r>
            <a:r>
              <a:rPr lang="en-US" baseline="0" dirty="0"/>
              <a:t> </a:t>
            </a:r>
            <a:r>
              <a:rPr lang="en-US" baseline="0" dirty="0" err="1"/>
              <a:t>nuestras</a:t>
            </a:r>
            <a:r>
              <a:rPr lang="en-US" baseline="0" dirty="0"/>
              <a:t> </a:t>
            </a:r>
            <a:r>
              <a:rPr lang="en-US" baseline="0" dirty="0" err="1"/>
              <a:t>necesidades</a:t>
            </a:r>
            <a:r>
              <a:rPr lang="en-US" baseline="0" dirty="0"/>
              <a:t> es una </a:t>
            </a:r>
            <a:r>
              <a:rPr lang="en-US" baseline="0" dirty="0" err="1"/>
              <a:t>parte</a:t>
            </a:r>
            <a:r>
              <a:rPr lang="en-US" baseline="0" dirty="0"/>
              <a:t> natural de la </a:t>
            </a:r>
            <a:r>
              <a:rPr lang="en-US" baseline="0" dirty="0" err="1"/>
              <a:t>experiencia</a:t>
            </a:r>
            <a:r>
              <a:rPr lang="en-US" baseline="0" dirty="0"/>
              <a:t> </a:t>
            </a:r>
            <a:r>
              <a:rPr lang="en-US" baseline="0" dirty="0" err="1"/>
              <a:t>humana</a:t>
            </a:r>
            <a:r>
              <a:rPr lang="en-US" baseline="0" dirty="0"/>
              <a:t> y no </a:t>
            </a:r>
            <a:r>
              <a:rPr lang="en-US" baseline="0" dirty="0" err="1"/>
              <a:t>indica</a:t>
            </a:r>
            <a:r>
              <a:rPr lang="en-US" baseline="0" dirty="0"/>
              <a:t> </a:t>
            </a:r>
            <a:r>
              <a:rPr lang="en-US" baseline="0" dirty="0" err="1"/>
              <a:t>debilidad</a:t>
            </a:r>
            <a:r>
              <a:rPr lang="en-US" baseline="0" dirty="0"/>
              <a:t>. Al </a:t>
            </a:r>
            <a:r>
              <a:rPr lang="en-US" baseline="0" dirty="0" err="1"/>
              <a:t>contrario</a:t>
            </a:r>
            <a:r>
              <a:rPr lang="en-US" baseline="0" dirty="0"/>
              <a:t>, </a:t>
            </a:r>
            <a:r>
              <a:rPr lang="en-US" baseline="0" dirty="0" err="1"/>
              <a:t>identificar</a:t>
            </a:r>
            <a:r>
              <a:rPr lang="en-US" baseline="0" dirty="0"/>
              <a:t> y </a:t>
            </a:r>
            <a:r>
              <a:rPr lang="en-US" baseline="0" dirty="0" err="1"/>
              <a:t>comunicar</a:t>
            </a:r>
            <a:r>
              <a:rPr lang="en-US" baseline="0" dirty="0"/>
              <a:t> </a:t>
            </a:r>
            <a:r>
              <a:rPr lang="en-US" baseline="0" dirty="0" err="1"/>
              <a:t>nuestras</a:t>
            </a:r>
            <a:r>
              <a:rPr lang="en-US" baseline="0" dirty="0"/>
              <a:t> </a:t>
            </a:r>
            <a:r>
              <a:rPr lang="en-US" baseline="0" dirty="0" err="1"/>
              <a:t>necesidades</a:t>
            </a:r>
            <a:r>
              <a:rPr lang="en-US" baseline="0" dirty="0"/>
              <a:t> de </a:t>
            </a:r>
            <a:r>
              <a:rPr lang="en-US" baseline="0" dirty="0" err="1"/>
              <a:t>manera</a:t>
            </a:r>
            <a:r>
              <a:rPr lang="en-US" baseline="0" dirty="0"/>
              <a:t> </a:t>
            </a:r>
            <a:r>
              <a:rPr lang="en-US" baseline="0" dirty="0" err="1"/>
              <a:t>saludable</a:t>
            </a:r>
            <a:r>
              <a:rPr lang="en-US" baseline="0" dirty="0"/>
              <a:t> es un </a:t>
            </a:r>
            <a:r>
              <a:rPr lang="en-US" baseline="0" dirty="0" err="1"/>
              <a:t>signo</a:t>
            </a:r>
            <a:r>
              <a:rPr lang="en-US" baseline="0" dirty="0"/>
              <a:t> de </a:t>
            </a:r>
            <a:r>
              <a:rPr lang="en-US" baseline="0" dirty="0" err="1"/>
              <a:t>madurez</a:t>
            </a:r>
            <a:r>
              <a:rPr lang="en-US" baseline="0" dirty="0"/>
              <a:t> </a:t>
            </a:r>
            <a:r>
              <a:rPr lang="en-US" baseline="0" dirty="0" err="1"/>
              <a:t>emocional</a:t>
            </a:r>
            <a:r>
              <a:rPr lang="en-US" baseline="0" dirty="0"/>
              <a:t> y </a:t>
            </a:r>
            <a:r>
              <a:rPr lang="en-US" baseline="0" dirty="0" err="1"/>
              <a:t>contribuye</a:t>
            </a:r>
            <a:r>
              <a:rPr lang="en-US" baseline="0" dirty="0"/>
              <a:t> a </a:t>
            </a:r>
            <a:r>
              <a:rPr lang="en-US" baseline="0" dirty="0" err="1"/>
              <a:t>relaciones</a:t>
            </a:r>
            <a:r>
              <a:rPr lang="en-US" baseline="0" dirty="0"/>
              <a:t> mas </a:t>
            </a:r>
            <a:r>
              <a:rPr lang="en-US" baseline="0" dirty="0" err="1"/>
              <a:t>equilibradas</a:t>
            </a:r>
            <a:r>
              <a:rPr lang="en-US" baseline="0" dirty="0"/>
              <a:t> y </a:t>
            </a:r>
            <a:r>
              <a:rPr lang="en-US" baseline="0" dirty="0" err="1"/>
              <a:t>satisfactorias</a:t>
            </a:r>
            <a:r>
              <a:rPr lang="en-US" baseline="0" dirty="0"/>
              <a:t>.</a:t>
            </a:r>
          </a:p>
        </p:txBody>
      </p:sp>
      <p:sp>
        <p:nvSpPr>
          <p:cNvPr id="4" name="Slide Number Placeholder 3"/>
          <p:cNvSpPr>
            <a:spLocks noGrp="1"/>
          </p:cNvSpPr>
          <p:nvPr>
            <p:ph type="sldNum" sz="quarter" idx="10"/>
          </p:nvPr>
        </p:nvSpPr>
        <p:spPr/>
        <p:txBody>
          <a:bodyPr/>
          <a:lstStyle/>
          <a:p>
            <a:fld id="{43556E33-FF1A-44C8-90E8-DDA74C62613A}" type="slidenum">
              <a:rPr lang="en-US" smtClean="0"/>
              <a:pPr/>
              <a:t>24</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685680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Human</a:t>
            </a:r>
            <a:r>
              <a:rPr lang="en-US" baseline="0" dirty="0"/>
              <a:t> basic needs can be: </a:t>
            </a:r>
          </a:p>
          <a:p>
            <a:pPr marL="171450" indent="-171450">
              <a:buFont typeface="Arial" panose="020B0604020202020204" pitchFamily="34" charset="0"/>
              <a:buChar char="•"/>
            </a:pPr>
            <a:r>
              <a:rPr lang="en-US" baseline="0" dirty="0"/>
              <a:t>Food, water safety, housing/shelter, love, connection, vulnerability, intimacy, acceptance </a:t>
            </a:r>
          </a:p>
          <a:p>
            <a:pPr marL="171450" indent="-171450">
              <a:buFont typeface="Arial" panose="020B0604020202020204" pitchFamily="34" charset="0"/>
              <a:buChar char="•"/>
            </a:pPr>
            <a:r>
              <a:rPr lang="en-US" baseline="0" dirty="0"/>
              <a:t>Comida, </a:t>
            </a:r>
            <a:r>
              <a:rPr lang="en-US" baseline="0" dirty="0" err="1"/>
              <a:t>agua</a:t>
            </a:r>
            <a:r>
              <a:rPr lang="en-US" baseline="0" dirty="0"/>
              <a:t>, </a:t>
            </a:r>
            <a:r>
              <a:rPr lang="en-US" baseline="0" dirty="0" err="1"/>
              <a:t>refugio</a:t>
            </a:r>
            <a:r>
              <a:rPr lang="en-US" baseline="0" dirty="0"/>
              <a:t>, </a:t>
            </a:r>
            <a:r>
              <a:rPr lang="en-US" baseline="0" dirty="0" err="1"/>
              <a:t>amor</a:t>
            </a:r>
            <a:r>
              <a:rPr lang="en-US" baseline="0" dirty="0"/>
              <a:t>, </a:t>
            </a:r>
            <a:r>
              <a:rPr lang="en-US" baseline="0" dirty="0" err="1"/>
              <a:t>conexion</a:t>
            </a:r>
            <a:r>
              <a:rPr lang="en-US" baseline="0" dirty="0"/>
              <a:t>, valor, </a:t>
            </a:r>
            <a:r>
              <a:rPr lang="en-US" baseline="0" dirty="0" err="1"/>
              <a:t>intimidad</a:t>
            </a:r>
            <a:r>
              <a:rPr lang="en-US" baseline="0" dirty="0"/>
              <a:t>, </a:t>
            </a:r>
            <a:r>
              <a:rPr lang="en-US" baseline="0" dirty="0" err="1"/>
              <a:t>aceptacion</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err="1"/>
              <a:t>Todos</a:t>
            </a:r>
            <a:r>
              <a:rPr lang="en-US" baseline="0" dirty="0"/>
              <a:t> </a:t>
            </a:r>
            <a:r>
              <a:rPr lang="en-US" baseline="0" dirty="0" err="1"/>
              <a:t>tenemos</a:t>
            </a:r>
            <a:r>
              <a:rPr lang="en-US" baseline="0" dirty="0"/>
              <a:t> </a:t>
            </a:r>
            <a:r>
              <a:rPr lang="en-US" baseline="0" dirty="0" err="1"/>
              <a:t>necesidades</a:t>
            </a:r>
            <a:r>
              <a:rPr lang="en-US" baseline="0" dirty="0"/>
              <a:t>, y </a:t>
            </a:r>
            <a:r>
              <a:rPr lang="en-US" baseline="0" dirty="0" err="1"/>
              <a:t>eso</a:t>
            </a:r>
            <a:r>
              <a:rPr lang="en-US" baseline="0" dirty="0"/>
              <a:t> no </a:t>
            </a:r>
            <a:r>
              <a:rPr lang="en-US" baseline="0" dirty="0" err="1"/>
              <a:t>significa</a:t>
            </a:r>
            <a:r>
              <a:rPr lang="en-US" baseline="0" dirty="0"/>
              <a:t> que </a:t>
            </a:r>
            <a:r>
              <a:rPr lang="en-US" baseline="0" dirty="0" err="1"/>
              <a:t>seamos</a:t>
            </a:r>
            <a:r>
              <a:rPr lang="en-US" baseline="0" dirty="0"/>
              <a:t> </a:t>
            </a:r>
            <a:r>
              <a:rPr lang="en-US" baseline="0" dirty="0" err="1"/>
              <a:t>dependientes</a:t>
            </a:r>
            <a:r>
              <a:rPr lang="en-US" baseline="0" dirty="0"/>
              <a:t>. </a:t>
            </a:r>
            <a:r>
              <a:rPr lang="en-US" baseline="0" dirty="0" err="1"/>
              <a:t>Reconocer</a:t>
            </a:r>
            <a:r>
              <a:rPr lang="en-US" baseline="0" dirty="0"/>
              <a:t> y </a:t>
            </a:r>
            <a:r>
              <a:rPr lang="en-US" baseline="0" dirty="0" err="1"/>
              <a:t>expresar</a:t>
            </a:r>
            <a:r>
              <a:rPr lang="en-US" baseline="0" dirty="0"/>
              <a:t> </a:t>
            </a:r>
            <a:r>
              <a:rPr lang="en-US" baseline="0" dirty="0" err="1"/>
              <a:t>nuestras</a:t>
            </a:r>
            <a:r>
              <a:rPr lang="en-US" baseline="0" dirty="0"/>
              <a:t> </a:t>
            </a:r>
            <a:r>
              <a:rPr lang="en-US" baseline="0" dirty="0" err="1"/>
              <a:t>necesidades</a:t>
            </a:r>
            <a:r>
              <a:rPr lang="en-US" baseline="0" dirty="0"/>
              <a:t> es una </a:t>
            </a:r>
            <a:r>
              <a:rPr lang="en-US" baseline="0" dirty="0" err="1"/>
              <a:t>parte</a:t>
            </a:r>
            <a:r>
              <a:rPr lang="en-US" baseline="0" dirty="0"/>
              <a:t> natural de la </a:t>
            </a:r>
            <a:r>
              <a:rPr lang="en-US" baseline="0" dirty="0" err="1"/>
              <a:t>experiencia</a:t>
            </a:r>
            <a:r>
              <a:rPr lang="en-US" baseline="0" dirty="0"/>
              <a:t> </a:t>
            </a:r>
            <a:r>
              <a:rPr lang="en-US" baseline="0" dirty="0" err="1"/>
              <a:t>humana</a:t>
            </a:r>
            <a:r>
              <a:rPr lang="en-US" baseline="0" dirty="0"/>
              <a:t> y no </a:t>
            </a:r>
            <a:r>
              <a:rPr lang="en-US" baseline="0" dirty="0" err="1"/>
              <a:t>indica</a:t>
            </a:r>
            <a:r>
              <a:rPr lang="en-US" baseline="0" dirty="0"/>
              <a:t> </a:t>
            </a:r>
            <a:r>
              <a:rPr lang="en-US" baseline="0" dirty="0" err="1"/>
              <a:t>debilidad</a:t>
            </a:r>
            <a:r>
              <a:rPr lang="en-US" baseline="0" dirty="0"/>
              <a:t>. Al </a:t>
            </a:r>
            <a:r>
              <a:rPr lang="en-US" baseline="0" dirty="0" err="1"/>
              <a:t>contrario</a:t>
            </a:r>
            <a:r>
              <a:rPr lang="en-US" baseline="0" dirty="0"/>
              <a:t>, </a:t>
            </a:r>
            <a:r>
              <a:rPr lang="en-US" baseline="0" dirty="0" err="1"/>
              <a:t>identificar</a:t>
            </a:r>
            <a:r>
              <a:rPr lang="en-US" baseline="0" dirty="0"/>
              <a:t> y </a:t>
            </a:r>
            <a:r>
              <a:rPr lang="en-US" baseline="0" dirty="0" err="1"/>
              <a:t>comunicar</a:t>
            </a:r>
            <a:r>
              <a:rPr lang="en-US" baseline="0" dirty="0"/>
              <a:t> </a:t>
            </a:r>
            <a:r>
              <a:rPr lang="en-US" baseline="0" dirty="0" err="1"/>
              <a:t>nuestras</a:t>
            </a:r>
            <a:r>
              <a:rPr lang="en-US" baseline="0" dirty="0"/>
              <a:t> </a:t>
            </a:r>
            <a:r>
              <a:rPr lang="en-US" baseline="0" dirty="0" err="1"/>
              <a:t>necesidades</a:t>
            </a:r>
            <a:r>
              <a:rPr lang="en-US" baseline="0" dirty="0"/>
              <a:t> de </a:t>
            </a:r>
            <a:r>
              <a:rPr lang="en-US" baseline="0" dirty="0" err="1"/>
              <a:t>manera</a:t>
            </a:r>
            <a:r>
              <a:rPr lang="en-US" baseline="0" dirty="0"/>
              <a:t> </a:t>
            </a:r>
            <a:r>
              <a:rPr lang="en-US" baseline="0" dirty="0" err="1"/>
              <a:t>saludable</a:t>
            </a:r>
            <a:r>
              <a:rPr lang="en-US" baseline="0" dirty="0"/>
              <a:t> es un </a:t>
            </a:r>
            <a:r>
              <a:rPr lang="en-US" baseline="0" dirty="0" err="1"/>
              <a:t>signo</a:t>
            </a:r>
            <a:r>
              <a:rPr lang="en-US" baseline="0" dirty="0"/>
              <a:t> de </a:t>
            </a:r>
            <a:r>
              <a:rPr lang="en-US" baseline="0" dirty="0" err="1"/>
              <a:t>madurez</a:t>
            </a:r>
            <a:r>
              <a:rPr lang="en-US" baseline="0" dirty="0"/>
              <a:t> </a:t>
            </a:r>
            <a:r>
              <a:rPr lang="en-US" baseline="0" dirty="0" err="1"/>
              <a:t>emocional</a:t>
            </a:r>
            <a:r>
              <a:rPr lang="en-US" baseline="0" dirty="0"/>
              <a:t> y </a:t>
            </a:r>
            <a:r>
              <a:rPr lang="en-US" baseline="0" dirty="0" err="1"/>
              <a:t>contribuye</a:t>
            </a:r>
            <a:r>
              <a:rPr lang="en-US" baseline="0" dirty="0"/>
              <a:t> a </a:t>
            </a:r>
            <a:r>
              <a:rPr lang="en-US" baseline="0" dirty="0" err="1"/>
              <a:t>relaciones</a:t>
            </a:r>
            <a:r>
              <a:rPr lang="en-US" baseline="0" dirty="0"/>
              <a:t> mas </a:t>
            </a:r>
            <a:r>
              <a:rPr lang="en-US" baseline="0" dirty="0" err="1"/>
              <a:t>equilibradas</a:t>
            </a:r>
            <a:r>
              <a:rPr lang="en-US" baseline="0" dirty="0"/>
              <a:t> y </a:t>
            </a:r>
            <a:r>
              <a:rPr lang="en-US" baseline="0" dirty="0" err="1"/>
              <a:t>satisfactorias</a:t>
            </a:r>
            <a:r>
              <a:rPr lang="en-US" baseline="0" dirty="0"/>
              <a:t>.</a:t>
            </a:r>
          </a:p>
        </p:txBody>
      </p:sp>
      <p:sp>
        <p:nvSpPr>
          <p:cNvPr id="4" name="Slide Number Placeholder 3"/>
          <p:cNvSpPr>
            <a:spLocks noGrp="1"/>
          </p:cNvSpPr>
          <p:nvPr>
            <p:ph type="sldNum" sz="quarter" idx="10"/>
          </p:nvPr>
        </p:nvSpPr>
        <p:spPr/>
        <p:txBody>
          <a:bodyPr/>
          <a:lstStyle/>
          <a:p>
            <a:fld id="{43556E33-FF1A-44C8-90E8-DDA74C62613A}" type="slidenum">
              <a:rPr lang="en-US" smtClean="0"/>
              <a:pPr/>
              <a:t>25</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983828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Human</a:t>
            </a:r>
            <a:r>
              <a:rPr lang="en-US" baseline="0" dirty="0"/>
              <a:t> basic needs can be: </a:t>
            </a:r>
          </a:p>
          <a:p>
            <a:pPr marL="171450" indent="-171450">
              <a:buFont typeface="Arial" panose="020B0604020202020204" pitchFamily="34" charset="0"/>
              <a:buChar char="•"/>
            </a:pPr>
            <a:r>
              <a:rPr lang="en-US" baseline="0" dirty="0"/>
              <a:t>Food, water safety, housing/shelter, love, connection, vulnerability, intimacy, acceptance </a:t>
            </a:r>
          </a:p>
          <a:p>
            <a:pPr marL="171450" indent="-171450">
              <a:buFont typeface="Arial" panose="020B0604020202020204" pitchFamily="34" charset="0"/>
              <a:buChar char="•"/>
            </a:pPr>
            <a:r>
              <a:rPr lang="en-US" baseline="0" dirty="0"/>
              <a:t>Comida, </a:t>
            </a:r>
            <a:r>
              <a:rPr lang="en-US" baseline="0" dirty="0" err="1"/>
              <a:t>agua</a:t>
            </a:r>
            <a:r>
              <a:rPr lang="en-US" baseline="0" dirty="0"/>
              <a:t>, </a:t>
            </a:r>
            <a:r>
              <a:rPr lang="en-US" baseline="0" dirty="0" err="1"/>
              <a:t>refugio</a:t>
            </a:r>
            <a:r>
              <a:rPr lang="en-US" baseline="0" dirty="0"/>
              <a:t>, </a:t>
            </a:r>
            <a:r>
              <a:rPr lang="en-US" baseline="0" dirty="0" err="1"/>
              <a:t>amor</a:t>
            </a:r>
            <a:r>
              <a:rPr lang="en-US" baseline="0" dirty="0"/>
              <a:t>, </a:t>
            </a:r>
            <a:r>
              <a:rPr lang="en-US" baseline="0" dirty="0" err="1"/>
              <a:t>conexion</a:t>
            </a:r>
            <a:r>
              <a:rPr lang="en-US" baseline="0" dirty="0"/>
              <a:t>, valor, </a:t>
            </a:r>
            <a:r>
              <a:rPr lang="en-US" baseline="0" dirty="0" err="1"/>
              <a:t>intimidad</a:t>
            </a:r>
            <a:r>
              <a:rPr lang="en-US" baseline="0" dirty="0"/>
              <a:t>, </a:t>
            </a:r>
            <a:r>
              <a:rPr lang="en-US" baseline="0" dirty="0" err="1"/>
              <a:t>aceptacion</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err="1"/>
              <a:t>Todos</a:t>
            </a:r>
            <a:r>
              <a:rPr lang="en-US" baseline="0" dirty="0"/>
              <a:t> </a:t>
            </a:r>
            <a:r>
              <a:rPr lang="en-US" baseline="0" dirty="0" err="1"/>
              <a:t>tenemos</a:t>
            </a:r>
            <a:r>
              <a:rPr lang="en-US" baseline="0" dirty="0"/>
              <a:t> </a:t>
            </a:r>
            <a:r>
              <a:rPr lang="en-US" baseline="0" dirty="0" err="1"/>
              <a:t>necesidades</a:t>
            </a:r>
            <a:r>
              <a:rPr lang="en-US" baseline="0" dirty="0"/>
              <a:t>, y </a:t>
            </a:r>
            <a:r>
              <a:rPr lang="en-US" baseline="0" dirty="0" err="1"/>
              <a:t>eso</a:t>
            </a:r>
            <a:r>
              <a:rPr lang="en-US" baseline="0" dirty="0"/>
              <a:t> no </a:t>
            </a:r>
            <a:r>
              <a:rPr lang="en-US" baseline="0" dirty="0" err="1"/>
              <a:t>significa</a:t>
            </a:r>
            <a:r>
              <a:rPr lang="en-US" baseline="0" dirty="0"/>
              <a:t> que </a:t>
            </a:r>
            <a:r>
              <a:rPr lang="en-US" baseline="0" dirty="0" err="1"/>
              <a:t>seamos</a:t>
            </a:r>
            <a:r>
              <a:rPr lang="en-US" baseline="0" dirty="0"/>
              <a:t> </a:t>
            </a:r>
            <a:r>
              <a:rPr lang="en-US" baseline="0" dirty="0" err="1"/>
              <a:t>dependientes</a:t>
            </a:r>
            <a:r>
              <a:rPr lang="en-US" baseline="0" dirty="0"/>
              <a:t>. </a:t>
            </a:r>
            <a:r>
              <a:rPr lang="en-US" baseline="0" dirty="0" err="1"/>
              <a:t>Reconocer</a:t>
            </a:r>
            <a:r>
              <a:rPr lang="en-US" baseline="0" dirty="0"/>
              <a:t> y </a:t>
            </a:r>
            <a:r>
              <a:rPr lang="en-US" baseline="0" dirty="0" err="1"/>
              <a:t>expresar</a:t>
            </a:r>
            <a:r>
              <a:rPr lang="en-US" baseline="0" dirty="0"/>
              <a:t> </a:t>
            </a:r>
            <a:r>
              <a:rPr lang="en-US" baseline="0" dirty="0" err="1"/>
              <a:t>nuestras</a:t>
            </a:r>
            <a:r>
              <a:rPr lang="en-US" baseline="0" dirty="0"/>
              <a:t> </a:t>
            </a:r>
            <a:r>
              <a:rPr lang="en-US" baseline="0" dirty="0" err="1"/>
              <a:t>necesidades</a:t>
            </a:r>
            <a:r>
              <a:rPr lang="en-US" baseline="0" dirty="0"/>
              <a:t> es una </a:t>
            </a:r>
            <a:r>
              <a:rPr lang="en-US" baseline="0" dirty="0" err="1"/>
              <a:t>parte</a:t>
            </a:r>
            <a:r>
              <a:rPr lang="en-US" baseline="0" dirty="0"/>
              <a:t> natural de la </a:t>
            </a:r>
            <a:r>
              <a:rPr lang="en-US" baseline="0" dirty="0" err="1"/>
              <a:t>experiencia</a:t>
            </a:r>
            <a:r>
              <a:rPr lang="en-US" baseline="0" dirty="0"/>
              <a:t> </a:t>
            </a:r>
            <a:r>
              <a:rPr lang="en-US" baseline="0" dirty="0" err="1"/>
              <a:t>humana</a:t>
            </a:r>
            <a:r>
              <a:rPr lang="en-US" baseline="0" dirty="0"/>
              <a:t> y no </a:t>
            </a:r>
            <a:r>
              <a:rPr lang="en-US" baseline="0" dirty="0" err="1"/>
              <a:t>indica</a:t>
            </a:r>
            <a:r>
              <a:rPr lang="en-US" baseline="0" dirty="0"/>
              <a:t> </a:t>
            </a:r>
            <a:r>
              <a:rPr lang="en-US" baseline="0" dirty="0" err="1"/>
              <a:t>debilidad</a:t>
            </a:r>
            <a:r>
              <a:rPr lang="en-US" baseline="0" dirty="0"/>
              <a:t>. Al </a:t>
            </a:r>
            <a:r>
              <a:rPr lang="en-US" baseline="0" dirty="0" err="1"/>
              <a:t>contrario</a:t>
            </a:r>
            <a:r>
              <a:rPr lang="en-US" baseline="0" dirty="0"/>
              <a:t>, </a:t>
            </a:r>
            <a:r>
              <a:rPr lang="en-US" baseline="0" dirty="0" err="1"/>
              <a:t>identificar</a:t>
            </a:r>
            <a:r>
              <a:rPr lang="en-US" baseline="0" dirty="0"/>
              <a:t> y </a:t>
            </a:r>
            <a:r>
              <a:rPr lang="en-US" baseline="0" dirty="0" err="1"/>
              <a:t>comunicar</a:t>
            </a:r>
            <a:r>
              <a:rPr lang="en-US" baseline="0" dirty="0"/>
              <a:t> </a:t>
            </a:r>
            <a:r>
              <a:rPr lang="en-US" baseline="0" dirty="0" err="1"/>
              <a:t>nuestras</a:t>
            </a:r>
            <a:r>
              <a:rPr lang="en-US" baseline="0" dirty="0"/>
              <a:t> </a:t>
            </a:r>
            <a:r>
              <a:rPr lang="en-US" baseline="0" dirty="0" err="1"/>
              <a:t>necesidades</a:t>
            </a:r>
            <a:r>
              <a:rPr lang="en-US" baseline="0" dirty="0"/>
              <a:t> de </a:t>
            </a:r>
            <a:r>
              <a:rPr lang="en-US" baseline="0" dirty="0" err="1"/>
              <a:t>manera</a:t>
            </a:r>
            <a:r>
              <a:rPr lang="en-US" baseline="0" dirty="0"/>
              <a:t> </a:t>
            </a:r>
            <a:r>
              <a:rPr lang="en-US" baseline="0" dirty="0" err="1"/>
              <a:t>saludable</a:t>
            </a:r>
            <a:r>
              <a:rPr lang="en-US" baseline="0" dirty="0"/>
              <a:t> es un </a:t>
            </a:r>
            <a:r>
              <a:rPr lang="en-US" baseline="0" dirty="0" err="1"/>
              <a:t>signo</a:t>
            </a:r>
            <a:r>
              <a:rPr lang="en-US" baseline="0" dirty="0"/>
              <a:t> de </a:t>
            </a:r>
            <a:r>
              <a:rPr lang="en-US" baseline="0" dirty="0" err="1"/>
              <a:t>madurez</a:t>
            </a:r>
            <a:r>
              <a:rPr lang="en-US" baseline="0" dirty="0"/>
              <a:t> </a:t>
            </a:r>
            <a:r>
              <a:rPr lang="en-US" baseline="0" dirty="0" err="1"/>
              <a:t>emocional</a:t>
            </a:r>
            <a:r>
              <a:rPr lang="en-US" baseline="0" dirty="0"/>
              <a:t> y </a:t>
            </a:r>
            <a:r>
              <a:rPr lang="en-US" baseline="0" dirty="0" err="1"/>
              <a:t>contribuye</a:t>
            </a:r>
            <a:r>
              <a:rPr lang="en-US" baseline="0" dirty="0"/>
              <a:t> a </a:t>
            </a:r>
            <a:r>
              <a:rPr lang="en-US" baseline="0" dirty="0" err="1"/>
              <a:t>relaciones</a:t>
            </a:r>
            <a:r>
              <a:rPr lang="en-US" baseline="0" dirty="0"/>
              <a:t> mas </a:t>
            </a:r>
            <a:r>
              <a:rPr lang="en-US" baseline="0" dirty="0" err="1"/>
              <a:t>equilibradas</a:t>
            </a:r>
            <a:r>
              <a:rPr lang="en-US" baseline="0" dirty="0"/>
              <a:t> y </a:t>
            </a:r>
            <a:r>
              <a:rPr lang="en-US" baseline="0" dirty="0" err="1"/>
              <a:t>satisfactorias</a:t>
            </a:r>
            <a:r>
              <a:rPr lang="en-US" baseline="0" dirty="0"/>
              <a:t>.</a:t>
            </a:r>
          </a:p>
        </p:txBody>
      </p:sp>
      <p:sp>
        <p:nvSpPr>
          <p:cNvPr id="4" name="Slide Number Placeholder 3"/>
          <p:cNvSpPr>
            <a:spLocks noGrp="1"/>
          </p:cNvSpPr>
          <p:nvPr>
            <p:ph type="sldNum" sz="quarter" idx="10"/>
          </p:nvPr>
        </p:nvSpPr>
        <p:spPr/>
        <p:txBody>
          <a:bodyPr/>
          <a:lstStyle/>
          <a:p>
            <a:fld id="{43556E33-FF1A-44C8-90E8-DDA74C62613A}" type="slidenum">
              <a:rPr lang="en-US" smtClean="0"/>
              <a:pPr/>
              <a:t>26</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578308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ASK STUDENTS: Que es </a:t>
            </a:r>
            <a:r>
              <a:rPr kumimoji="0" lang="en-US" sz="1800" b="0" i="0" u="none" strike="noStrike" kern="1200" cap="none" spc="0" normalizeH="0" baseline="0" noProof="0" dirty="0" err="1">
                <a:ln>
                  <a:noFill/>
                </a:ln>
                <a:solidFill>
                  <a:prstClr val="black"/>
                </a:solidFill>
                <a:effectLst/>
                <a:uLnTx/>
                <a:uFillTx/>
                <a:latin typeface="+mn-lt"/>
                <a:ea typeface="+mn-ea"/>
                <a:cs typeface="+mn-cs"/>
              </a:rPr>
              <a:t>exactamente</a:t>
            </a:r>
            <a:r>
              <a:rPr kumimoji="0" lang="en-US" sz="1800" b="0" i="0" u="none" strike="noStrike" kern="1200" cap="none" spc="0" normalizeH="0" baseline="0" noProof="0" dirty="0">
                <a:ln>
                  <a:noFill/>
                </a:ln>
                <a:solidFill>
                  <a:prstClr val="black"/>
                </a:solidFill>
                <a:effectLst/>
                <a:uLnTx/>
                <a:uFillTx/>
                <a:latin typeface="+mn-lt"/>
                <a:ea typeface="+mn-ea"/>
                <a:cs typeface="+mn-cs"/>
              </a:rPr>
              <a:t> el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reclutamiento</a:t>
            </a:r>
            <a:r>
              <a:rPr kumimoji="0" lang="en-US" sz="1800" b="0" i="0" u="none" strike="noStrike" kern="1200" cap="none" spc="0" normalizeH="0" baseline="0" noProof="0" dirty="0">
                <a:ln>
                  <a:noFill/>
                </a:ln>
                <a:solidFill>
                  <a:prstClr val="black"/>
                </a:solidFill>
                <a:effectLst/>
                <a:uLnTx/>
                <a:uFillTx/>
                <a:latin typeface="+mn-lt"/>
                <a:ea typeface="+mn-ea"/>
                <a:cs typeface="+mn-cs"/>
              </a:rPr>
              <a:t> y </a:t>
            </a:r>
            <a:r>
              <a:rPr kumimoji="0" lang="en-US" sz="1800" b="0" i="0" u="none" strike="noStrike" kern="1200" cap="none" spc="0" normalizeH="0" baseline="0" noProof="0" dirty="0" err="1">
                <a:ln>
                  <a:noFill/>
                </a:ln>
                <a:solidFill>
                  <a:prstClr val="black"/>
                </a:solidFill>
                <a:effectLst/>
                <a:uLnTx/>
                <a:uFillTx/>
                <a:latin typeface="+mn-lt"/>
                <a:ea typeface="+mn-ea"/>
                <a:cs typeface="+mn-cs"/>
              </a:rPr>
              <a:t>como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podria</a:t>
            </a:r>
            <a:r>
              <a:rPr kumimoji="0" lang="en-US" sz="1800" b="0" i="0" u="none" strike="noStrike" kern="1200" cap="none" spc="0" normalizeH="0" baseline="0" noProof="0" dirty="0">
                <a:ln>
                  <a:noFill/>
                </a:ln>
                <a:solidFill>
                  <a:prstClr val="black"/>
                </a:solidFill>
                <a:effectLst/>
                <a:uLnTx/>
                <a:uFillTx/>
                <a:latin typeface="+mn-lt"/>
                <a:ea typeface="+mn-ea"/>
                <a:cs typeface="+mn-cs"/>
              </a:rPr>
              <a:t> verse?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El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reclutamiento</a:t>
            </a:r>
            <a:r>
              <a:rPr kumimoji="0" lang="en-US" sz="1800" b="0" i="0" u="none" strike="noStrike" kern="1200" cap="none" spc="0" normalizeH="0" baseline="0" noProof="0" dirty="0">
                <a:ln>
                  <a:noFill/>
                </a:ln>
                <a:solidFill>
                  <a:prstClr val="black"/>
                </a:solidFill>
                <a:effectLst/>
                <a:uLnTx/>
                <a:uFillTx/>
                <a:latin typeface="+mn-lt"/>
                <a:ea typeface="+mn-ea"/>
                <a:cs typeface="+mn-cs"/>
              </a:rPr>
              <a:t> es la </a:t>
            </a:r>
            <a:r>
              <a:rPr kumimoji="0" lang="en-US" sz="1800" b="0" i="0" u="none" strike="noStrike" kern="1200" cap="none" spc="0" normalizeH="0" baseline="0" noProof="0" dirty="0" err="1">
                <a:ln>
                  <a:noFill/>
                </a:ln>
                <a:solidFill>
                  <a:prstClr val="black"/>
                </a:solidFill>
                <a:effectLst/>
                <a:uLnTx/>
                <a:uFillTx/>
                <a:latin typeface="+mn-lt"/>
                <a:ea typeface="+mn-ea"/>
                <a:cs typeface="+mn-cs"/>
              </a:rPr>
              <a:t>manera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que los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traficantes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atraen</a:t>
            </a:r>
            <a:r>
              <a:rPr kumimoji="0" lang="en-US" sz="1800" b="0" i="0" u="none" strike="noStrike" kern="1200" cap="none" spc="0" normalizeH="0" baseline="0" noProof="0" dirty="0">
                <a:ln>
                  <a:noFill/>
                </a:ln>
                <a:solidFill>
                  <a:prstClr val="black"/>
                </a:solidFill>
                <a:effectLst/>
                <a:uLnTx/>
                <a:uFillTx/>
                <a:latin typeface="+mn-lt"/>
                <a:ea typeface="+mn-ea"/>
                <a:cs typeface="+mn-cs"/>
              </a:rPr>
              <a:t> a las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hacia</a:t>
            </a:r>
            <a:r>
              <a:rPr kumimoji="0" lang="en-US" sz="1800" b="0" i="0" u="none" strike="noStrike" kern="1200" cap="none" spc="0" normalizeH="0" baseline="0" noProof="0" dirty="0">
                <a:ln>
                  <a:noFill/>
                </a:ln>
                <a:solidFill>
                  <a:prstClr val="black"/>
                </a:solidFill>
                <a:effectLst/>
                <a:uLnTx/>
                <a:uFillTx/>
                <a:latin typeface="+mn-lt"/>
                <a:ea typeface="+mn-ea"/>
                <a:cs typeface="+mn-cs"/>
              </a:rPr>
              <a:t> la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trata</a:t>
            </a:r>
            <a:r>
              <a:rPr kumimoji="0" lang="en-US" sz="1800" b="0" i="0" u="none" strike="noStrike" kern="1200" cap="none" spc="0" normalizeH="0" baseline="0" noProof="0" dirty="0">
                <a:ln>
                  <a:noFill/>
                </a:ln>
                <a:solidFill>
                  <a:prstClr val="black"/>
                </a:solidFill>
                <a:effectLst/>
                <a:uLnTx/>
                <a:uFillTx/>
                <a:latin typeface="+mn-lt"/>
                <a:ea typeface="+mn-ea"/>
                <a:cs typeface="+mn-cs"/>
              </a:rPr>
              <a:t> de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Cuando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alguien</a:t>
            </a:r>
            <a:r>
              <a:rPr kumimoji="0" lang="en-US" sz="1800" b="0" i="0" u="none" strike="noStrike" kern="1200" cap="none" spc="0" normalizeH="0" baseline="0" noProof="0" dirty="0">
                <a:ln>
                  <a:noFill/>
                </a:ln>
                <a:solidFill>
                  <a:prstClr val="black"/>
                </a:solidFill>
                <a:effectLst/>
                <a:uLnTx/>
                <a:uFillTx/>
                <a:latin typeface="+mn-lt"/>
                <a:ea typeface="+mn-ea"/>
                <a:cs typeface="+mn-cs"/>
              </a:rPr>
              <a:t> no </a:t>
            </a:r>
            <a:r>
              <a:rPr kumimoji="0" lang="en-US" sz="1800" b="0" i="0" u="none" strike="noStrike" kern="1200" cap="none" spc="0" normalizeH="0" baseline="0" noProof="0" dirty="0" err="1">
                <a:ln>
                  <a:noFill/>
                </a:ln>
                <a:solidFill>
                  <a:prstClr val="black"/>
                </a:solidFill>
                <a:effectLst/>
                <a:uLnTx/>
                <a:uFillTx/>
                <a:latin typeface="+mn-lt"/>
                <a:ea typeface="+mn-ea"/>
                <a:cs typeface="+mn-cs"/>
              </a:rPr>
              <a:t>tiene</a:t>
            </a:r>
            <a:r>
              <a:rPr kumimoji="0" lang="en-US" sz="1800" b="0" i="0" u="none" strike="noStrike" kern="1200" cap="none" spc="0" normalizeH="0" baseline="0" noProof="0" dirty="0">
                <a:ln>
                  <a:noFill/>
                </a:ln>
                <a:solidFill>
                  <a:prstClr val="black"/>
                </a:solidFill>
                <a:effectLst/>
                <a:uLnTx/>
                <a:uFillTx/>
                <a:latin typeface="+mn-lt"/>
                <a:ea typeface="+mn-ea"/>
                <a:cs typeface="+mn-cs"/>
              </a:rPr>
              <a:t> sus </a:t>
            </a:r>
            <a:r>
              <a:rPr kumimoji="0" lang="en-US" sz="1800" b="0" i="0" u="none" strike="noStrike" kern="1200" cap="none" spc="0" normalizeH="0" baseline="0" noProof="0" dirty="0" err="1">
                <a:ln>
                  <a:noFill/>
                </a:ln>
                <a:solidFill>
                  <a:prstClr val="black"/>
                </a:solidFill>
                <a:effectLst/>
                <a:uLnTx/>
                <a:uFillTx/>
                <a:latin typeface="+mn-lt"/>
                <a:ea typeface="+mn-ea"/>
                <a:cs typeface="+mn-cs"/>
              </a:rPr>
              <a:t>necesidades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basicas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cubiertas</a:t>
            </a:r>
            <a:r>
              <a:rPr kumimoji="0" lang="en-US" sz="1800" b="0" i="0" u="none" strike="noStrike" kern="1200" cap="none" spc="0" normalizeH="0" baseline="0" noProof="0" dirty="0">
                <a:ln>
                  <a:noFill/>
                </a:ln>
                <a:solidFill>
                  <a:prstClr val="black"/>
                </a:solidFill>
                <a:effectLst/>
                <a:uLnTx/>
                <a:uFillTx/>
                <a:latin typeface="+mn-lt"/>
                <a:ea typeface="+mn-ea"/>
                <a:cs typeface="+mn-cs"/>
              </a:rPr>
              <a:t>, a </a:t>
            </a:r>
            <a:r>
              <a:rPr kumimoji="0" lang="en-US" sz="1800" b="0" i="0" u="none" strike="noStrike" kern="1200" cap="none" spc="0" normalizeH="0" baseline="0" noProof="0" dirty="0" err="1">
                <a:ln>
                  <a:noFill/>
                </a:ln>
                <a:solidFill>
                  <a:prstClr val="black"/>
                </a:solidFill>
                <a:effectLst/>
                <a:uLnTx/>
                <a:uFillTx/>
                <a:latin typeface="+mn-lt"/>
                <a:ea typeface="+mn-ea"/>
                <a:cs typeface="+mn-cs"/>
              </a:rPr>
              <a:t>veces</a:t>
            </a:r>
            <a:r>
              <a:rPr kumimoji="0" lang="en-US" sz="1800" b="0" i="0" u="none" strike="noStrike" kern="1200" cap="none" spc="0" normalizeH="0" baseline="0" noProof="0" dirty="0">
                <a:ln>
                  <a:noFill/>
                </a:ln>
                <a:solidFill>
                  <a:prstClr val="black"/>
                </a:solidFill>
                <a:effectLst/>
                <a:uLnTx/>
                <a:uFillTx/>
                <a:latin typeface="+mn-lt"/>
                <a:ea typeface="+mn-ea"/>
                <a:cs typeface="+mn-cs"/>
              </a:rPr>
              <a:t> los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traficantes</a:t>
            </a:r>
            <a:r>
              <a:rPr kumimoji="0" lang="en-US" sz="1800" b="0" i="0" u="none" strike="noStrike" kern="1200" cap="none" spc="0" normalizeH="0" baseline="0" noProof="0" dirty="0">
                <a:ln>
                  <a:noFill/>
                </a:ln>
                <a:solidFill>
                  <a:prstClr val="black"/>
                </a:solidFill>
                <a:effectLst/>
                <a:uLnTx/>
                <a:uFillTx/>
                <a:latin typeface="+mn-lt"/>
                <a:ea typeface="+mn-ea"/>
                <a:cs typeface="+mn-cs"/>
              </a:rPr>
              <a:t> se </a:t>
            </a:r>
            <a:r>
              <a:rPr kumimoji="0" lang="en-US" sz="1800" b="0" i="0" u="none" strike="noStrike" kern="1200" cap="none" spc="0" normalizeH="0" baseline="0" noProof="0" dirty="0" err="1">
                <a:ln>
                  <a:noFill/>
                </a:ln>
                <a:solidFill>
                  <a:prstClr val="black"/>
                </a:solidFill>
                <a:effectLst/>
                <a:uLnTx/>
                <a:uFillTx/>
                <a:latin typeface="+mn-lt"/>
                <a:ea typeface="+mn-ea"/>
                <a:cs typeface="+mn-cs"/>
              </a:rPr>
              <a:t>aprovechan</a:t>
            </a:r>
            <a:r>
              <a:rPr kumimoji="0" lang="en-US" sz="1800" b="0" i="0" u="none" strike="noStrike" kern="1200" cap="none" spc="0" normalizeH="0" baseline="0" noProof="0" dirty="0">
                <a:ln>
                  <a:noFill/>
                </a:ln>
                <a:solidFill>
                  <a:prstClr val="black"/>
                </a:solidFill>
                <a:effectLst/>
                <a:uLnTx/>
                <a:uFillTx/>
                <a:latin typeface="+mn-lt"/>
                <a:ea typeface="+mn-ea"/>
                <a:cs typeface="+mn-cs"/>
              </a:rPr>
              <a:t>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eso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Aqui</a:t>
            </a:r>
            <a:r>
              <a:rPr kumimoji="0" lang="en-US" sz="1800" b="0" i="0" u="none" strike="noStrike" kern="1200" cap="none" spc="0" normalizeH="0" baseline="0" noProof="0" dirty="0">
                <a:ln>
                  <a:noFill/>
                </a:ln>
                <a:solidFill>
                  <a:prstClr val="black"/>
                </a:solidFill>
                <a:effectLst/>
                <a:uLnTx/>
                <a:uFillTx/>
                <a:latin typeface="+mn-lt"/>
                <a:ea typeface="+mn-ea"/>
                <a:cs typeface="+mn-cs"/>
              </a:rPr>
              <a:t> hay </a:t>
            </a:r>
            <a:r>
              <a:rPr kumimoji="0" lang="en-US" sz="1800" b="0" i="0" u="none" strike="noStrike" kern="1200" cap="none" spc="0" normalizeH="0" baseline="0" noProof="0" dirty="0" err="1">
                <a:ln>
                  <a:noFill/>
                </a:ln>
                <a:solidFill>
                  <a:prstClr val="black"/>
                </a:solidFill>
                <a:effectLst/>
                <a:uLnTx/>
                <a:uFillTx/>
                <a:latin typeface="+mn-lt"/>
                <a:ea typeface="+mn-ea"/>
                <a:cs typeface="+mn-cs"/>
              </a:rPr>
              <a:t>algunos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ejemplos</a:t>
            </a:r>
            <a:r>
              <a:rPr kumimoji="0" lang="en-US" sz="1800" b="0" i="0" u="none" strike="noStrike" kern="1200" cap="none" spc="0" normalizeH="0" baseline="0" noProof="0" dirty="0">
                <a:ln>
                  <a:noFill/>
                </a:ln>
                <a:solidFill>
                  <a:prstClr val="black"/>
                </a:solidFill>
                <a:effectLst/>
                <a:uLnTx/>
                <a:uFillTx/>
                <a:latin typeface="+mn-lt"/>
                <a:ea typeface="+mn-ea"/>
                <a:cs typeface="+mn-cs"/>
              </a:rPr>
              <a:t>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como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puede</a:t>
            </a:r>
            <a:r>
              <a:rPr kumimoji="0" lang="en-US" sz="1800" b="0" i="0" u="none" strike="noStrike" kern="1200" cap="none" spc="0" normalizeH="0" baseline="0" noProof="0" dirty="0">
                <a:ln>
                  <a:noFill/>
                </a:ln>
                <a:solidFill>
                  <a:prstClr val="black"/>
                </a:solidFill>
                <a:effectLst/>
                <a:uLnTx/>
                <a:uFillTx/>
                <a:latin typeface="+mn-lt"/>
                <a:ea typeface="+mn-ea"/>
                <a:cs typeface="+mn-cs"/>
              </a:rPr>
              <a:t> verse: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El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reclutamiento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puede</a:t>
            </a:r>
            <a:r>
              <a:rPr kumimoji="0" lang="en-US" sz="1800" b="0" i="0" u="none" strike="noStrike" kern="1200" cap="none" spc="0" normalizeH="0" baseline="0" noProof="0" dirty="0">
                <a:ln>
                  <a:noFill/>
                </a:ln>
                <a:solidFill>
                  <a:prstClr val="black"/>
                </a:solidFill>
                <a:effectLst/>
                <a:uLnTx/>
                <a:uFillTx/>
                <a:latin typeface="+mn-lt"/>
                <a:ea typeface="+mn-ea"/>
                <a:cs typeface="+mn-cs"/>
              </a:rPr>
              <a:t> verse </a:t>
            </a:r>
            <a:r>
              <a:rPr kumimoji="0" lang="en-US" sz="1800" b="0" i="0" u="none" strike="noStrike" kern="1200" cap="none" spc="0" normalizeH="0" baseline="0" noProof="0" dirty="0" err="1">
                <a:ln>
                  <a:noFill/>
                </a:ln>
                <a:solidFill>
                  <a:prstClr val="black"/>
                </a:solidFill>
                <a:effectLst/>
                <a:uLnTx/>
                <a:uFillTx/>
                <a:latin typeface="+mn-lt"/>
                <a:ea typeface="+mn-ea"/>
                <a:cs typeface="+mn-cs"/>
              </a:rPr>
              <a:t>como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promesas</a:t>
            </a:r>
            <a:r>
              <a:rPr kumimoji="0" lang="en-US" sz="1800" b="0" i="0" u="none" strike="noStrike" kern="1200" cap="none" spc="0" normalizeH="0" baseline="0" noProof="0" dirty="0">
                <a:ln>
                  <a:noFill/>
                </a:ln>
                <a:solidFill>
                  <a:prstClr val="black"/>
                </a:solidFill>
                <a:effectLst/>
                <a:uLnTx/>
                <a:uFillTx/>
                <a:latin typeface="+mn-lt"/>
                <a:ea typeface="+mn-ea"/>
                <a:cs typeface="+mn-cs"/>
              </a:rPr>
              <a:t> falsas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amor</a:t>
            </a:r>
            <a:r>
              <a:rPr kumimoji="0" lang="en-US" sz="1800" b="0" i="0" u="none" strike="noStrike" kern="1200" cap="none" spc="0" normalizeH="0" baseline="0" noProof="0" dirty="0">
                <a:ln>
                  <a:noFill/>
                </a:ln>
                <a:solidFill>
                  <a:prstClr val="black"/>
                </a:solidFill>
                <a:effectLst/>
                <a:uLnTx/>
                <a:uFillTx/>
                <a:latin typeface="+mn-lt"/>
                <a:ea typeface="+mn-ea"/>
                <a:cs typeface="+mn-cs"/>
              </a:rPr>
              <a:t> or </a:t>
            </a:r>
            <a:r>
              <a:rPr kumimoji="0" lang="en-US" sz="1800" b="0" i="0" u="none" strike="noStrike" kern="1200" cap="none" spc="0" normalizeH="0" baseline="0" noProof="0" dirty="0" err="1">
                <a:ln>
                  <a:noFill/>
                </a:ln>
                <a:solidFill>
                  <a:prstClr val="black"/>
                </a:solidFill>
                <a:effectLst/>
                <a:uLnTx/>
                <a:uFillTx/>
                <a:latin typeface="+mn-lt"/>
                <a:ea typeface="+mn-ea"/>
                <a:cs typeface="+mn-cs"/>
              </a:rPr>
              <a:t>aceptacion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Recuerden</a:t>
            </a:r>
            <a:r>
              <a:rPr kumimoji="0" lang="en-US" sz="1800" b="0" i="0" u="none" strike="noStrike" kern="1200" cap="none" spc="0" normalizeH="0" baseline="0" noProof="0" dirty="0">
                <a:ln>
                  <a:noFill/>
                </a:ln>
                <a:solidFill>
                  <a:prstClr val="black"/>
                </a:solidFill>
                <a:effectLst/>
                <a:uLnTx/>
                <a:uFillTx/>
                <a:latin typeface="+mn-lt"/>
                <a:ea typeface="+mn-ea"/>
                <a:cs typeface="+mn-cs"/>
              </a:rPr>
              <a:t> las </a:t>
            </a:r>
            <a:r>
              <a:rPr kumimoji="0" lang="en-US" sz="1800" b="0" i="0" u="none" strike="noStrike" kern="1200" cap="none" spc="0" normalizeH="0" baseline="0" noProof="0" dirty="0" err="1">
                <a:ln>
                  <a:noFill/>
                </a:ln>
                <a:solidFill>
                  <a:prstClr val="black"/>
                </a:solidFill>
                <a:effectLst/>
                <a:uLnTx/>
                <a:uFillTx/>
                <a:latin typeface="+mn-lt"/>
                <a:ea typeface="+mn-ea"/>
                <a:cs typeface="+mn-cs"/>
              </a:rPr>
              <a:t>necesidades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basicas</a:t>
            </a:r>
            <a:r>
              <a:rPr kumimoji="0" lang="en-US" sz="1800" b="0" i="0" u="none" strike="noStrike" kern="1200" cap="none" spc="0" normalizeH="0" baseline="0" noProof="0" dirty="0">
                <a:ln>
                  <a:noFill/>
                </a:ln>
                <a:solidFill>
                  <a:prstClr val="black"/>
                </a:solidFill>
                <a:effectLst/>
                <a:uLnTx/>
                <a:uFillTx/>
                <a:latin typeface="+mn-lt"/>
                <a:ea typeface="+mn-ea"/>
                <a:cs typeface="+mn-cs"/>
              </a:rPr>
              <a:t> intangibles de una persona: </a:t>
            </a:r>
            <a:r>
              <a:rPr kumimoji="0" lang="en-US" sz="1800" b="0" i="0" u="none" strike="noStrike" kern="1200" cap="none" spc="0" normalizeH="0" baseline="0" noProof="0" dirty="0" err="1">
                <a:ln>
                  <a:noFill/>
                </a:ln>
                <a:solidFill>
                  <a:prstClr val="black"/>
                </a:solidFill>
                <a:effectLst/>
                <a:uLnTx/>
                <a:uFillTx/>
                <a:latin typeface="+mn-lt"/>
                <a:ea typeface="+mn-ea"/>
                <a:cs typeface="+mn-cs"/>
              </a:rPr>
              <a:t>buscar</a:t>
            </a:r>
            <a:r>
              <a:rPr kumimoji="0" lang="en-US" sz="1800" b="0" i="0" u="none" strike="noStrike" kern="1200" cap="none" spc="0" normalizeH="0" baseline="0" noProof="0" dirty="0">
                <a:ln>
                  <a:noFill/>
                </a:ln>
                <a:solidFill>
                  <a:prstClr val="black"/>
                </a:solidFill>
                <a:effectLst/>
                <a:uLnTx/>
                <a:uFillTx/>
                <a:latin typeface="+mn-lt"/>
                <a:ea typeface="+mn-ea"/>
                <a:cs typeface="+mn-cs"/>
              </a:rPr>
              <a:t> a </a:t>
            </a:r>
            <a:r>
              <a:rPr kumimoji="0" lang="en-US" sz="1800" b="0" i="0" u="none" strike="noStrike" kern="1200" cap="none" spc="0" normalizeH="0" baseline="0" noProof="0" dirty="0" err="1">
                <a:ln>
                  <a:noFill/>
                </a:ln>
                <a:solidFill>
                  <a:prstClr val="black"/>
                </a:solidFill>
                <a:effectLst/>
                <a:uLnTx/>
                <a:uFillTx/>
                <a:latin typeface="+mn-lt"/>
                <a:ea typeface="+mn-ea"/>
                <a:cs typeface="+mn-cs"/>
              </a:rPr>
              <a:t>alguien</a:t>
            </a:r>
            <a:r>
              <a:rPr kumimoji="0" lang="en-US" sz="1800" b="0" i="0" u="none" strike="noStrike" kern="1200" cap="none" spc="0" normalizeH="0" baseline="0" noProof="0" dirty="0">
                <a:ln>
                  <a:noFill/>
                </a:ln>
                <a:solidFill>
                  <a:prstClr val="black"/>
                </a:solidFill>
                <a:effectLst/>
                <a:uLnTx/>
                <a:uFillTx/>
                <a:latin typeface="+mn-lt"/>
                <a:ea typeface="+mn-ea"/>
                <a:cs typeface="+mn-cs"/>
              </a:rPr>
              <a:t> que los </a:t>
            </a:r>
            <a:r>
              <a:rPr kumimoji="0" lang="en-US" sz="1800" b="0" i="0" u="none" strike="noStrike" kern="1200" cap="none" spc="0" normalizeH="0" baseline="0" noProof="0" dirty="0" err="1">
                <a:ln>
                  <a:noFill/>
                </a:ln>
                <a:solidFill>
                  <a:prstClr val="black"/>
                </a:solidFill>
                <a:effectLst/>
                <a:uLnTx/>
                <a:uFillTx/>
                <a:latin typeface="+mn-lt"/>
                <a:ea typeface="+mn-ea"/>
                <a:cs typeface="+mn-cs"/>
              </a:rPr>
              <a:t>acepte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tal</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como</a:t>
            </a:r>
            <a:r>
              <a:rPr kumimoji="0" lang="en-US" sz="1800" b="0" i="0" u="none" strike="noStrike" kern="1200" cap="none" spc="0" normalizeH="0" baseline="0" noProof="0" dirty="0">
                <a:ln>
                  <a:noFill/>
                </a:ln>
                <a:solidFill>
                  <a:prstClr val="black"/>
                </a:solidFill>
                <a:effectLst/>
                <a:uLnTx/>
                <a:uFillTx/>
                <a:latin typeface="+mn-lt"/>
                <a:ea typeface="+mn-ea"/>
                <a:cs typeface="+mn-cs"/>
              </a:rPr>
              <a:t> son.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Tambien </a:t>
            </a:r>
            <a:r>
              <a:rPr kumimoji="0" lang="en-US" sz="1800" b="0" i="0" u="none" strike="noStrike" kern="1200" cap="none" spc="0" normalizeH="0" baseline="0" noProof="0" dirty="0" err="1">
                <a:ln>
                  <a:noFill/>
                </a:ln>
                <a:solidFill>
                  <a:prstClr val="black"/>
                </a:solidFill>
                <a:effectLst/>
                <a:uLnTx/>
                <a:uFillTx/>
                <a:latin typeface="+mn-lt"/>
                <a:ea typeface="+mn-ea"/>
                <a:cs typeface="+mn-cs"/>
              </a:rPr>
              <a:t>puede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incluir</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promesas</a:t>
            </a:r>
            <a:r>
              <a:rPr kumimoji="0" lang="en-US" sz="1800" b="0" i="0" u="none" strike="noStrike" kern="1200" cap="none" spc="0" normalizeH="0" baseline="0" noProof="0" dirty="0">
                <a:ln>
                  <a:noFill/>
                </a:ln>
                <a:solidFill>
                  <a:prstClr val="black"/>
                </a:solidFill>
                <a:effectLst/>
                <a:uLnTx/>
                <a:uFillTx/>
                <a:latin typeface="+mn-lt"/>
                <a:ea typeface="+mn-ea"/>
                <a:cs typeface="+mn-cs"/>
              </a:rPr>
              <a:t> falsas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ganancias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monetarias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si</a:t>
            </a:r>
            <a:r>
              <a:rPr kumimoji="0" lang="en-US" sz="1800" b="0" i="0" u="none" strike="noStrike" kern="1200" cap="none" spc="0" normalizeH="0" baseline="0" noProof="0" dirty="0">
                <a:ln>
                  <a:noFill/>
                </a:ln>
                <a:solidFill>
                  <a:prstClr val="black"/>
                </a:solidFill>
                <a:effectLst/>
                <a:uLnTx/>
                <a:uFillTx/>
                <a:latin typeface="+mn-lt"/>
                <a:ea typeface="+mn-ea"/>
                <a:cs typeface="+mn-cs"/>
              </a:rPr>
              <a:t> un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trabajo</a:t>
            </a:r>
            <a:r>
              <a:rPr kumimoji="0" lang="en-US" sz="1800" b="0" i="0" u="none" strike="noStrike" kern="1200" cap="none" spc="0" normalizeH="0" baseline="0" noProof="0" dirty="0">
                <a:ln>
                  <a:noFill/>
                </a:ln>
                <a:solidFill>
                  <a:prstClr val="black"/>
                </a:solidFill>
                <a:effectLst/>
                <a:uLnTx/>
                <a:uFillTx/>
                <a:latin typeface="+mn-lt"/>
                <a:ea typeface="+mn-ea"/>
                <a:cs typeface="+mn-cs"/>
              </a:rPr>
              <a:t> o el </a:t>
            </a:r>
            <a:r>
              <a:rPr kumimoji="0" lang="en-US" sz="1800" b="0" i="0" u="none" strike="noStrike" kern="1200" cap="none" spc="0" normalizeH="0" baseline="0" noProof="0" dirty="0" err="1">
                <a:ln>
                  <a:noFill/>
                </a:ln>
                <a:solidFill>
                  <a:prstClr val="black"/>
                </a:solidFill>
                <a:effectLst/>
                <a:uLnTx/>
                <a:uFillTx/>
                <a:latin typeface="+mn-lt"/>
                <a:ea typeface="+mn-ea"/>
                <a:cs typeface="+mn-cs"/>
              </a:rPr>
              <a:t>dinero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parecen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demasiado</a:t>
            </a:r>
            <a:r>
              <a:rPr kumimoji="0" lang="en-US" sz="1800" b="0" i="0" u="none" strike="noStrike" kern="1200" cap="none" spc="0" normalizeH="0" baseline="0" noProof="0" dirty="0">
                <a:ln>
                  <a:noFill/>
                </a:ln>
                <a:solidFill>
                  <a:prstClr val="black"/>
                </a:solidFill>
                <a:effectLst/>
                <a:uLnTx/>
                <a:uFillTx/>
                <a:latin typeface="+mn-lt"/>
                <a:ea typeface="+mn-ea"/>
                <a:cs typeface="+mn-cs"/>
              </a:rPr>
              <a:t> Buenos para ser </a:t>
            </a:r>
            <a:r>
              <a:rPr kumimoji="0" lang="en-US" sz="1800" b="0" i="0" u="none" strike="noStrike" kern="1200" cap="none" spc="0" normalizeH="0" baseline="0" noProof="0" dirty="0" err="1">
                <a:ln>
                  <a:noFill/>
                </a:ln>
                <a:solidFill>
                  <a:prstClr val="black"/>
                </a:solidFill>
                <a:effectLst/>
                <a:uLnTx/>
                <a:uFillTx/>
                <a:latin typeface="+mn-lt"/>
                <a:ea typeface="+mn-ea"/>
                <a:cs typeface="+mn-cs"/>
              </a:rPr>
              <a:t>verdad</a:t>
            </a:r>
            <a:r>
              <a:rPr kumimoji="0" lang="en-US" sz="1800" b="0" i="0" u="none" strike="noStrike" kern="1200" cap="none" spc="0" normalizeH="0" baseline="0" noProof="0" dirty="0">
                <a:ln>
                  <a:noFill/>
                </a:ln>
                <a:solidFill>
                  <a:prstClr val="black"/>
                </a:solidFill>
                <a:effectLst/>
                <a:uLnTx/>
                <a:uFillTx/>
                <a:latin typeface="+mn-lt"/>
                <a:ea typeface="+mn-ea"/>
                <a:cs typeface="+mn-cs"/>
              </a:rPr>
              <a:t>, confine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sus </a:t>
            </a:r>
            <a:r>
              <a:rPr kumimoji="0" lang="en-US" sz="1800" b="0" i="0" u="none" strike="noStrike" kern="1200" cap="none" spc="0" normalizeH="0" baseline="0" noProof="0" dirty="0" err="1">
                <a:ln>
                  <a:noFill/>
                </a:ln>
                <a:solidFill>
                  <a:prstClr val="black"/>
                </a:solidFill>
                <a:effectLst/>
                <a:uLnTx/>
                <a:uFillTx/>
                <a:latin typeface="+mn-lt"/>
                <a:ea typeface="+mn-ea"/>
                <a:cs typeface="+mn-cs"/>
              </a:rPr>
              <a:t>instintos</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Publicidad falsa: </a:t>
            </a:r>
            <a:r>
              <a:rPr kumimoji="0" lang="en-US" sz="1800" b="0" i="0" u="none" strike="noStrike" kern="1200" cap="none" spc="0" normalizeH="0" baseline="0" noProof="0" dirty="0" err="1">
                <a:ln>
                  <a:noFill/>
                </a:ln>
                <a:solidFill>
                  <a:prstClr val="black"/>
                </a:solidFill>
                <a:effectLst/>
                <a:uLnTx/>
                <a:uFillTx/>
                <a:latin typeface="+mn-lt"/>
                <a:ea typeface="+mn-ea"/>
                <a:cs typeface="+mn-cs"/>
              </a:rPr>
              <a:t>Muchas</a:t>
            </a:r>
            <a:r>
              <a:rPr kumimoji="0" lang="en-US" sz="1800" b="0" i="0" u="none" strike="noStrike" kern="1200" cap="none" spc="0" normalizeH="0" baseline="0" noProof="0" dirty="0">
                <a:ln>
                  <a:noFill/>
                </a:ln>
                <a:solidFill>
                  <a:prstClr val="black"/>
                </a:solidFill>
                <a:effectLst/>
                <a:uLnTx/>
                <a:uFillTx/>
                <a:latin typeface="+mn-lt"/>
                <a:ea typeface="+mn-ea"/>
                <a:cs typeface="+mn-cs"/>
              </a:rPr>
              <a:t>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quieren</a:t>
            </a:r>
            <a:r>
              <a:rPr kumimoji="0" lang="en-US" sz="1800" b="0" i="0" u="none" strike="noStrike" kern="1200" cap="none" spc="0" normalizeH="0" baseline="0" noProof="0" dirty="0">
                <a:ln>
                  <a:noFill/>
                </a:ln>
                <a:solidFill>
                  <a:prstClr val="black"/>
                </a:solidFill>
                <a:effectLst/>
                <a:uLnTx/>
                <a:uFillTx/>
                <a:latin typeface="+mn-lt"/>
                <a:ea typeface="+mn-ea"/>
                <a:cs typeface="+mn-cs"/>
              </a:rPr>
              <a:t> ser </a:t>
            </a:r>
            <a:r>
              <a:rPr kumimoji="0" lang="en-US" sz="1800" b="0" i="0" u="none" strike="noStrike" kern="1200" cap="none" spc="0" normalizeH="0" baseline="0" noProof="0" dirty="0" err="1">
                <a:ln>
                  <a:noFill/>
                </a:ln>
                <a:solidFill>
                  <a:prstClr val="black"/>
                </a:solidFill>
                <a:effectLst/>
                <a:uLnTx/>
                <a:uFillTx/>
                <a:latin typeface="+mn-lt"/>
                <a:ea typeface="+mn-ea"/>
                <a:cs typeface="+mn-cs"/>
              </a:rPr>
              <a:t>famosas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las redes </a:t>
            </a:r>
            <a:r>
              <a:rPr kumimoji="0" lang="en-US" sz="1800" b="0" i="0" u="none" strike="noStrike" kern="1200" cap="none" spc="0" normalizeH="0" baseline="0" noProof="0" dirty="0" err="1">
                <a:ln>
                  <a:noFill/>
                </a:ln>
                <a:solidFill>
                  <a:prstClr val="black"/>
                </a:solidFill>
                <a:effectLst/>
                <a:uLnTx/>
                <a:uFillTx/>
                <a:latin typeface="+mn-lt"/>
                <a:ea typeface="+mn-ea"/>
                <a:cs typeface="+mn-cs"/>
              </a:rPr>
              <a:t>sociales</a:t>
            </a:r>
            <a:r>
              <a:rPr kumimoji="0" lang="en-US" sz="1800" b="0" i="0" u="none" strike="noStrike" kern="1200" cap="none" spc="0" normalizeH="0" baseline="0" noProof="0" dirty="0">
                <a:ln>
                  <a:noFill/>
                </a:ln>
                <a:solidFill>
                  <a:prstClr val="black"/>
                </a:solidFill>
                <a:effectLst/>
                <a:uLnTx/>
                <a:uFillTx/>
                <a:latin typeface="+mn-lt"/>
                <a:ea typeface="+mn-ea"/>
                <a:cs typeface="+mn-cs"/>
              </a:rPr>
              <a:t>, y los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traficantes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pueden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aprovecharse</a:t>
            </a:r>
            <a:r>
              <a:rPr kumimoji="0" lang="en-US" sz="1800" b="0" i="0" u="none" strike="noStrike" kern="1200" cap="none" spc="0" normalizeH="0" baseline="0" noProof="0" dirty="0">
                <a:ln>
                  <a:noFill/>
                </a:ln>
                <a:solidFill>
                  <a:prstClr val="black"/>
                </a:solidFill>
                <a:effectLst/>
                <a:uLnTx/>
                <a:uFillTx/>
                <a:latin typeface="+mn-lt"/>
                <a:ea typeface="+mn-ea"/>
                <a:cs typeface="+mn-cs"/>
              </a:rPr>
              <a:t>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esa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situacion</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Redes </a:t>
            </a:r>
            <a:r>
              <a:rPr kumimoji="0" lang="en-US" sz="1800" b="0" i="0" u="none" strike="noStrike" kern="1200" cap="none" spc="0" normalizeH="0" baseline="0" noProof="0" dirty="0" err="1">
                <a:ln>
                  <a:noFill/>
                </a:ln>
                <a:solidFill>
                  <a:prstClr val="black"/>
                </a:solidFill>
                <a:effectLst/>
                <a:uLnTx/>
                <a:uFillTx/>
                <a:latin typeface="+mn-lt"/>
                <a:ea typeface="+mn-ea"/>
                <a:cs typeface="+mn-cs"/>
              </a:rPr>
              <a:t>sociales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Alguna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vez</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han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recibido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mensajes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directos</a:t>
            </a:r>
            <a:r>
              <a:rPr kumimoji="0" lang="en-US" sz="1800" b="0" i="0" u="none" strike="noStrike" kern="1200" cap="none" spc="0" normalizeH="0" baseline="0" noProof="0" dirty="0">
                <a:ln>
                  <a:noFill/>
                </a:ln>
                <a:solidFill>
                  <a:prstClr val="black"/>
                </a:solidFill>
                <a:effectLst/>
                <a:uLnTx/>
                <a:uFillTx/>
                <a:latin typeface="+mn-lt"/>
                <a:ea typeface="+mn-ea"/>
                <a:cs typeface="+mn-cs"/>
              </a:rPr>
              <a:t> de personas que no </a:t>
            </a:r>
            <a:r>
              <a:rPr kumimoji="0" lang="en-US" sz="1800" b="0" i="0" u="none" strike="noStrike" kern="1200" cap="none" spc="0" normalizeH="0" baseline="0" noProof="0" dirty="0" err="1">
                <a:ln>
                  <a:noFill/>
                </a:ln>
                <a:solidFill>
                  <a:prstClr val="black"/>
                </a:solidFill>
                <a:effectLst/>
                <a:uLnTx/>
                <a:uFillTx/>
                <a:latin typeface="+mn-lt"/>
                <a:ea typeface="+mn-ea"/>
                <a:cs typeface="+mn-cs"/>
              </a:rPr>
              <a:t>conocen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redes </a:t>
            </a:r>
            <a:r>
              <a:rPr kumimoji="0" lang="en-US" sz="1800" b="0" i="0" u="none" strike="noStrike" kern="1200" cap="none" spc="0" normalizeH="0" baseline="0" noProof="0" dirty="0" err="1">
                <a:ln>
                  <a:noFill/>
                </a:ln>
                <a:solidFill>
                  <a:prstClr val="black"/>
                </a:solidFill>
                <a:effectLst/>
                <a:uLnTx/>
                <a:uFillTx/>
                <a:latin typeface="+mn-lt"/>
                <a:ea typeface="+mn-ea"/>
                <a:cs typeface="+mn-cs"/>
              </a:rPr>
              <a:t>sociales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Estas</a:t>
            </a:r>
            <a:r>
              <a:rPr kumimoji="0" lang="en-US" sz="1800" b="0" i="0" u="none" strike="noStrike" kern="1200" cap="none" spc="0" normalizeH="0" baseline="0" noProof="0" dirty="0">
                <a:ln>
                  <a:noFill/>
                </a:ln>
                <a:solidFill>
                  <a:prstClr val="black"/>
                </a:solidFill>
                <a:effectLst/>
                <a:uLnTx/>
                <a:uFillTx/>
                <a:latin typeface="+mn-lt"/>
                <a:ea typeface="+mn-ea"/>
                <a:cs typeface="+mn-cs"/>
              </a:rPr>
              <a:t> personas no son </a:t>
            </a:r>
            <a:r>
              <a:rPr kumimoji="0" lang="en-US" sz="1800" b="0" i="0" u="none" strike="noStrike" kern="1200" cap="none" spc="0" normalizeH="0" baseline="0" noProof="0" dirty="0" err="1">
                <a:ln>
                  <a:noFill/>
                </a:ln>
                <a:solidFill>
                  <a:prstClr val="black"/>
                </a:solidFill>
                <a:effectLst/>
                <a:uLnTx/>
                <a:uFillTx/>
                <a:latin typeface="+mn-lt"/>
                <a:ea typeface="+mn-ea"/>
                <a:cs typeface="+mn-cs"/>
              </a:rPr>
              <a:t>necesariamente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traficantes</a:t>
            </a:r>
            <a:r>
              <a:rPr kumimoji="0" lang="en-US" sz="1800" b="0" i="0" u="none" strike="noStrike" kern="1200" cap="none" spc="0" normalizeH="0" baseline="0" noProof="0" dirty="0">
                <a:ln>
                  <a:noFill/>
                </a:ln>
                <a:solidFill>
                  <a:prstClr val="black"/>
                </a:solidFill>
                <a:effectLst/>
                <a:uLnTx/>
                <a:uFillTx/>
                <a:latin typeface="+mn-lt"/>
                <a:ea typeface="+mn-ea"/>
                <a:cs typeface="+mn-cs"/>
              </a:rPr>
              <a:t> de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pero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siguen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siendo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desconocidos</a:t>
            </a:r>
            <a:r>
              <a:rPr kumimoji="0" lang="en-US" sz="1800" b="0" i="0" u="none" strike="noStrike" kern="1200" cap="none" spc="0" normalizeH="0" baseline="0" noProof="0" dirty="0">
                <a:ln>
                  <a:noFill/>
                </a:ln>
                <a:solidFill>
                  <a:prstClr val="black"/>
                </a:solidFill>
                <a:effectLst/>
                <a:uLnTx/>
                <a:uFillTx/>
                <a:latin typeface="+mn-lt"/>
                <a:ea typeface="+mn-ea"/>
                <a:cs typeface="+mn-cs"/>
              </a:rPr>
              <a:t>. Una Buena idea para </a:t>
            </a:r>
            <a:r>
              <a:rPr kumimoji="0" lang="en-US" sz="1800" b="0" i="0" u="none" strike="noStrike" kern="1200" cap="none" spc="0" normalizeH="0" baseline="0" noProof="0" dirty="0" err="1">
                <a:ln>
                  <a:noFill/>
                </a:ln>
                <a:solidFill>
                  <a:prstClr val="black"/>
                </a:solidFill>
                <a:effectLst/>
                <a:uLnTx/>
                <a:uFillTx/>
                <a:latin typeface="+mn-lt"/>
                <a:ea typeface="+mn-ea"/>
                <a:cs typeface="+mn-cs"/>
              </a:rPr>
              <a:t>estar</a:t>
            </a:r>
            <a:r>
              <a:rPr kumimoji="0" lang="en-US" sz="1800" b="0" i="0" u="none" strike="noStrike" kern="1200" cap="none" spc="0" normalizeH="0" baseline="0" noProof="0" dirty="0">
                <a:ln>
                  <a:noFill/>
                </a:ln>
                <a:solidFill>
                  <a:prstClr val="black"/>
                </a:solidFill>
                <a:effectLst/>
                <a:uLnTx/>
                <a:uFillTx/>
                <a:latin typeface="+mn-lt"/>
                <a:ea typeface="+mn-ea"/>
                <a:cs typeface="+mn-cs"/>
              </a:rPr>
              <a:t> mas </a:t>
            </a:r>
            <a:r>
              <a:rPr kumimoji="0" lang="en-US" sz="1800" b="0" i="0" u="none" strike="noStrike" kern="1200" cap="none" spc="0" normalizeH="0" baseline="0" noProof="0" dirty="0" err="1">
                <a:ln>
                  <a:noFill/>
                </a:ln>
                <a:solidFill>
                  <a:prstClr val="black"/>
                </a:solidFill>
                <a:effectLst/>
                <a:uLnTx/>
                <a:uFillTx/>
                <a:latin typeface="+mn-lt"/>
                <a:ea typeface="+mn-ea"/>
                <a:cs typeface="+mn-cs"/>
              </a:rPr>
              <a:t>seguros</a:t>
            </a:r>
            <a:r>
              <a:rPr kumimoji="0" lang="en-US" sz="1800" b="0" i="0" u="none" strike="noStrike" kern="1200" cap="none" spc="0" normalizeH="0" baseline="0" noProof="0" dirty="0">
                <a:ln>
                  <a:noFill/>
                </a:ln>
                <a:solidFill>
                  <a:prstClr val="black"/>
                </a:solidFill>
                <a:effectLst/>
                <a:uLnTx/>
                <a:uFillTx/>
                <a:latin typeface="+mn-lt"/>
                <a:ea typeface="+mn-ea"/>
                <a:cs typeface="+mn-cs"/>
              </a:rPr>
              <a:t> es </a:t>
            </a:r>
            <a:r>
              <a:rPr kumimoji="0" lang="en-US" sz="1800" b="0" i="0" u="none" strike="noStrike" kern="1200" cap="none" spc="0" normalizeH="0" baseline="0" noProof="0" dirty="0" err="1">
                <a:ln>
                  <a:noFill/>
                </a:ln>
                <a:solidFill>
                  <a:prstClr val="black"/>
                </a:solidFill>
                <a:effectLst/>
                <a:uLnTx/>
                <a:uFillTx/>
                <a:latin typeface="+mn-lt"/>
                <a:ea typeface="+mn-ea"/>
                <a:cs typeface="+mn-cs"/>
              </a:rPr>
              <a:t>asegurarse</a:t>
            </a:r>
            <a:r>
              <a:rPr kumimoji="0" lang="en-US" sz="1800" b="0" i="0" u="none" strike="noStrike" kern="1200" cap="none" spc="0" normalizeH="0" baseline="0" noProof="0" dirty="0">
                <a:ln>
                  <a:noFill/>
                </a:ln>
                <a:solidFill>
                  <a:prstClr val="black"/>
                </a:solidFill>
                <a:effectLst/>
                <a:uLnTx/>
                <a:uFillTx/>
                <a:latin typeface="+mn-lt"/>
                <a:ea typeface="+mn-ea"/>
                <a:cs typeface="+mn-cs"/>
              </a:rPr>
              <a:t> de que sus </a:t>
            </a:r>
            <a:r>
              <a:rPr kumimoji="0" lang="en-US" sz="1800" b="0" i="0" u="none" strike="noStrike" kern="1200" cap="none" spc="0" normalizeH="0" baseline="0" noProof="0" dirty="0" err="1">
                <a:ln>
                  <a:noFill/>
                </a:ln>
                <a:solidFill>
                  <a:prstClr val="black"/>
                </a:solidFill>
                <a:effectLst/>
                <a:uLnTx/>
                <a:uFillTx/>
                <a:latin typeface="+mn-lt"/>
                <a:ea typeface="+mn-ea"/>
                <a:cs typeface="+mn-cs"/>
              </a:rPr>
              <a:t>cuentas</a:t>
            </a:r>
            <a:r>
              <a:rPr kumimoji="0" lang="en-US" sz="1800" b="0" i="0" u="none" strike="noStrike" kern="1200" cap="none" spc="0" normalizeH="0" baseline="0" noProof="0" dirty="0">
                <a:ln>
                  <a:noFill/>
                </a:ln>
                <a:solidFill>
                  <a:prstClr val="black"/>
                </a:solidFill>
                <a:effectLst/>
                <a:uLnTx/>
                <a:uFillTx/>
                <a:latin typeface="+mn-lt"/>
                <a:ea typeface="+mn-ea"/>
                <a:cs typeface="+mn-cs"/>
              </a:rPr>
              <a:t> de redes </a:t>
            </a:r>
            <a:r>
              <a:rPr kumimoji="0" lang="en-US" sz="1800" b="0" i="0" u="none" strike="noStrike" kern="1200" cap="none" spc="0" normalizeH="0" baseline="0" noProof="0" dirty="0" err="1">
                <a:ln>
                  <a:noFill/>
                </a:ln>
                <a:solidFill>
                  <a:prstClr val="black"/>
                </a:solidFill>
                <a:effectLst/>
                <a:uLnTx/>
                <a:uFillTx/>
                <a:latin typeface="+mn-lt"/>
                <a:ea typeface="+mn-ea"/>
                <a:cs typeface="+mn-cs"/>
              </a:rPr>
              <a:t>sociales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esten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configuradas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como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privadas</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mn-lt"/>
                <a:ea typeface="+mn-ea"/>
                <a:cs typeface="+mn-cs"/>
              </a:rPr>
              <a:t>Companeros</a:t>
            </a:r>
            <a:r>
              <a:rPr kumimoji="0" lang="en-US" sz="1800" b="0" i="0" u="none" strike="noStrike" kern="1200" cap="none" spc="0" normalizeH="0" baseline="0" noProof="0" dirty="0">
                <a:ln>
                  <a:noFill/>
                </a:ln>
                <a:solidFill>
                  <a:prstClr val="black"/>
                </a:solidFill>
                <a:effectLst/>
                <a:uLnTx/>
                <a:uFillTx/>
                <a:latin typeface="+mn-lt"/>
                <a:ea typeface="+mn-ea"/>
                <a:cs typeface="+mn-cs"/>
              </a:rPr>
              <a:t>/</a:t>
            </a:r>
            <a:r>
              <a:rPr kumimoji="0" lang="en-US" sz="1800" b="0" i="0" u="none" strike="noStrike" kern="1200" cap="none" spc="0" normalizeH="0" baseline="0" noProof="0" dirty="0" err="1">
                <a:ln>
                  <a:noFill/>
                </a:ln>
                <a:solidFill>
                  <a:prstClr val="black"/>
                </a:solidFill>
                <a:effectLst/>
                <a:uLnTx/>
                <a:uFillTx/>
                <a:latin typeface="+mn-lt"/>
                <a:ea typeface="+mn-ea"/>
                <a:cs typeface="+mn-cs"/>
              </a:rPr>
              <a:t>familares</a:t>
            </a:r>
            <a:r>
              <a:rPr kumimoji="0" lang="en-US" sz="1800" b="0" i="0" u="none" strike="noStrike" kern="1200" cap="none" spc="0" normalizeH="0" baseline="0" noProof="0" dirty="0">
                <a:ln>
                  <a:noFill/>
                </a:ln>
                <a:solidFill>
                  <a:prstClr val="black"/>
                </a:solidFill>
                <a:effectLst/>
                <a:uLnTx/>
                <a:uFillTx/>
                <a:latin typeface="+mn-lt"/>
                <a:ea typeface="+mn-ea"/>
                <a:cs typeface="+mn-cs"/>
              </a:rPr>
              <a:t> A </a:t>
            </a:r>
            <a:r>
              <a:rPr kumimoji="0" lang="en-US" sz="1800" b="0" i="0" u="none" strike="noStrike" kern="1200" cap="none" spc="0" normalizeH="0" baseline="0" noProof="0" dirty="0" err="1">
                <a:ln>
                  <a:noFill/>
                </a:ln>
                <a:solidFill>
                  <a:prstClr val="black"/>
                </a:solidFill>
                <a:effectLst/>
                <a:uLnTx/>
                <a:uFillTx/>
                <a:latin typeface="+mn-lt"/>
                <a:ea typeface="+mn-ea"/>
                <a:cs typeface="+mn-cs"/>
              </a:rPr>
              <a:t>veces</a:t>
            </a:r>
            <a:r>
              <a:rPr kumimoji="0" lang="en-US" sz="1800" b="0" i="0" u="none" strike="noStrike" kern="1200" cap="none" spc="0" normalizeH="0" baseline="0" noProof="0" dirty="0">
                <a:ln>
                  <a:noFill/>
                </a:ln>
                <a:solidFill>
                  <a:prstClr val="black"/>
                </a:solidFill>
                <a:effectLst/>
                <a:uLnTx/>
                <a:uFillTx/>
                <a:latin typeface="+mn-lt"/>
                <a:ea typeface="+mn-ea"/>
                <a:cs typeface="+mn-cs"/>
              </a:rPr>
              <a:t>, las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las que las </a:t>
            </a:r>
            <a:r>
              <a:rPr kumimoji="0" lang="en-US" sz="1800" b="0" i="0" u="none" strike="noStrike" kern="1200" cap="none" spc="0" normalizeH="0" baseline="0" noProof="0" dirty="0" err="1">
                <a:ln>
                  <a:noFill/>
                </a:ln>
                <a:solidFill>
                  <a:prstClr val="black"/>
                </a:solidFill>
                <a:effectLst/>
                <a:uLnTx/>
                <a:uFillTx/>
                <a:latin typeface="+mn-lt"/>
                <a:ea typeface="+mn-ea"/>
                <a:cs typeface="+mn-cs"/>
              </a:rPr>
              <a:t>victimas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confian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pueden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aprovecharse</a:t>
            </a:r>
            <a:r>
              <a:rPr kumimoji="0" lang="en-US" sz="1800" b="0" i="0" u="none" strike="noStrike" kern="1200" cap="none" spc="0" normalizeH="0" baseline="0" noProof="0" dirty="0">
                <a:ln>
                  <a:noFill/>
                </a:ln>
                <a:solidFill>
                  <a:prstClr val="black"/>
                </a:solidFill>
                <a:effectLst/>
                <a:uLnTx/>
                <a:uFillTx/>
                <a:latin typeface="+mn-lt"/>
                <a:ea typeface="+mn-ea"/>
                <a:cs typeface="+mn-cs"/>
              </a:rPr>
              <a:t>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esa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confianza</a:t>
            </a:r>
            <a:r>
              <a:rPr kumimoji="0" lang="en-US" sz="1800" b="0" i="0" u="none" strike="noStrike" kern="1200" cap="none" spc="0" normalizeH="0" baseline="0" noProof="0" dirty="0">
                <a:ln>
                  <a:noFill/>
                </a:ln>
                <a:solidFill>
                  <a:prstClr val="black"/>
                </a:solidFill>
                <a:effectLst/>
                <a:uLnTx/>
                <a:uFillTx/>
                <a:latin typeface="+mn-lt"/>
                <a:ea typeface="+mn-ea"/>
                <a:cs typeface="+mn-cs"/>
              </a:rPr>
              <a:t>. Las </a:t>
            </a:r>
            <a:r>
              <a:rPr kumimoji="0" lang="en-US" sz="1800" b="0" i="0" u="none" strike="noStrike" kern="1200" cap="none" spc="0" normalizeH="0" baseline="0" noProof="0" dirty="0" err="1">
                <a:ln>
                  <a:noFill/>
                </a:ln>
                <a:solidFill>
                  <a:prstClr val="black"/>
                </a:solidFill>
                <a:effectLst/>
                <a:uLnTx/>
                <a:uFillTx/>
                <a:latin typeface="+mn-lt"/>
                <a:ea typeface="+mn-ea"/>
                <a:cs typeface="+mn-cs"/>
              </a:rPr>
              <a:t>victimas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suelen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pensar</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Ellos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nunca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harian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algo</a:t>
            </a:r>
            <a:r>
              <a:rPr kumimoji="0" lang="en-US" sz="1800" b="0" i="0" u="none" strike="noStrike" kern="1200" cap="none" spc="0" normalizeH="0" baseline="0" noProof="0" dirty="0">
                <a:ln>
                  <a:noFill/>
                </a:ln>
                <a:solidFill>
                  <a:prstClr val="black"/>
                </a:solidFill>
                <a:effectLst/>
                <a:uLnTx/>
                <a:uFillTx/>
                <a:latin typeface="+mn-lt"/>
                <a:ea typeface="+mn-ea"/>
                <a:cs typeface="+mn-cs"/>
              </a:rPr>
              <a:t> para </a:t>
            </a:r>
            <a:r>
              <a:rPr kumimoji="0" lang="en-US" sz="1800" b="0" i="0" u="none" strike="noStrike" kern="1200" cap="none" spc="0" normalizeH="0" baseline="0" noProof="0" dirty="0" err="1">
                <a:ln>
                  <a:noFill/>
                </a:ln>
                <a:solidFill>
                  <a:prstClr val="black"/>
                </a:solidFill>
                <a:effectLst/>
                <a:uLnTx/>
                <a:uFillTx/>
                <a:latin typeface="+mn-lt"/>
                <a:ea typeface="+mn-ea"/>
                <a:cs typeface="+mn-cs"/>
              </a:rPr>
              <a:t>danarme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confio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ellos</a:t>
            </a:r>
            <a:r>
              <a:rPr kumimoji="0" lang="en-US" sz="1800" b="0" i="0" u="none" strike="noStrike" kern="1200" cap="none" spc="0" normalizeH="0" baseline="0" noProof="0" dirty="0">
                <a:ln>
                  <a:noFill/>
                </a:ln>
                <a:solidFill>
                  <a:prstClr val="black"/>
                </a:solidFill>
                <a:effectLst/>
                <a:uLnTx/>
                <a:uFillTx/>
                <a:latin typeface="+mn-lt"/>
                <a:ea typeface="+mn-ea"/>
                <a:cs typeface="+mn-cs"/>
              </a:rPr>
              <a:t>, me </a:t>
            </a:r>
            <a:r>
              <a:rPr kumimoji="0" lang="en-US" sz="1800" b="0" i="0" u="none" strike="noStrike" kern="1200" cap="none" spc="0" normalizeH="0" baseline="0" noProof="0" dirty="0" err="1">
                <a:ln>
                  <a:noFill/>
                </a:ln>
                <a:solidFill>
                  <a:prstClr val="black"/>
                </a:solidFill>
                <a:effectLst/>
                <a:uLnTx/>
                <a:uFillTx/>
                <a:latin typeface="+mn-lt"/>
                <a:ea typeface="+mn-ea"/>
                <a:cs typeface="+mn-cs"/>
              </a:rPr>
              <a:t>quieren</a:t>
            </a:r>
            <a:r>
              <a:rPr kumimoji="0" lang="en-US" sz="1800" b="0" i="0" u="none" strike="noStrike" kern="1200" cap="none" spc="0" normalizeH="0" baseline="0" noProof="0" dirty="0">
                <a:ln>
                  <a:noFill/>
                </a:ln>
                <a:solidFill>
                  <a:prstClr val="black"/>
                </a:solidFill>
                <a:effectLst/>
                <a:uLnTx/>
                <a:uFillTx/>
                <a:latin typeface="+mn-lt"/>
                <a:ea typeface="+mn-ea"/>
                <a:cs typeface="+mn-cs"/>
              </a:rPr>
              <a:t>,” o “Mi pareja me </a:t>
            </a:r>
            <a:r>
              <a:rPr kumimoji="0" lang="en-US" sz="1800" b="0" i="0" u="none" strike="noStrike" kern="1200" cap="none" spc="0" normalizeH="0" baseline="0" noProof="0" dirty="0" err="1">
                <a:ln>
                  <a:noFill/>
                </a:ln>
                <a:solidFill>
                  <a:prstClr val="black"/>
                </a:solidFill>
                <a:effectLst/>
                <a:uLnTx/>
                <a:uFillTx/>
                <a:latin typeface="+mn-lt"/>
                <a:ea typeface="+mn-ea"/>
                <a:cs typeface="+mn-cs"/>
              </a:rPr>
              <a:t>ama</a:t>
            </a:r>
            <a:r>
              <a:rPr kumimoji="0" lang="en-US" sz="1800" b="0" i="0" u="none" strike="noStrike" kern="1200" cap="none" spc="0" normalizeH="0" baseline="0" noProof="0" dirty="0">
                <a:ln>
                  <a:noFill/>
                </a:ln>
                <a:solidFill>
                  <a:prstClr val="black"/>
                </a:solidFill>
                <a:effectLst/>
                <a:uLnTx/>
                <a:uFillTx/>
                <a:latin typeface="+mn-lt"/>
                <a:ea typeface="+mn-ea"/>
                <a:cs typeface="+mn-cs"/>
              </a:rPr>
              <a:t> y </a:t>
            </a:r>
            <a:r>
              <a:rPr kumimoji="0" lang="en-US" sz="1800" b="0" i="0" u="none" strike="noStrike" kern="1200" cap="none" spc="0" normalizeH="0" baseline="0" noProof="0" dirty="0" err="1">
                <a:ln>
                  <a:noFill/>
                </a:ln>
                <a:solidFill>
                  <a:prstClr val="black"/>
                </a:solidFill>
                <a:effectLst/>
                <a:uLnTx/>
                <a:uFillTx/>
                <a:latin typeface="+mn-lt"/>
                <a:ea typeface="+mn-ea"/>
                <a:cs typeface="+mn-cs"/>
              </a:rPr>
              <a:t>nunca</a:t>
            </a:r>
            <a:r>
              <a:rPr kumimoji="0" lang="en-US" sz="1800" b="0" i="0" u="none" strike="noStrike" kern="1200" cap="none" spc="0" normalizeH="0" baseline="0" noProof="0" dirty="0">
                <a:ln>
                  <a:noFill/>
                </a:ln>
                <a:solidFill>
                  <a:prstClr val="black"/>
                </a:solidFill>
                <a:effectLst/>
                <a:uLnTx/>
                <a:uFillTx/>
                <a:latin typeface="+mn-lt"/>
                <a:ea typeface="+mn-ea"/>
                <a:cs typeface="+mn-cs"/>
              </a:rPr>
              <a:t> me </a:t>
            </a:r>
            <a:r>
              <a:rPr kumimoji="0" lang="en-US" sz="1800" b="0" i="0" u="none" strike="noStrike" kern="1200" cap="none" spc="0" normalizeH="0" baseline="0" noProof="0" dirty="0" err="1">
                <a:ln>
                  <a:noFill/>
                </a:ln>
                <a:solidFill>
                  <a:prstClr val="black"/>
                </a:solidFill>
                <a:effectLst/>
                <a:uLnTx/>
                <a:uFillTx/>
                <a:latin typeface="+mn-lt"/>
                <a:ea typeface="+mn-ea"/>
                <a:cs typeface="+mn-cs"/>
              </a:rPr>
              <a:t>tomaria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ventaja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intencionalmente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algunas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partes</a:t>
            </a:r>
            <a:r>
              <a:rPr kumimoji="0" lang="en-US" sz="1800" b="0" i="0" u="none" strike="noStrike" kern="1200" cap="none" spc="0" normalizeH="0" baseline="0" noProof="0" dirty="0">
                <a:ln>
                  <a:noFill/>
                </a:ln>
                <a:solidFill>
                  <a:prstClr val="black"/>
                </a:solidFill>
                <a:effectLst/>
                <a:uLnTx/>
                <a:uFillTx/>
                <a:latin typeface="+mn-lt"/>
                <a:ea typeface="+mn-ea"/>
                <a:cs typeface="+mn-cs"/>
              </a:rPr>
              <a:t> del </a:t>
            </a:r>
            <a:r>
              <a:rPr kumimoji="0" lang="en-US" sz="1800" b="0" i="0" u="none" strike="noStrike" kern="1200" cap="none" spc="0" normalizeH="0" baseline="0" noProof="0" dirty="0" err="1">
                <a:ln>
                  <a:noFill/>
                </a:ln>
                <a:solidFill>
                  <a:prstClr val="black"/>
                </a:solidFill>
                <a:effectLst/>
                <a:uLnTx/>
                <a:uFillTx/>
                <a:latin typeface="+mn-lt"/>
                <a:ea typeface="+mn-ea"/>
                <a:cs typeface="+mn-cs"/>
              </a:rPr>
              <a:t>mundo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donde</a:t>
            </a:r>
            <a:r>
              <a:rPr kumimoji="0" lang="en-US" sz="1800" b="0" i="0" u="none" strike="noStrike" kern="1200" cap="none" spc="0" normalizeH="0" baseline="0" noProof="0" dirty="0">
                <a:ln>
                  <a:noFill/>
                </a:ln>
                <a:solidFill>
                  <a:prstClr val="black"/>
                </a:solidFill>
                <a:effectLst/>
                <a:uLnTx/>
                <a:uFillTx/>
                <a:latin typeface="+mn-lt"/>
                <a:ea typeface="+mn-ea"/>
                <a:cs typeface="+mn-cs"/>
              </a:rPr>
              <a:t> los </a:t>
            </a:r>
            <a:r>
              <a:rPr kumimoji="0" lang="en-US" sz="1800" b="0" i="0" u="none" strike="noStrike" kern="1200" cap="none" spc="0" normalizeH="0" baseline="0" noProof="0" dirty="0" err="1">
                <a:ln>
                  <a:noFill/>
                </a:ln>
                <a:solidFill>
                  <a:prstClr val="black"/>
                </a:solidFill>
                <a:effectLst/>
                <a:uLnTx/>
                <a:uFillTx/>
                <a:latin typeface="+mn-lt"/>
                <a:ea typeface="+mn-ea"/>
                <a:cs typeface="+mn-cs"/>
              </a:rPr>
              <a:t>recursos</a:t>
            </a:r>
            <a:r>
              <a:rPr kumimoji="0" lang="en-US" sz="1800" b="0" i="0" u="none" strike="noStrike" kern="1200" cap="none" spc="0" normalizeH="0" baseline="0" noProof="0" dirty="0">
                <a:ln>
                  <a:noFill/>
                </a:ln>
                <a:solidFill>
                  <a:prstClr val="black"/>
                </a:solidFill>
                <a:effectLst/>
                <a:uLnTx/>
                <a:uFillTx/>
                <a:latin typeface="+mn-lt"/>
                <a:ea typeface="+mn-ea"/>
                <a:cs typeface="+mn-cs"/>
              </a:rPr>
              <a:t> son </a:t>
            </a:r>
            <a:r>
              <a:rPr kumimoji="0" lang="en-US" sz="1800" b="0" i="0" u="none" strike="noStrike" kern="1200" cap="none" spc="0" normalizeH="0" baseline="0" noProof="0" dirty="0" err="1">
                <a:ln>
                  <a:noFill/>
                </a:ln>
                <a:solidFill>
                  <a:prstClr val="black"/>
                </a:solidFill>
                <a:effectLst/>
                <a:uLnTx/>
                <a:uFillTx/>
                <a:latin typeface="+mn-lt"/>
                <a:ea typeface="+mn-ea"/>
                <a:cs typeface="+mn-cs"/>
              </a:rPr>
              <a:t>extremadamente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limitados</a:t>
            </a:r>
            <a:r>
              <a:rPr kumimoji="0" lang="en-US" sz="1800" b="0" i="0" u="none" strike="noStrike" kern="1200" cap="none" spc="0" normalizeH="0" baseline="0" noProof="0" dirty="0">
                <a:ln>
                  <a:noFill/>
                </a:ln>
                <a:solidFill>
                  <a:prstClr val="black"/>
                </a:solidFill>
                <a:effectLst/>
                <a:uLnTx/>
                <a:uFillTx/>
                <a:latin typeface="+mn-lt"/>
                <a:ea typeface="+mn-ea"/>
                <a:cs typeface="+mn-cs"/>
              </a:rPr>
              <a:t>, ha </a:t>
            </a:r>
            <a:r>
              <a:rPr kumimoji="0" lang="en-US" sz="1800" b="0" i="0" u="none" strike="noStrike" kern="1200" cap="none" spc="0" normalizeH="0" baseline="0" noProof="0" dirty="0" err="1">
                <a:ln>
                  <a:noFill/>
                </a:ln>
                <a:solidFill>
                  <a:prstClr val="black"/>
                </a:solidFill>
                <a:effectLst/>
                <a:uLnTx/>
                <a:uFillTx/>
                <a:latin typeface="+mn-lt"/>
                <a:ea typeface="+mn-ea"/>
                <a:cs typeface="+mn-cs"/>
              </a:rPr>
              <a:t>habido</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casos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los que las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venden</a:t>
            </a:r>
            <a:r>
              <a:rPr kumimoji="0" lang="en-US" sz="1800" b="0" i="0" u="none" strike="noStrike" kern="1200" cap="none" spc="0" normalizeH="0" baseline="0" noProof="0" dirty="0">
                <a:ln>
                  <a:noFill/>
                </a:ln>
                <a:solidFill>
                  <a:prstClr val="black"/>
                </a:solidFill>
                <a:effectLst/>
                <a:uLnTx/>
                <a:uFillTx/>
                <a:latin typeface="+mn-lt"/>
                <a:ea typeface="+mn-ea"/>
                <a:cs typeface="+mn-cs"/>
              </a:rPr>
              <a:t> a sus </a:t>
            </a:r>
            <a:r>
              <a:rPr kumimoji="0" lang="en-US" sz="1800" b="0" i="0" u="none" strike="noStrike" kern="1200" cap="none" spc="0" normalizeH="0" baseline="0" noProof="0" dirty="0" err="1">
                <a:ln>
                  <a:noFill/>
                </a:ln>
                <a:solidFill>
                  <a:prstClr val="black"/>
                </a:solidFill>
                <a:effectLst/>
                <a:uLnTx/>
                <a:uFillTx/>
                <a:latin typeface="+mn-lt"/>
                <a:ea typeface="+mn-ea"/>
                <a:cs typeface="+mn-cs"/>
              </a:rPr>
              <a:t>propios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hijos</a:t>
            </a:r>
            <a:r>
              <a:rPr kumimoji="0" lang="en-US" sz="1800" b="0" i="0" u="none" strike="noStrike" kern="1200" cap="none" spc="0" normalizeH="0" baseline="0" noProof="0" dirty="0">
                <a:ln>
                  <a:noFill/>
                </a:ln>
                <a:solidFill>
                  <a:prstClr val="black"/>
                </a:solidFill>
                <a:effectLst/>
                <a:uLnTx/>
                <a:uFillTx/>
                <a:latin typeface="+mn-lt"/>
                <a:ea typeface="+mn-ea"/>
                <a:cs typeface="+mn-cs"/>
              </a:rPr>
              <a:t> a la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trata</a:t>
            </a:r>
            <a:r>
              <a:rPr kumimoji="0" lang="en-US" sz="1800" b="0" i="0" u="none" strike="noStrike" kern="1200" cap="none" spc="0" normalizeH="0" baseline="0" noProof="0" dirty="0">
                <a:ln>
                  <a:noFill/>
                </a:ln>
                <a:solidFill>
                  <a:prstClr val="black"/>
                </a:solidFill>
                <a:effectLst/>
                <a:uLnTx/>
                <a:uFillTx/>
                <a:latin typeface="+mn-lt"/>
                <a:ea typeface="+mn-ea"/>
                <a:cs typeface="+mn-cs"/>
              </a:rPr>
              <a:t> de personas a </a:t>
            </a:r>
            <a:r>
              <a:rPr kumimoji="0" lang="en-US" sz="1800" b="0" i="0" u="none" strike="noStrike" kern="1200" cap="none" spc="0" normalizeH="0" baseline="0" noProof="0" dirty="0" err="1">
                <a:ln>
                  <a:noFill/>
                </a:ln>
                <a:solidFill>
                  <a:prstClr val="black"/>
                </a:solidFill>
                <a:effectLst/>
                <a:uLnTx/>
                <a:uFillTx/>
                <a:latin typeface="+mn-lt"/>
                <a:ea typeface="+mn-ea"/>
                <a:cs typeface="+mn-cs"/>
              </a:rPr>
              <a:t>cambio</a:t>
            </a:r>
            <a:r>
              <a:rPr kumimoji="0" lang="en-US" sz="1800" b="0" i="0" u="none" strike="noStrike" kern="1200" cap="none" spc="0" normalizeH="0" baseline="0" noProof="0" dirty="0">
                <a:ln>
                  <a:noFill/>
                </a:ln>
                <a:solidFill>
                  <a:prstClr val="black"/>
                </a:solidFill>
                <a:effectLst/>
                <a:uLnTx/>
                <a:uFillTx/>
                <a:latin typeface="+mn-lt"/>
                <a:ea typeface="+mn-ea"/>
                <a:cs typeface="+mn-cs"/>
              </a:rPr>
              <a:t>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dinero</a:t>
            </a:r>
            <a:r>
              <a:rPr kumimoji="0" lang="en-US" sz="1800" b="0" i="0" u="none" strike="noStrike" kern="1200" cap="none" spc="0" normalizeH="0" baseline="0" noProof="0" dirty="0">
                <a:ln>
                  <a:noFill/>
                </a:ln>
                <a:solidFill>
                  <a:prstClr val="black"/>
                </a:solidFill>
                <a:effectLst/>
                <a:uLnTx/>
                <a:uFillTx/>
                <a:latin typeface="+mn-lt"/>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mn-lt"/>
                <a:ea typeface="+mn-ea"/>
                <a:cs typeface="+mn-cs"/>
              </a:rPr>
              <a:t>Secuestro</a:t>
            </a:r>
            <a:r>
              <a:rPr kumimoji="0" lang="en-US" sz="1800" b="0" i="0" u="none" strike="noStrike" kern="1200" cap="none" spc="0" normalizeH="0" baseline="0" noProof="0" dirty="0">
                <a:ln>
                  <a:noFill/>
                </a:ln>
                <a:solidFill>
                  <a:prstClr val="black"/>
                </a:solidFill>
                <a:effectLst/>
                <a:uLnTx/>
                <a:uFillTx/>
                <a:latin typeface="+mn-lt"/>
                <a:ea typeface="+mn-ea"/>
                <a:cs typeface="+mn-cs"/>
              </a:rPr>
              <a:t>: A </a:t>
            </a:r>
            <a:r>
              <a:rPr kumimoji="0" lang="en-US" sz="1800" b="0" i="0" u="none" strike="noStrike" kern="1200" cap="none" spc="0" normalizeH="0" baseline="0" noProof="0" dirty="0" err="1">
                <a:ln>
                  <a:noFill/>
                </a:ln>
                <a:solidFill>
                  <a:prstClr val="black"/>
                </a:solidFill>
                <a:effectLst/>
                <a:uLnTx/>
                <a:uFillTx/>
                <a:latin typeface="+mn-lt"/>
                <a:ea typeface="+mn-ea"/>
                <a:cs typeface="+mn-cs"/>
              </a:rPr>
              <a:t>veces</a:t>
            </a:r>
            <a:r>
              <a:rPr kumimoji="0" lang="en-US" sz="1800" b="0" i="0" u="none" strike="noStrike" kern="1200" cap="none" spc="0" normalizeH="0" baseline="0" noProof="0" dirty="0">
                <a:ln>
                  <a:noFill/>
                </a:ln>
                <a:solidFill>
                  <a:prstClr val="black"/>
                </a:solidFill>
                <a:effectLst/>
                <a:uLnTx/>
                <a:uFillTx/>
                <a:latin typeface="+mn-lt"/>
                <a:ea typeface="+mn-ea"/>
                <a:cs typeface="+mn-cs"/>
              </a:rPr>
              <a:t>, las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realmente</a:t>
            </a:r>
            <a:r>
              <a:rPr kumimoji="0" lang="en-US" sz="1800" b="0" i="0" u="none" strike="noStrike" kern="1200" cap="none" spc="0" normalizeH="0" baseline="0" noProof="0" dirty="0">
                <a:ln>
                  <a:noFill/>
                </a:ln>
                <a:solidFill>
                  <a:prstClr val="black"/>
                </a:solidFill>
                <a:effectLst/>
                <a:uLnTx/>
                <a:uFillTx/>
                <a:latin typeface="+mn-lt"/>
                <a:ea typeface="+mn-ea"/>
                <a:cs typeface="+mn-cs"/>
              </a:rPr>
              <a:t> son </a:t>
            </a:r>
            <a:r>
              <a:rPr kumimoji="0" lang="en-US" sz="1800" b="0" i="0" u="none" strike="noStrike" kern="1200" cap="none" spc="0" normalizeH="0" baseline="0" noProof="0" dirty="0" err="1">
                <a:ln>
                  <a:noFill/>
                </a:ln>
                <a:solidFill>
                  <a:prstClr val="black"/>
                </a:solidFill>
                <a:effectLst/>
                <a:uLnTx/>
                <a:uFillTx/>
                <a:latin typeface="+mn-lt"/>
                <a:ea typeface="+mn-ea"/>
                <a:cs typeface="+mn-cs"/>
              </a:rPr>
              <a:t>secuestradas</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Aunque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esta</a:t>
            </a:r>
            <a:r>
              <a:rPr kumimoji="0" lang="en-US" sz="1800" b="0" i="0" u="none" strike="noStrike" kern="1200" cap="none" spc="0" normalizeH="0" baseline="0" noProof="0" dirty="0">
                <a:ln>
                  <a:noFill/>
                </a:ln>
                <a:solidFill>
                  <a:prstClr val="black"/>
                </a:solidFill>
                <a:effectLst/>
                <a:uLnTx/>
                <a:uFillTx/>
                <a:latin typeface="+mn-lt"/>
                <a:ea typeface="+mn-ea"/>
                <a:cs typeface="+mn-cs"/>
              </a:rPr>
              <a:t> no es la forma </a:t>
            </a:r>
            <a:r>
              <a:rPr kumimoji="0" lang="en-US" sz="1800" b="0" i="0" u="none" strike="noStrike" kern="1200" cap="none" spc="0" normalizeH="0" baseline="0" noProof="0" dirty="0" err="1">
                <a:ln>
                  <a:noFill/>
                </a:ln>
                <a:solidFill>
                  <a:prstClr val="black"/>
                </a:solidFill>
                <a:effectLst/>
                <a:uLnTx/>
                <a:uFillTx/>
                <a:latin typeface="+mn-lt"/>
                <a:ea typeface="+mn-ea"/>
                <a:cs typeface="+mn-cs"/>
              </a:rPr>
              <a:t>en</a:t>
            </a:r>
            <a:r>
              <a:rPr kumimoji="0" lang="en-US" sz="1800" b="0" i="0" u="none" strike="noStrike" kern="1200" cap="none" spc="0" normalizeH="0" baseline="0" noProof="0" dirty="0">
                <a:ln>
                  <a:noFill/>
                </a:ln>
                <a:solidFill>
                  <a:prstClr val="black"/>
                </a:solidFill>
                <a:effectLst/>
                <a:uLnTx/>
                <a:uFillTx/>
                <a:latin typeface="+mn-lt"/>
                <a:ea typeface="+mn-ea"/>
                <a:cs typeface="+mn-cs"/>
              </a:rPr>
              <a:t> la que </a:t>
            </a:r>
            <a:r>
              <a:rPr kumimoji="0" lang="en-US" sz="1800" b="0" i="0" u="none" strike="noStrike" kern="1200" cap="none" spc="0" normalizeH="0" baseline="0" noProof="0" dirty="0" err="1">
                <a:ln>
                  <a:noFill/>
                </a:ln>
                <a:solidFill>
                  <a:prstClr val="black"/>
                </a:solidFill>
                <a:effectLst/>
                <a:uLnTx/>
                <a:uFillTx/>
                <a:latin typeface="+mn-lt"/>
                <a:ea typeface="+mn-ea"/>
                <a:cs typeface="+mn-cs"/>
              </a:rPr>
              <a:t>ocurre</a:t>
            </a:r>
            <a:r>
              <a:rPr kumimoji="0" lang="en-US" sz="1800" b="0" i="0" u="none" strike="noStrike" kern="1200" cap="none" spc="0" normalizeH="0" baseline="0" noProof="0" dirty="0">
                <a:ln>
                  <a:noFill/>
                </a:ln>
                <a:solidFill>
                  <a:prstClr val="black"/>
                </a:solidFill>
                <a:effectLst/>
                <a:uLnTx/>
                <a:uFillTx/>
                <a:latin typeface="+mn-lt"/>
                <a:ea typeface="+mn-ea"/>
                <a:cs typeface="+mn-cs"/>
              </a:rPr>
              <a:t> la </a:t>
            </a:r>
            <a:r>
              <a:rPr kumimoji="0" lang="en-US" sz="1800" b="0" i="0" u="none" strike="noStrike" kern="1200" cap="none" spc="0" normalizeH="0" baseline="0" noProof="0" dirty="0" err="1">
                <a:ln>
                  <a:noFill/>
                </a:ln>
                <a:solidFill>
                  <a:prstClr val="black"/>
                </a:solidFill>
                <a:effectLst/>
                <a:uLnTx/>
                <a:uFillTx/>
                <a:latin typeface="+mn-lt"/>
                <a:ea typeface="+mn-ea"/>
                <a:cs typeface="+mn-cs"/>
              </a:rPr>
              <a:t>trata</a:t>
            </a:r>
            <a:r>
              <a:rPr kumimoji="0" lang="en-US" sz="1800" b="0" i="0" u="none" strike="noStrike" kern="1200" cap="none" spc="0" normalizeH="0" baseline="0" noProof="0" dirty="0">
                <a:ln>
                  <a:noFill/>
                </a:ln>
                <a:solidFill>
                  <a:prstClr val="black"/>
                </a:solidFill>
                <a:effectLst/>
                <a:uLnTx/>
                <a:uFillTx/>
                <a:latin typeface="+mn-lt"/>
                <a:ea typeface="+mn-ea"/>
                <a:cs typeface="+mn-cs"/>
              </a:rPr>
              <a:t> de personas, </a:t>
            </a:r>
            <a:r>
              <a:rPr kumimoji="0" lang="en-US" sz="1800" b="0" i="0" u="none" strike="noStrike" kern="1200" cap="none" spc="0" normalizeH="0" baseline="0" noProof="0" dirty="0" err="1">
                <a:ln>
                  <a:noFill/>
                </a:ln>
                <a:solidFill>
                  <a:prstClr val="black"/>
                </a:solidFill>
                <a:effectLst/>
                <a:uLnTx/>
                <a:uFillTx/>
                <a:latin typeface="+mn-lt"/>
                <a:ea typeface="+mn-ea"/>
                <a:cs typeface="+mn-cs"/>
              </a:rPr>
              <a:t>puede</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suceder</a:t>
            </a:r>
            <a:r>
              <a:rPr kumimoji="0" lang="en-US" sz="1800" b="0" i="0" u="none" strike="noStrike" kern="1200" cap="none" spc="0" normalizeH="0" baseline="0" noProof="0" dirty="0">
                <a:ln>
                  <a:noFill/>
                </a:ln>
                <a:solidFill>
                  <a:prstClr val="black"/>
                </a:solidFill>
                <a:effectLst/>
                <a:uLnTx/>
                <a:uFillTx/>
                <a:latin typeface="+mn-lt"/>
                <a:ea typeface="+mn-ea"/>
                <a:cs typeface="+mn-cs"/>
              </a:rPr>
              <a:t> de </a:t>
            </a:r>
            <a:r>
              <a:rPr kumimoji="0" lang="en-US" sz="1800" b="0" i="0" u="none" strike="noStrike" kern="1200" cap="none" spc="0" normalizeH="0" baseline="0" noProof="0" dirty="0" err="1">
                <a:ln>
                  <a:noFill/>
                </a:ln>
                <a:solidFill>
                  <a:prstClr val="black"/>
                </a:solidFill>
                <a:effectLst/>
                <a:uLnTx/>
                <a:uFillTx/>
                <a:latin typeface="+mn-lt"/>
                <a:ea typeface="+mn-ea"/>
                <a:cs typeface="+mn-cs"/>
              </a:rPr>
              <a:t>esta</a:t>
            </a:r>
            <a:r>
              <a:rPr kumimoji="0" lang="en-US" sz="1800" b="0" i="0" u="none" strike="noStrike" kern="1200" cap="none" spc="0" normalizeH="0" baseline="0" noProof="0" dirty="0">
                <a:ln>
                  <a:noFill/>
                </a:ln>
                <a:solidFill>
                  <a:prstClr val="black"/>
                </a:solidFill>
                <a:effectLst/>
                <a:uLnTx/>
                <a:uFillTx/>
                <a:latin typeface="+mn-lt"/>
                <a:ea typeface="+mn-ea"/>
                <a:cs typeface="+mn-cs"/>
              </a:rPr>
              <a:t> </a:t>
            </a:r>
            <a:r>
              <a:rPr kumimoji="0" lang="en-US" sz="1800" b="0" i="0" u="none" strike="noStrike" kern="1200" cap="none" spc="0" normalizeH="0" baseline="0" noProof="0" dirty="0" err="1">
                <a:ln>
                  <a:noFill/>
                </a:ln>
                <a:solidFill>
                  <a:prstClr val="black"/>
                </a:solidFill>
                <a:effectLst/>
                <a:uLnTx/>
                <a:uFillTx/>
                <a:latin typeface="+mn-lt"/>
                <a:ea typeface="+mn-ea"/>
                <a:cs typeface="+mn-cs"/>
              </a:rPr>
              <a:t>manera</a:t>
            </a:r>
            <a:r>
              <a:rPr kumimoji="0" lang="en-US" sz="1800" b="0" i="0" u="none" strike="noStrike" kern="1200" cap="none" spc="0" normalizeH="0" baseline="0" noProof="0" dirty="0">
                <a:ln>
                  <a:noFill/>
                </a:ln>
                <a:solidFill>
                  <a:prstClr val="black"/>
                </a:solidFill>
                <a:effectLst/>
                <a:uLnTx/>
                <a:uFillTx/>
                <a:latin typeface="+mn-lt"/>
                <a:ea typeface="+mn-ea"/>
                <a:cs typeface="+mn-cs"/>
              </a:rPr>
              <a:t>.</a:t>
            </a:r>
            <a:endParaRPr lang="en-US" dirty="0"/>
          </a:p>
          <a:p>
            <a:pPr lvl="1"/>
            <a:r>
              <a:rPr lang="en-US" dirty="0"/>
              <a:t> </a:t>
            </a:r>
          </a:p>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27</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39444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1 examples: </a:t>
            </a:r>
            <a:r>
              <a:rPr lang="en-US" b="1" dirty="0"/>
              <a:t>FEEL FREE TO ADD YOUR OWN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Many times young people are tricked/force into human trafficking through false job advertisements. Some may have seen posters like these that offer a good amount of pay for teens and do not require a job experience. Many times this is false. </a:t>
            </a:r>
          </a:p>
          <a:p>
            <a:endParaRPr lang="en-US" dirty="0"/>
          </a:p>
          <a:p>
            <a:r>
              <a:rPr lang="en-US" dirty="0"/>
              <a:t>2.Another common way would be through modeling agency's. Since social media is so popular today, many traffickers will trick people and offer them a modeling job. Many time they will do this by creating fake modeling Instagram accounts and claiming they are modeling recruiters. Or other times they can approach someone in person at a grocery store, mall </a:t>
            </a:r>
            <a:r>
              <a:rPr lang="en-US" dirty="0" err="1"/>
              <a:t>ect</a:t>
            </a:r>
            <a:r>
              <a:rPr lang="en-US" dirty="0"/>
              <a:t>… in the kindest way and tell them they are very good looking and if they would be interested to model. </a:t>
            </a:r>
          </a:p>
          <a:p>
            <a:endParaRPr lang="en-US" dirty="0"/>
          </a:p>
          <a:p>
            <a:r>
              <a:rPr lang="en-US" dirty="0" err="1"/>
              <a:t>Ex:</a:t>
            </a:r>
            <a:r>
              <a:rPr lang="en-US" sz="1200" b="0" i="0" kern="1200" dirty="0" err="1">
                <a:solidFill>
                  <a:schemeClr val="tx1"/>
                </a:solidFill>
                <a:effectLst/>
                <a:latin typeface="+mn-lt"/>
                <a:ea typeface="+mn-ea"/>
                <a:cs typeface="+mn-cs"/>
              </a:rPr>
              <a:t>So</a:t>
            </a:r>
            <a:r>
              <a:rPr lang="en-US" sz="1200" b="0" i="0" kern="1200" dirty="0">
                <a:solidFill>
                  <a:schemeClr val="tx1"/>
                </a:solidFill>
                <a:effectLst/>
                <a:latin typeface="+mn-lt"/>
                <a:ea typeface="+mn-ea"/>
                <a:cs typeface="+mn-cs"/>
              </a:rPr>
              <a:t>, for example, you might find that if you were told you would have eight-hour work days and you would have rest periods and you would earn say, $1,000 a week, you might find that you're asked to work 16-18 hours a day, you don't earn the amount that you were told you would earn and you're not given adequate food or other nutrients in order to survive. And so, the working conditions that you're promised versus what you're actually presented with once you engage in the work can be two very, very different things.</a:t>
            </a:r>
          </a:p>
          <a:p>
            <a:r>
              <a:rPr lang="en-US" dirty="0">
                <a:hlinkClick r:id="rId3"/>
              </a:rPr>
              <a:t>https://www.pri.org/stories/2019-07-08/how-sex-traffickers-use-modeling-contracts-lure-young-women</a:t>
            </a:r>
            <a:endParaRPr lang="en-US" dirty="0"/>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28</a:t>
            </a:fld>
            <a:endParaRPr lang="en-US"/>
          </a:p>
        </p:txBody>
      </p:sp>
    </p:spTree>
    <p:extLst>
      <p:ext uri="{BB962C8B-B14F-4D97-AF65-F5344CB8AC3E}">
        <p14:creationId xmlns:p14="http://schemas.microsoft.com/office/powerpoint/2010/main" val="833964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Lets look at different social media apps where recruitment could happen</a:t>
            </a:r>
          </a:p>
          <a:p>
            <a:endParaRPr lang="en-US" dirty="0"/>
          </a:p>
          <a:p>
            <a:pPr marL="171450" indent="-171450">
              <a:buFont typeface="Arial" panose="020B0604020202020204" pitchFamily="34" charset="0"/>
              <a:buChar char="•"/>
            </a:pPr>
            <a:r>
              <a:rPr lang="en-US" dirty="0"/>
              <a:t>Apps like Instagram, </a:t>
            </a:r>
            <a:r>
              <a:rPr lang="en-US" dirty="0" err="1"/>
              <a:t>tiktok</a:t>
            </a:r>
            <a:r>
              <a:rPr lang="en-US" dirty="0"/>
              <a:t>, twitter</a:t>
            </a:r>
          </a:p>
          <a:p>
            <a:pPr marL="171450" indent="-171450">
              <a:buFont typeface="Arial" panose="020B0604020202020204" pitchFamily="34" charset="0"/>
              <a:buChar char="•"/>
            </a:pPr>
            <a:r>
              <a:rPr lang="en-US" dirty="0"/>
              <a:t>Dating apps like tinder, bumble, </a:t>
            </a:r>
            <a:r>
              <a:rPr lang="en-US" dirty="0" err="1"/>
              <a:t>grindr</a:t>
            </a:r>
            <a:endParaRPr lang="en-US" dirty="0"/>
          </a:p>
          <a:p>
            <a:pPr marL="171450" indent="-171450">
              <a:buFont typeface="Arial" panose="020B0604020202020204" pitchFamily="34" charset="0"/>
              <a:buChar char="•"/>
            </a:pPr>
            <a:r>
              <a:rPr lang="en-US" dirty="0"/>
              <a:t>Online gaming platforms like discord, steam, epic games</a:t>
            </a:r>
          </a:p>
          <a:p>
            <a:pPr marL="171450" indent="-171450">
              <a:buFont typeface="Arial" panose="020B0604020202020204" pitchFamily="34" charset="0"/>
              <a:buChar char="•"/>
            </a:pPr>
            <a:r>
              <a:rPr lang="en-US" dirty="0"/>
              <a:t>Are there other apps?</a:t>
            </a:r>
          </a:p>
          <a:p>
            <a:pPr marL="171450" indent="-171450">
              <a:buFont typeface="Arial" panose="020B0604020202020204" pitchFamily="34" charset="0"/>
              <a:buChar char="•"/>
            </a:pPr>
            <a:endParaRPr lang="en-US" dirty="0"/>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Propiedad de PPOSBC</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Marzo 2024</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56E33-FF1A-44C8-90E8-DDA74C6261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34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Para </a:t>
            </a:r>
            <a:r>
              <a:rPr lang="en-US" b="0" dirty="0" err="1"/>
              <a:t>crear</a:t>
            </a:r>
            <a:r>
              <a:rPr lang="en-US" b="0" dirty="0"/>
              <a:t> un </a:t>
            </a:r>
            <a:r>
              <a:rPr lang="en-US" b="0" dirty="0" err="1"/>
              <a:t>espacio</a:t>
            </a:r>
            <a:r>
              <a:rPr lang="en-US" b="0" dirty="0"/>
              <a:t> </a:t>
            </a:r>
            <a:r>
              <a:rPr lang="en-US" b="0" dirty="0" err="1"/>
              <a:t>seguro</a:t>
            </a:r>
            <a:r>
              <a:rPr lang="en-US" b="0" dirty="0"/>
              <a:t> para </a:t>
            </a:r>
            <a:r>
              <a:rPr lang="en-US" b="0" dirty="0" err="1"/>
              <a:t>todos</a:t>
            </a:r>
            <a:r>
              <a:rPr lang="en-US" b="0" dirty="0"/>
              <a:t> hoy, primero </a:t>
            </a:r>
            <a:r>
              <a:rPr lang="en-US" b="0" dirty="0" err="1"/>
              <a:t>vamos</a:t>
            </a:r>
            <a:r>
              <a:rPr lang="en-US" b="0" dirty="0"/>
              <a:t> </a:t>
            </a:r>
            <a:r>
              <a:rPr lang="en-US" b="0" dirty="0" err="1"/>
              <a:t>hablar</a:t>
            </a:r>
            <a:r>
              <a:rPr lang="en-US" b="0" dirty="0"/>
              <a:t> </a:t>
            </a:r>
            <a:r>
              <a:rPr lang="en-US" b="0" dirty="0" err="1"/>
              <a:t>en</a:t>
            </a:r>
            <a:r>
              <a:rPr lang="en-US" b="0" dirty="0"/>
              <a:t> que son los </a:t>
            </a:r>
            <a:r>
              <a:rPr lang="en-US" b="0" dirty="0" err="1"/>
              <a:t>acuerdos</a:t>
            </a:r>
            <a:r>
              <a:rPr lang="en-US" b="0" dirty="0"/>
              <a:t> de </a:t>
            </a:r>
            <a:r>
              <a:rPr lang="en-US" b="0" dirty="0" err="1"/>
              <a:t>grupo</a:t>
            </a:r>
            <a:r>
              <a:rPr lang="en-US" b="0" dirty="0"/>
              <a:t>. </a:t>
            </a:r>
            <a:r>
              <a:rPr lang="en-US" b="0" dirty="0" err="1"/>
              <a:t>Estas</a:t>
            </a:r>
            <a:r>
              <a:rPr lang="en-US" b="0" dirty="0"/>
              <a:t> son </a:t>
            </a:r>
            <a:r>
              <a:rPr lang="en-US" b="0" dirty="0" err="1"/>
              <a:t>como</a:t>
            </a:r>
            <a:r>
              <a:rPr lang="en-US" b="0" dirty="0"/>
              <a:t> “</a:t>
            </a:r>
            <a:r>
              <a:rPr lang="en-US" b="0" dirty="0" err="1"/>
              <a:t>reglas</a:t>
            </a:r>
            <a:r>
              <a:rPr lang="en-US" b="0" dirty="0"/>
              <a:t>” para que </a:t>
            </a:r>
            <a:r>
              <a:rPr lang="en-US" b="0" dirty="0" err="1"/>
              <a:t>todos</a:t>
            </a:r>
            <a:r>
              <a:rPr lang="en-US" b="0" dirty="0"/>
              <a:t> se </a:t>
            </a:r>
            <a:r>
              <a:rPr lang="en-US" b="0" dirty="0" err="1"/>
              <a:t>sientan</a:t>
            </a:r>
            <a:r>
              <a:rPr lang="en-US" b="0" dirty="0"/>
              <a:t> </a:t>
            </a:r>
            <a:r>
              <a:rPr lang="en-US" b="0" dirty="0" err="1"/>
              <a:t>comodos</a:t>
            </a:r>
            <a:r>
              <a:rPr lang="en-US" b="0" dirty="0"/>
              <a:t> </a:t>
            </a:r>
            <a:r>
              <a:rPr lang="en-US" b="0" dirty="0" err="1"/>
              <a:t>participando</a:t>
            </a:r>
            <a:r>
              <a:rPr lang="en-US" b="0" dirty="0"/>
              <a:t> y </a:t>
            </a:r>
            <a:r>
              <a:rPr lang="en-US" b="0" dirty="0" err="1"/>
              <a:t>aprendiendo</a:t>
            </a:r>
            <a:r>
              <a:rPr lang="en-US" b="0" dirty="0"/>
              <a:t> las </a:t>
            </a:r>
            <a:r>
              <a:rPr lang="en-US" b="0" dirty="0" err="1"/>
              <a:t>temas</a:t>
            </a:r>
            <a:r>
              <a:rPr lang="en-US" b="0" dirty="0"/>
              <a:t> de hoy.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Se </a:t>
            </a:r>
            <a:r>
              <a:rPr lang="en-US" b="0" dirty="0" err="1"/>
              <a:t>respetuoso</a:t>
            </a:r>
            <a:r>
              <a:rPr lang="en-US" b="0" dirty="0"/>
              <a:t> </a:t>
            </a:r>
            <a:r>
              <a:rPr lang="en-US" b="0" dirty="0" err="1"/>
              <a:t>conmigo</a:t>
            </a:r>
            <a:r>
              <a:rPr lang="en-US" b="0" dirty="0"/>
              <a:t>, con los </a:t>
            </a:r>
            <a:r>
              <a:rPr lang="en-US" b="0" dirty="0" err="1"/>
              <a:t>demas</a:t>
            </a:r>
            <a:r>
              <a:rPr lang="en-US" b="0" dirty="0"/>
              <a:t> y de lo que </a:t>
            </a:r>
            <a:r>
              <a:rPr lang="en-US" b="0" dirty="0" err="1"/>
              <a:t>hablaremos</a:t>
            </a:r>
            <a:r>
              <a:rPr lang="en-US" b="0" dirty="0"/>
              <a:t> hoy.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Una persona a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vez</a:t>
            </a:r>
            <a:r>
              <a:rPr kumimoji="0" lang="en-US" sz="1200" b="0" i="0" u="none" strike="noStrike" kern="1200" cap="none" spc="0" normalizeH="0" baseline="0" noProof="0" dirty="0">
                <a:ln>
                  <a:noFill/>
                </a:ln>
                <a:solidFill>
                  <a:prstClr val="black"/>
                </a:solidFill>
                <a:effectLst/>
                <a:uLnTx/>
                <a:uFillTx/>
                <a:latin typeface="+mn-lt"/>
                <a:ea typeface="+mn-ea"/>
                <a:cs typeface="+mn-cs"/>
              </a:rPr>
              <a:t> debe </a:t>
            </a:r>
            <a:r>
              <a:rPr kumimoji="0" lang="en-US" sz="1200" b="0" i="0" u="none" strike="noStrike" kern="1200" cap="none" spc="0" normalizeH="0" baseline="0" noProof="0" dirty="0" err="1">
                <a:ln>
                  <a:noFill/>
                </a:ln>
                <a:solidFill>
                  <a:prstClr val="black"/>
                </a:solidFill>
                <a:effectLst/>
                <a:uLnTx/>
                <a:uFillTx/>
                <a:latin typeface="+mn-lt"/>
                <a:ea typeface="+mn-ea"/>
                <a:cs typeface="+mn-cs"/>
              </a:rPr>
              <a:t>hablar</a:t>
            </a:r>
            <a:r>
              <a:rPr kumimoji="0" lang="en-US" sz="1200" b="0" i="0" u="none" strike="noStrike" kern="1200" cap="none" spc="0" normalizeH="0" baseline="0" noProof="0" dirty="0">
                <a:ln>
                  <a:noFill/>
                </a:ln>
                <a:solidFill>
                  <a:prstClr val="black"/>
                </a:solidFill>
                <a:effectLst/>
                <a:uLnTx/>
                <a:uFillTx/>
                <a:latin typeface="+mn-lt"/>
                <a:ea typeface="+mn-ea"/>
                <a:cs typeface="+mn-cs"/>
              </a:rPr>
              <a:t> para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todos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tengan</a:t>
            </a:r>
            <a:r>
              <a:rPr kumimoji="0" lang="en-US" sz="1200" b="0" i="0" u="none" strike="noStrike" kern="1200" cap="none" spc="0" normalizeH="0" baseline="0" noProof="0" dirty="0">
                <a:ln>
                  <a:noFill/>
                </a:ln>
                <a:solidFill>
                  <a:prstClr val="black"/>
                </a:solidFill>
                <a:effectLst/>
                <a:uLnTx/>
                <a:uFillTx/>
                <a:latin typeface="+mn-lt"/>
                <a:ea typeface="+mn-ea"/>
                <a:cs typeface="+mn-cs"/>
              </a:rPr>
              <a:t>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opportunidad</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participar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Entonces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yo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estoy</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hablando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permiteme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terminar</a:t>
            </a:r>
            <a:r>
              <a:rPr kumimoji="0" lang="en-US" sz="1200" b="0" i="0" u="none" strike="noStrike" kern="1200" cap="none" spc="0" normalizeH="0" baseline="0" noProof="0" dirty="0">
                <a:ln>
                  <a:noFill/>
                </a:ln>
                <a:solidFill>
                  <a:prstClr val="black"/>
                </a:solidFill>
                <a:effectLst/>
                <a:uLnTx/>
                <a:uFillTx/>
                <a:latin typeface="+mn-lt"/>
                <a:ea typeface="+mn-ea"/>
                <a:cs typeface="+mn-cs"/>
              </a:rPr>
              <a:t>, y </a:t>
            </a:r>
            <a:r>
              <a:rPr kumimoji="0" lang="en-US" sz="1200" b="0" i="0" u="none" strike="noStrike" kern="1200" cap="none" spc="0" normalizeH="0" baseline="0" noProof="0" dirty="0" err="1">
                <a:ln>
                  <a:noFill/>
                </a:ln>
                <a:solidFill>
                  <a:prstClr val="black"/>
                </a:solidFill>
                <a:effectLst/>
                <a:uLnTx/>
                <a:uFillTx/>
                <a:latin typeface="+mn-lt"/>
                <a:ea typeface="+mn-ea"/>
                <a:cs typeface="+mn-cs"/>
              </a:rPr>
              <a:t>si</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otros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compartiendo</a:t>
            </a:r>
            <a:r>
              <a:rPr kumimoji="0" lang="en-US" sz="1200" b="0" i="0" u="none" strike="noStrike" kern="1200" cap="none" spc="0" normalizeH="0" baseline="0" noProof="0" dirty="0">
                <a:ln>
                  <a:noFill/>
                </a:ln>
                <a:solidFill>
                  <a:prstClr val="black"/>
                </a:solidFill>
                <a:effectLst/>
                <a:uLnTx/>
                <a:uFillTx/>
                <a:latin typeface="+mn-lt"/>
                <a:ea typeface="+mn-ea"/>
                <a:cs typeface="+mn-cs"/>
              </a:rPr>
              <a:t>, no los </a:t>
            </a:r>
            <a:r>
              <a:rPr kumimoji="0" lang="en-US" sz="1200" b="0" i="0" u="none" strike="noStrike" kern="1200" cap="none" spc="0" normalizeH="0" baseline="0" noProof="0" dirty="0" err="1">
                <a:ln>
                  <a:noFill/>
                </a:ln>
                <a:solidFill>
                  <a:prstClr val="black"/>
                </a:solidFill>
                <a:effectLst/>
                <a:uLnTx/>
                <a:uFillTx/>
                <a:latin typeface="+mn-lt"/>
                <a:ea typeface="+mn-ea"/>
                <a:cs typeface="+mn-cs"/>
              </a:rPr>
              <a:t>interruptamos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 </a:t>
            </a:r>
            <a:r>
              <a:rPr kumimoji="0" lang="en-US" sz="1200" b="0" i="0" u="none" strike="noStrike" kern="1200" cap="none" spc="0" normalizeH="0" baseline="0" noProof="0" dirty="0" err="1">
                <a:ln>
                  <a:noFill/>
                </a:ln>
                <a:solidFill>
                  <a:prstClr val="black"/>
                </a:solidFill>
                <a:effectLst/>
                <a:uLnTx/>
                <a:uFillTx/>
                <a:latin typeface="+mn-lt"/>
                <a:ea typeface="+mn-ea"/>
                <a:cs typeface="+mn-cs"/>
              </a:rPr>
              <a:t>duden</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hacer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cualquier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pregunta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Puede</a:t>
            </a:r>
            <a:r>
              <a:rPr kumimoji="0" lang="en-US" sz="1200" b="0" i="0" u="none" strike="noStrike" kern="1200" cap="none" spc="0" normalizeH="0" baseline="0" noProof="0" dirty="0">
                <a:ln>
                  <a:noFill/>
                </a:ln>
                <a:solidFill>
                  <a:prstClr val="black"/>
                </a:solidFill>
                <a:effectLst/>
                <a:uLnTx/>
                <a:uFillTx/>
                <a:latin typeface="+mn-lt"/>
                <a:ea typeface="+mn-ea"/>
                <a:cs typeface="+mn-cs"/>
              </a:rPr>
              <a:t> que sea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primera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vez</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eschuchen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sobre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tema</a:t>
            </a:r>
            <a:r>
              <a:rPr kumimoji="0" lang="en-US" sz="1200" b="0" i="0" u="none" strike="noStrike" kern="1200" cap="none" spc="0" normalizeH="0" baseline="0" noProof="0" dirty="0">
                <a:ln>
                  <a:noFill/>
                </a:ln>
                <a:solidFill>
                  <a:prstClr val="black"/>
                </a:solidFill>
                <a:effectLst/>
                <a:uLnTx/>
                <a:uFillTx/>
                <a:latin typeface="+mn-lt"/>
                <a:ea typeface="+mn-ea"/>
                <a:cs typeface="+mn-cs"/>
              </a:rPr>
              <a:t>, y </a:t>
            </a:r>
            <a:r>
              <a:rPr kumimoji="0" lang="en-US" sz="1200" b="0" i="0" u="none" strike="noStrike" kern="1200" cap="none" spc="0" normalizeH="0" baseline="0" noProof="0" dirty="0" err="1">
                <a:ln>
                  <a:noFill/>
                </a:ln>
                <a:solidFill>
                  <a:prstClr val="black"/>
                </a:solidFill>
                <a:effectLst/>
                <a:uLnTx/>
                <a:uFillTx/>
                <a:latin typeface="+mn-lt"/>
                <a:ea typeface="+mn-ea"/>
                <a:cs typeface="+mn-cs"/>
              </a:rPr>
              <a:t>eso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a:t>
            </a:r>
            <a:r>
              <a:rPr kumimoji="0" lang="en-US" sz="1200" b="0" i="0" u="none" strike="noStrike" kern="1200" cap="none" spc="0" normalizeH="0" baseline="0" noProof="0" dirty="0">
                <a:ln>
                  <a:noFill/>
                </a:ln>
                <a:solidFill>
                  <a:prstClr val="black"/>
                </a:solidFill>
                <a:effectLst/>
                <a:uLnTx/>
                <a:uFillTx/>
                <a:latin typeface="+mn-lt"/>
                <a:ea typeface="+mn-ea"/>
                <a:cs typeface="+mn-cs"/>
              </a:rPr>
              <a:t> bien,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estamos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aqui</a:t>
            </a:r>
            <a:r>
              <a:rPr kumimoji="0" lang="en-US" sz="1200" b="0" i="0" u="none" strike="noStrike" kern="1200" cap="none" spc="0" normalizeH="0" baseline="0" noProof="0" dirty="0">
                <a:ln>
                  <a:noFill/>
                </a:ln>
                <a:solidFill>
                  <a:prstClr val="black"/>
                </a:solidFill>
                <a:effectLst/>
                <a:uLnTx/>
                <a:uFillTx/>
                <a:latin typeface="+mn-lt"/>
                <a:ea typeface="+mn-ea"/>
                <a:cs typeface="+mn-cs"/>
              </a:rPr>
              <a:t> para </a:t>
            </a:r>
            <a:r>
              <a:rPr kumimoji="0" lang="en-US" sz="1200" b="0" i="0" u="none" strike="noStrike" kern="1200" cap="none" spc="0" normalizeH="0" baseline="0" noProof="0" dirty="0" err="1">
                <a:ln>
                  <a:noFill/>
                </a:ln>
                <a:solidFill>
                  <a:prstClr val="black"/>
                </a:solidFill>
                <a:effectLst/>
                <a:uLnTx/>
                <a:uFillTx/>
                <a:latin typeface="+mn-lt"/>
                <a:ea typeface="+mn-ea"/>
                <a:cs typeface="+mn-cs"/>
              </a:rPr>
              <a:t>aprender</a:t>
            </a:r>
            <a:r>
              <a:rPr kumimoji="0" lang="en-US" sz="1200" b="0" i="0" u="none" strike="noStrike" kern="1200" cap="none" spc="0" normalizeH="0" baseline="0" noProof="0" dirty="0">
                <a:ln>
                  <a:noFill/>
                </a:ln>
                <a:solidFill>
                  <a:prstClr val="black"/>
                </a:solidFill>
                <a:effectLst/>
                <a:uLnTx/>
                <a:uFillTx/>
                <a:latin typeface="+mn-lt"/>
                <a:ea typeface="+mn-ea"/>
                <a:cs typeface="+mn-cs"/>
              </a:rPr>
              <a:t>. Solo </a:t>
            </a:r>
            <a:r>
              <a:rPr kumimoji="0" lang="en-US" sz="1200" b="0" i="0" u="none" strike="noStrike" kern="1200" cap="none" spc="0" normalizeH="0" baseline="0" noProof="0" dirty="0" err="1">
                <a:ln>
                  <a:noFill/>
                </a:ln>
                <a:solidFill>
                  <a:prstClr val="black"/>
                </a:solidFill>
                <a:effectLst/>
                <a:uLnTx/>
                <a:uFillTx/>
                <a:latin typeface="+mn-lt"/>
                <a:ea typeface="+mn-ea"/>
                <a:cs typeface="+mn-cs"/>
              </a:rPr>
              <a:t>quiero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recodarles</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sean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conscientes</a:t>
            </a:r>
            <a:r>
              <a:rPr kumimoji="0" lang="en-US" sz="1200" b="0" i="0" u="none" strike="noStrike" kern="1200" cap="none" spc="0" normalizeH="0" baseline="0" noProof="0" dirty="0">
                <a:ln>
                  <a:noFill/>
                </a:ln>
                <a:solidFill>
                  <a:prstClr val="black"/>
                </a:solidFill>
                <a:effectLst/>
                <a:uLnTx/>
                <a:uFillTx/>
                <a:latin typeface="+mn-lt"/>
                <a:ea typeface="+mn-ea"/>
                <a:cs typeface="+mn-cs"/>
              </a:rPr>
              <a:t> de </a:t>
            </a:r>
            <a:r>
              <a:rPr kumimoji="0" lang="en-US" sz="1200" b="0" i="0" u="none" strike="noStrike" kern="1200" cap="none" spc="0" normalizeH="0" baseline="0" noProof="0" dirty="0" err="1">
                <a:ln>
                  <a:noFill/>
                </a:ln>
                <a:solidFill>
                  <a:prstClr val="black"/>
                </a:solidFill>
                <a:effectLst/>
                <a:uLnTx/>
                <a:uFillTx/>
                <a:latin typeface="+mn-lt"/>
                <a:ea typeface="+mn-ea"/>
                <a:cs typeface="+mn-cs"/>
              </a:rPr>
              <a:t>como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preguntas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pueden</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hacer</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sentir</a:t>
            </a:r>
            <a:r>
              <a:rPr kumimoji="0" lang="en-US" sz="1200" b="0" i="0" u="none" strike="noStrike" kern="1200" cap="none" spc="0" normalizeH="0" baseline="0" noProof="0" dirty="0">
                <a:ln>
                  <a:noFill/>
                </a:ln>
                <a:solidFill>
                  <a:prstClr val="black"/>
                </a:solidFill>
                <a:effectLst/>
                <a:uLnTx/>
                <a:uFillTx/>
                <a:latin typeface="+mn-lt"/>
                <a:ea typeface="+mn-ea"/>
                <a:cs typeface="+mn-cs"/>
              </a:rPr>
              <a:t> a los </a:t>
            </a:r>
            <a:r>
              <a:rPr kumimoji="0" lang="en-US" sz="1200" b="0" i="0" u="none" strike="noStrike" kern="1200" cap="none" spc="0" normalizeH="0" baseline="0" noProof="0" dirty="0" err="1">
                <a:ln>
                  <a:noFill/>
                </a:ln>
                <a:solidFill>
                  <a:prstClr val="black"/>
                </a:solidFill>
                <a:effectLst/>
                <a:uLnTx/>
                <a:uFillTx/>
                <a:latin typeface="+mn-lt"/>
                <a:ea typeface="+mn-ea"/>
                <a:cs typeface="+mn-cs"/>
              </a:rPr>
              <a:t>demas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 por ultimo, soy un/a </a:t>
            </a:r>
            <a:r>
              <a:rPr kumimoji="0" lang="en-US" sz="1200" b="0" i="0" u="none" strike="noStrike" kern="1200" cap="none" spc="0" normalizeH="0" baseline="0" noProof="0" dirty="0" err="1">
                <a:ln>
                  <a:noFill/>
                </a:ln>
                <a:solidFill>
                  <a:prstClr val="black"/>
                </a:solidFill>
                <a:effectLst/>
                <a:uLnTx/>
                <a:uFillTx/>
                <a:latin typeface="+mn-lt"/>
                <a:ea typeface="+mn-ea"/>
                <a:cs typeface="+mn-cs"/>
              </a:rPr>
              <a:t>reportero</a:t>
            </a:r>
            <a:r>
              <a:rPr kumimoji="0" lang="en-US" sz="1200" b="0" i="0" u="none" strike="noStrike" kern="1200" cap="none" spc="0" normalizeH="0" baseline="0" noProof="0" dirty="0">
                <a:ln>
                  <a:noFill/>
                </a:ln>
                <a:solidFill>
                  <a:prstClr val="black"/>
                </a:solidFill>
                <a:effectLst/>
                <a:uLnTx/>
                <a:uFillTx/>
                <a:latin typeface="+mn-lt"/>
                <a:ea typeface="+mn-ea"/>
                <a:cs typeface="+mn-cs"/>
              </a:rPr>
              <a:t>/a </a:t>
            </a:r>
            <a:r>
              <a:rPr kumimoji="0" lang="en-US" sz="1200" b="0" i="0" u="none" strike="noStrike" kern="1200" cap="none" spc="0" normalizeH="0" baseline="0" noProof="0" dirty="0" err="1">
                <a:ln>
                  <a:noFill/>
                </a:ln>
                <a:solidFill>
                  <a:prstClr val="black"/>
                </a:solidFill>
                <a:effectLst/>
                <a:uLnTx/>
                <a:uFillTx/>
                <a:latin typeface="+mn-lt"/>
                <a:ea typeface="+mn-ea"/>
                <a:cs typeface="+mn-cs"/>
              </a:rPr>
              <a:t>obligatorio</a:t>
            </a:r>
            <a:r>
              <a:rPr kumimoji="0" lang="en-US" sz="1200" b="0" i="0" u="none" strike="noStrike" kern="1200" cap="none" spc="0" normalizeH="0" baseline="0" noProof="0" dirty="0">
                <a:ln>
                  <a:noFill/>
                </a:ln>
                <a:solidFill>
                  <a:prstClr val="black"/>
                </a:solidFill>
                <a:effectLst/>
                <a:uLnTx/>
                <a:uFillTx/>
                <a:latin typeface="+mn-lt"/>
                <a:ea typeface="+mn-ea"/>
                <a:cs typeface="+mn-cs"/>
              </a:rPr>
              <a:t>/a. Si </a:t>
            </a:r>
            <a:r>
              <a:rPr kumimoji="0" lang="en-US" sz="1200" b="0" i="0" u="none" strike="noStrike" kern="1200" cap="none" spc="0" normalizeH="0" baseline="0" noProof="0" dirty="0" err="1">
                <a:ln>
                  <a:noFill/>
                </a:ln>
                <a:solidFill>
                  <a:prstClr val="black"/>
                </a:solidFill>
                <a:effectLst/>
                <a:uLnTx/>
                <a:uFillTx/>
                <a:latin typeface="+mn-lt"/>
                <a:ea typeface="+mn-ea"/>
                <a:cs typeface="+mn-cs"/>
              </a:rPr>
              <a:t>alguien</a:t>
            </a:r>
            <a:r>
              <a:rPr kumimoji="0" lang="en-US" sz="1200" b="0" i="0" u="none" strike="noStrike" kern="1200" cap="none" spc="0" normalizeH="0" baseline="0" noProof="0" dirty="0">
                <a:ln>
                  <a:noFill/>
                </a:ln>
                <a:solidFill>
                  <a:prstClr val="black"/>
                </a:solidFill>
                <a:effectLst/>
                <a:uLnTx/>
                <a:uFillTx/>
                <a:latin typeface="+mn-lt"/>
                <a:ea typeface="+mn-ea"/>
                <a:cs typeface="+mn-cs"/>
              </a:rPr>
              <a:t> dice que se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a:t>
            </a:r>
            <a:r>
              <a:rPr kumimoji="0" lang="en-US" sz="1200" b="0" i="0" u="none" strike="noStrike" kern="1200" cap="none" spc="0" normalizeH="0" baseline="0" noProof="0" dirty="0">
                <a:ln>
                  <a:noFill/>
                </a:ln>
                <a:solidFill>
                  <a:prstClr val="black"/>
                </a:solidFill>
                <a:effectLst/>
                <a:uLnTx/>
                <a:uFillTx/>
                <a:latin typeface="+mn-lt"/>
                <a:ea typeface="+mn-ea"/>
                <a:cs typeface="+mn-cs"/>
              </a:rPr>
              <a:t> hacienda </a:t>
            </a:r>
            <a:r>
              <a:rPr kumimoji="0" lang="en-US" sz="1200" b="0" i="0" u="none" strike="noStrike" kern="1200" cap="none" spc="0" normalizeH="0" baseline="0" noProof="0" dirty="0" err="1">
                <a:ln>
                  <a:noFill/>
                </a:ln>
                <a:solidFill>
                  <a:prstClr val="black"/>
                </a:solidFill>
                <a:effectLst/>
                <a:uLnTx/>
                <a:uFillTx/>
                <a:latin typeface="+mn-lt"/>
                <a:ea typeface="+mn-ea"/>
                <a:cs typeface="+mn-cs"/>
              </a:rPr>
              <a:t>dano</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lastminado</a:t>
            </a:r>
            <a:r>
              <a:rPr kumimoji="0" lang="en-US" sz="1200" b="0" i="0" u="none" strike="noStrike" kern="1200" cap="none" spc="0" normalizeH="0" baseline="0" noProof="0" dirty="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a:ln>
                  <a:noFill/>
                </a:ln>
                <a:solidFill>
                  <a:prstClr val="black"/>
                </a:solidFill>
                <a:effectLst/>
                <a:uLnTx/>
                <a:uFillTx/>
                <a:latin typeface="+mn-lt"/>
                <a:ea typeface="+mn-ea"/>
                <a:cs typeface="+mn-cs"/>
              </a:rPr>
              <a:t>otros</a:t>
            </a:r>
            <a:r>
              <a:rPr kumimoji="0" lang="en-US" sz="1200" b="0" i="0" u="none" strike="noStrike" kern="1200" cap="none" spc="0" normalizeH="0" baseline="0" noProof="0" dirty="0">
                <a:ln>
                  <a:noFill/>
                </a:ln>
                <a:solidFill>
                  <a:prstClr val="black"/>
                </a:solidFill>
                <a:effectLst/>
                <a:uLnTx/>
                <a:uFillTx/>
                <a:latin typeface="+mn-lt"/>
                <a:ea typeface="+mn-ea"/>
                <a:cs typeface="+mn-cs"/>
              </a:rPr>
              <a:t>, o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alguien</a:t>
            </a:r>
            <a:r>
              <a:rPr kumimoji="0" lang="en-US" sz="1200" b="0" i="0" u="none" strike="noStrike" kern="1200" cap="none" spc="0" normalizeH="0" baseline="0" noProof="0" dirty="0">
                <a:ln>
                  <a:noFill/>
                </a:ln>
                <a:solidFill>
                  <a:prstClr val="black"/>
                </a:solidFill>
                <a:effectLst/>
                <a:uLnTx/>
                <a:uFillTx/>
                <a:latin typeface="+mn-lt"/>
                <a:ea typeface="+mn-ea"/>
                <a:cs typeface="+mn-cs"/>
              </a:rPr>
              <a:t> lo </a:t>
            </a:r>
            <a:r>
              <a:rPr kumimoji="0" lang="en-US" sz="1200" b="0" i="0" u="none" strike="noStrike" kern="1200" cap="none" spc="0" normalizeH="0" baseline="0" noProof="0" dirty="0" err="1">
                <a:ln>
                  <a:noFill/>
                </a:ln>
                <a:solidFill>
                  <a:prstClr val="black"/>
                </a:solidFill>
                <a:effectLst/>
                <a:uLnTx/>
                <a:uFillTx/>
                <a:latin typeface="+mn-lt"/>
                <a:ea typeface="+mn-ea"/>
                <a:cs typeface="+mn-cs"/>
              </a:rPr>
              <a:t>esta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lastimando</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tendre</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informar</a:t>
            </a:r>
            <a:r>
              <a:rPr kumimoji="0" lang="en-US" sz="1200" b="0" i="0" u="none" strike="noStrike" kern="1200" cap="none" spc="0" normalizeH="0" baseline="0" noProof="0" dirty="0">
                <a:ln>
                  <a:noFill/>
                </a:ln>
                <a:solidFill>
                  <a:prstClr val="black"/>
                </a:solidFill>
                <a:effectLst/>
                <a:uLnTx/>
                <a:uFillTx/>
                <a:latin typeface="+mn-lt"/>
                <a:ea typeface="+mn-ea"/>
                <a:cs typeface="+mn-cs"/>
              </a:rPr>
              <a:t> al personal para que ese persona </a:t>
            </a:r>
            <a:r>
              <a:rPr kumimoji="0" lang="en-US" sz="1200" b="0" i="0" u="none" strike="noStrike" kern="1200" cap="none" spc="0" normalizeH="0" baseline="0" noProof="0" dirty="0" err="1">
                <a:ln>
                  <a:noFill/>
                </a:ln>
                <a:solidFill>
                  <a:prstClr val="black"/>
                </a:solidFill>
                <a:effectLst/>
                <a:uLnTx/>
                <a:uFillTx/>
                <a:latin typeface="+mn-lt"/>
                <a:ea typeface="+mn-ea"/>
                <a:cs typeface="+mn-cs"/>
              </a:rPr>
              <a:t>reciba</a:t>
            </a:r>
            <a:r>
              <a:rPr kumimoji="0" lang="en-US" sz="1200" b="0" i="0" u="none" strike="noStrike" kern="1200" cap="none" spc="0" normalizeH="0" baseline="0" noProof="0" dirty="0">
                <a:ln>
                  <a:noFill/>
                </a:ln>
                <a:solidFill>
                  <a:prstClr val="black"/>
                </a:solidFill>
                <a:effectLst/>
                <a:uLnTx/>
                <a:uFillTx/>
                <a:latin typeface="+mn-lt"/>
                <a:ea typeface="+mn-ea"/>
                <a:cs typeface="+mn-cs"/>
              </a:rPr>
              <a:t> la </a:t>
            </a:r>
            <a:r>
              <a:rPr kumimoji="0" lang="en-US" sz="1200" b="0" i="0" u="none" strike="noStrike" kern="1200" cap="none" spc="0" normalizeH="0" baseline="0" noProof="0" dirty="0" err="1">
                <a:ln>
                  <a:noFill/>
                </a:ln>
                <a:solidFill>
                  <a:prstClr val="black"/>
                </a:solidFill>
                <a:effectLst/>
                <a:uLnTx/>
                <a:uFillTx/>
                <a:latin typeface="+mn-lt"/>
                <a:ea typeface="+mn-ea"/>
                <a:cs typeface="+mn-cs"/>
              </a:rPr>
              <a:t>aydua</a:t>
            </a:r>
            <a:r>
              <a:rPr kumimoji="0" lang="en-US" sz="1200" b="0" i="0" u="none" strike="noStrike" kern="1200" cap="none" spc="0" normalizeH="0" baseline="0" noProof="0" dirty="0">
                <a:ln>
                  <a:noFill/>
                </a:ln>
                <a:solidFill>
                  <a:prstClr val="black"/>
                </a:solidFill>
                <a:effectLst/>
                <a:uLnTx/>
                <a:uFillTx/>
                <a:latin typeface="+mn-lt"/>
                <a:ea typeface="+mn-ea"/>
                <a:cs typeface="+mn-cs"/>
              </a:rPr>
              <a:t> que </a:t>
            </a:r>
            <a:r>
              <a:rPr kumimoji="0" lang="en-US" sz="1200" b="0" i="0" u="none" strike="noStrike" kern="1200" cap="none" spc="0" normalizeH="0" baseline="0" noProof="0" dirty="0" err="1">
                <a:ln>
                  <a:noFill/>
                </a:ln>
                <a:solidFill>
                  <a:prstClr val="black"/>
                </a:solidFill>
                <a:effectLst/>
                <a:uLnTx/>
                <a:uFillTx/>
                <a:latin typeface="+mn-lt"/>
                <a:ea typeface="+mn-ea"/>
                <a:cs typeface="+mn-cs"/>
              </a:rPr>
              <a:t>necesita</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a:t>
            </a:fld>
            <a:endParaRPr lang="en-US"/>
          </a:p>
        </p:txBody>
      </p:sp>
      <p:sp>
        <p:nvSpPr>
          <p:cNvPr id="5" name="Date Placeholder 4"/>
          <p:cNvSpPr>
            <a:spLocks noGrp="1"/>
          </p:cNvSpPr>
          <p:nvPr>
            <p:ph type="dt" idx="11"/>
          </p:nvPr>
        </p:nvSpPr>
        <p:spPr/>
        <p:txBody>
          <a:bodyPr/>
          <a:lstStyle/>
          <a:p>
            <a:r>
              <a:rPr lang="en-US"/>
              <a:t>Propiedad de PPOSBC</a:t>
            </a:r>
          </a:p>
        </p:txBody>
      </p:sp>
      <p:sp>
        <p:nvSpPr>
          <p:cNvPr id="8" name="Footer Placeholder 7"/>
          <p:cNvSpPr>
            <a:spLocks noGrp="1"/>
          </p:cNvSpPr>
          <p:nvPr>
            <p:ph type="ftr" sz="quarter" idx="14"/>
          </p:nvPr>
        </p:nvSpPr>
        <p:spPr/>
        <p:txBody>
          <a:bodyPr/>
          <a:lstStyle/>
          <a:p>
            <a:r>
              <a:rPr lang="en-US"/>
              <a:t>Marzo 2024</a:t>
            </a:r>
          </a:p>
        </p:txBody>
      </p:sp>
    </p:spTree>
    <p:extLst>
      <p:ext uri="{BB962C8B-B14F-4D97-AF65-F5344CB8AC3E}">
        <p14:creationId xmlns:p14="http://schemas.microsoft.com/office/powerpoint/2010/main" val="3773976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activity</a:t>
            </a:r>
          </a:p>
        </p:txBody>
      </p:sp>
      <p:sp>
        <p:nvSpPr>
          <p:cNvPr id="4" name="Slide Number Placeholder 3"/>
          <p:cNvSpPr>
            <a:spLocks noGrp="1"/>
          </p:cNvSpPr>
          <p:nvPr>
            <p:ph type="sldNum" sz="quarter" idx="10"/>
          </p:nvPr>
        </p:nvSpPr>
        <p:spPr/>
        <p:txBody>
          <a:bodyPr/>
          <a:lstStyle/>
          <a:p>
            <a:fld id="{43556E33-FF1A-44C8-90E8-DDA74C62613A}" type="slidenum">
              <a:rPr lang="en-US" smtClean="0"/>
              <a:pPr/>
              <a:t>30</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358246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a:p>
            <a:pPr marL="171450" indent="-171450">
              <a:buFont typeface="Arial" panose="020B0604020202020204" pitchFamily="34" charset="0"/>
              <a:buChar char="•"/>
            </a:pPr>
            <a:r>
              <a:rPr lang="en-US" dirty="0"/>
              <a:t>Talk</a:t>
            </a:r>
            <a:r>
              <a:rPr lang="en-US" baseline="0" dirty="0"/>
              <a:t> about consent </a:t>
            </a:r>
          </a:p>
          <a:p>
            <a:pPr marL="171450" indent="-171450">
              <a:buFont typeface="Arial" panose="020B0604020202020204" pitchFamily="34" charset="0"/>
              <a:buChar char="•"/>
            </a:pPr>
            <a:r>
              <a:rPr lang="en-US" baseline="0" dirty="0"/>
              <a:t>No such thing as a child prostitute </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31</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138321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false</a:t>
            </a:r>
          </a:p>
        </p:txBody>
      </p:sp>
      <p:sp>
        <p:nvSpPr>
          <p:cNvPr id="4" name="Slide Number Placeholder 3"/>
          <p:cNvSpPr>
            <a:spLocks noGrp="1"/>
          </p:cNvSpPr>
          <p:nvPr>
            <p:ph type="sldNum" sz="quarter" idx="10"/>
          </p:nvPr>
        </p:nvSpPr>
        <p:spPr/>
        <p:txBody>
          <a:bodyPr/>
          <a:lstStyle/>
          <a:p>
            <a:fld id="{43556E33-FF1A-44C8-90E8-DDA74C62613A}" type="slidenum">
              <a:rPr lang="en-US" smtClean="0"/>
              <a:pPr/>
              <a:t>32</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219995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*Change wording (Note for Carol)</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dirty="0"/>
              <a:t>Talk</a:t>
            </a:r>
            <a:r>
              <a:rPr lang="en-US" baseline="0" dirty="0"/>
              <a:t> about age restriction and/or parents permission for teenagers to start working in the state of California (youth under 18 years of age have to have work permit to legally work in California) </a:t>
            </a:r>
          </a:p>
          <a:p>
            <a:pPr marL="171450" indent="-171450">
              <a:buFont typeface="Arial" panose="020B0604020202020204" pitchFamily="34" charset="0"/>
              <a:buChar char="•"/>
            </a:pPr>
            <a:r>
              <a:rPr lang="en-US" baseline="0" dirty="0"/>
              <a:t>Can’t work past x hours per week and can’t work past x pm during the workweek </a:t>
            </a:r>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33</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653081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10"/>
          </p:nvPr>
        </p:nvSpPr>
        <p:spPr/>
        <p:txBody>
          <a:bodyPr/>
          <a:lstStyle/>
          <a:p>
            <a:fld id="{43556E33-FF1A-44C8-90E8-DDA74C62613A}" type="slidenum">
              <a:rPr lang="en-US" smtClean="0"/>
              <a:pPr/>
              <a:t>34</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471495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 minor is a victim, not going to be prosecuted, they’re going to be connected with resources and support </a:t>
            </a:r>
          </a:p>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35</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4228298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tell them that this are POSSIBLE red flags and indicators. It might not always be Human Trafficking.</a:t>
            </a:r>
          </a:p>
          <a:p>
            <a:endParaRPr lang="en-US" dirty="0"/>
          </a:p>
          <a:p>
            <a:r>
              <a:rPr lang="en-US" dirty="0"/>
              <a:t>For this slide just give a brief explanation how each point might look like.</a:t>
            </a:r>
          </a:p>
        </p:txBody>
      </p:sp>
      <p:sp>
        <p:nvSpPr>
          <p:cNvPr id="4" name="Slide Number Placeholder 3"/>
          <p:cNvSpPr>
            <a:spLocks noGrp="1"/>
          </p:cNvSpPr>
          <p:nvPr>
            <p:ph type="sldNum" sz="quarter" idx="10"/>
          </p:nvPr>
        </p:nvSpPr>
        <p:spPr/>
        <p:txBody>
          <a:bodyPr/>
          <a:lstStyle/>
          <a:p>
            <a:fld id="{43556E33-FF1A-44C8-90E8-DDA74C62613A}" type="slidenum">
              <a:rPr lang="en-US" smtClean="0"/>
              <a:pPr/>
              <a:t>36</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911287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37</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736122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38</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1254148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39</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1546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Century Gothic" panose="020B0502020202020204" pitchFamily="34" charset="0"/>
              </a:rPr>
              <a:t>Hoy </a:t>
            </a:r>
            <a:r>
              <a:rPr lang="en-US" dirty="0" err="1">
                <a:latin typeface="Century Gothic" panose="020B0502020202020204" pitchFamily="34" charset="0"/>
              </a:rPr>
              <a:t>vamos</a:t>
            </a:r>
            <a:r>
              <a:rPr lang="en-US" dirty="0">
                <a:latin typeface="Century Gothic" panose="020B0502020202020204" pitchFamily="34" charset="0"/>
              </a:rPr>
              <a:t> a  </a:t>
            </a:r>
            <a:r>
              <a:rPr lang="en-US" dirty="0" err="1">
                <a:latin typeface="Century Gothic" panose="020B0502020202020204" pitchFamily="34" charset="0"/>
              </a:rPr>
              <a:t>hablar</a:t>
            </a:r>
            <a:r>
              <a:rPr lang="en-US" dirty="0">
                <a:latin typeface="Century Gothic" panose="020B0502020202020204" pitchFamily="34" charset="0"/>
              </a:rPr>
              <a:t> </a:t>
            </a:r>
            <a:r>
              <a:rPr lang="en-US" dirty="0" err="1">
                <a:latin typeface="Century Gothic" panose="020B0502020202020204" pitchFamily="34" charset="0"/>
              </a:rPr>
              <a:t>sobre</a:t>
            </a:r>
            <a:r>
              <a:rPr lang="en-US" dirty="0">
                <a:latin typeface="Century Gothic" panose="020B0502020202020204" pitchFamily="34" charset="0"/>
              </a:rPr>
              <a:t> la </a:t>
            </a:r>
            <a:r>
              <a:rPr lang="en-US" dirty="0" err="1">
                <a:latin typeface="Century Gothic" panose="020B0502020202020204" pitchFamily="34" charset="0"/>
              </a:rPr>
              <a:t>trata</a:t>
            </a:r>
            <a:r>
              <a:rPr lang="en-US" dirty="0">
                <a:latin typeface="Century Gothic" panose="020B0502020202020204" pitchFamily="34" charset="0"/>
              </a:rPr>
              <a:t> de personas, y temenos </a:t>
            </a:r>
            <a:r>
              <a:rPr lang="en-US" dirty="0" err="1">
                <a:latin typeface="Century Gothic" panose="020B0502020202020204" pitchFamily="34" charset="0"/>
              </a:rPr>
              <a:t>tres</a:t>
            </a:r>
            <a:r>
              <a:rPr lang="en-US" dirty="0">
                <a:latin typeface="Century Gothic" panose="020B0502020202020204" pitchFamily="34" charset="0"/>
              </a:rPr>
              <a:t> </a:t>
            </a:r>
            <a:r>
              <a:rPr lang="en-US" dirty="0" err="1">
                <a:latin typeface="Century Gothic" panose="020B0502020202020204" pitchFamily="34" charset="0"/>
              </a:rPr>
              <a:t>objectivos</a:t>
            </a:r>
            <a:r>
              <a:rPr lang="en-US" dirty="0">
                <a:latin typeface="Century Gothic" panose="020B0502020202020204" pitchFamily="34" charset="0"/>
              </a:rPr>
              <a:t> para </a:t>
            </a:r>
            <a:r>
              <a:rPr lang="en-US" dirty="0" err="1">
                <a:latin typeface="Century Gothic" panose="020B0502020202020204" pitchFamily="34" charset="0"/>
              </a:rPr>
              <a:t>esta</a:t>
            </a:r>
            <a:r>
              <a:rPr lang="en-US" dirty="0">
                <a:latin typeface="Century Gothic" panose="020B0502020202020204" pitchFamily="34" charset="0"/>
              </a:rPr>
              <a:t> </a:t>
            </a:r>
            <a:r>
              <a:rPr lang="en-US" dirty="0" err="1">
                <a:latin typeface="Century Gothic" panose="020B0502020202020204" pitchFamily="34" charset="0"/>
              </a:rPr>
              <a:t>presentacion</a:t>
            </a:r>
            <a:r>
              <a:rPr lang="en-US" dirty="0">
                <a:latin typeface="Century Gothic" panose="020B0502020202020204" pitchFamily="34" charset="0"/>
              </a:rPr>
              <a:t>.</a:t>
            </a:r>
          </a:p>
          <a:p>
            <a:pPr marL="0" indent="0">
              <a:buFont typeface="Arial" panose="020B0604020202020204" pitchFamily="34" charset="0"/>
              <a:buNone/>
            </a:pPr>
            <a:r>
              <a:rPr lang="en-US" b="0" baseline="0" dirty="0">
                <a:latin typeface="Century Gothic" panose="020B0502020202020204" pitchFamily="34" charset="0"/>
              </a:rPr>
              <a:t>Primero, definer que es la </a:t>
            </a:r>
            <a:r>
              <a:rPr lang="en-US" b="0" baseline="0" dirty="0" err="1">
                <a:latin typeface="Century Gothic" panose="020B0502020202020204" pitchFamily="34" charset="0"/>
              </a:rPr>
              <a:t>trata</a:t>
            </a:r>
            <a:r>
              <a:rPr lang="en-US" b="0" baseline="0" dirty="0">
                <a:latin typeface="Century Gothic" panose="020B0502020202020204" pitchFamily="34" charset="0"/>
              </a:rPr>
              <a:t> de personas y </a:t>
            </a:r>
            <a:r>
              <a:rPr lang="en-US" b="0" baseline="0" dirty="0" err="1">
                <a:latin typeface="Century Gothic" panose="020B0502020202020204" pitchFamily="34" charset="0"/>
              </a:rPr>
              <a:t>entender</a:t>
            </a:r>
            <a:r>
              <a:rPr lang="en-US" b="0" baseline="0" dirty="0">
                <a:latin typeface="Century Gothic" panose="020B0502020202020204" pitchFamily="34" charset="0"/>
              </a:rPr>
              <a:t> las </a:t>
            </a:r>
            <a:r>
              <a:rPr lang="en-US" b="0" baseline="0" dirty="0" err="1">
                <a:latin typeface="Century Gothic" panose="020B0502020202020204" pitchFamily="34" charset="0"/>
              </a:rPr>
              <a:t>diferents</a:t>
            </a:r>
            <a:r>
              <a:rPr lang="en-US" b="0" baseline="0" dirty="0">
                <a:latin typeface="Century Gothic" panose="020B0502020202020204" pitchFamily="34" charset="0"/>
              </a:rPr>
              <a:t> </a:t>
            </a:r>
            <a:r>
              <a:rPr lang="en-US" b="0" baseline="0" dirty="0" err="1">
                <a:latin typeface="Century Gothic" panose="020B0502020202020204" pitchFamily="34" charset="0"/>
              </a:rPr>
              <a:t>ramas</a:t>
            </a:r>
            <a:r>
              <a:rPr lang="en-US" b="0" baseline="0" dirty="0">
                <a:latin typeface="Century Gothic" panose="020B0502020202020204" pitchFamily="34" charset="0"/>
              </a:rPr>
              <a:t> que </a:t>
            </a:r>
            <a:r>
              <a:rPr lang="en-US" b="0" baseline="0" dirty="0" err="1">
                <a:latin typeface="Century Gothic" panose="020B0502020202020204" pitchFamily="34" charset="0"/>
              </a:rPr>
              <a:t>existen</a:t>
            </a:r>
            <a:r>
              <a:rPr lang="en-US" b="0" baseline="0" dirty="0">
                <a:latin typeface="Century Gothic" panose="020B0502020202020204" pitchFamily="34" charset="0"/>
              </a:rPr>
              <a:t>. </a:t>
            </a:r>
            <a:r>
              <a:rPr lang="en-US" b="0" baseline="0" dirty="0" err="1">
                <a:latin typeface="Century Gothic" panose="020B0502020202020204" pitchFamily="34" charset="0"/>
              </a:rPr>
              <a:t>Luego</a:t>
            </a:r>
            <a:r>
              <a:rPr lang="en-US" b="0" baseline="0" dirty="0">
                <a:latin typeface="Century Gothic" panose="020B0502020202020204" pitchFamily="34" charset="0"/>
              </a:rPr>
              <a:t>, </a:t>
            </a:r>
            <a:r>
              <a:rPr lang="en-US" b="0" baseline="0" dirty="0" err="1">
                <a:latin typeface="Century Gothic" panose="020B0502020202020204" pitchFamily="34" charset="0"/>
              </a:rPr>
              <a:t>vamos</a:t>
            </a:r>
            <a:r>
              <a:rPr lang="en-US" b="0" baseline="0" dirty="0">
                <a:latin typeface="Century Gothic" panose="020B0502020202020204" pitchFamily="34" charset="0"/>
              </a:rPr>
              <a:t> a </a:t>
            </a:r>
            <a:r>
              <a:rPr lang="en-US" b="0" baseline="0" dirty="0" err="1">
                <a:latin typeface="Century Gothic" panose="020B0502020202020204" pitchFamily="34" charset="0"/>
              </a:rPr>
              <a:t>aprender</a:t>
            </a:r>
            <a:r>
              <a:rPr lang="en-US" b="0" baseline="0" dirty="0">
                <a:latin typeface="Century Gothic" panose="020B0502020202020204" pitchFamily="34" charset="0"/>
              </a:rPr>
              <a:t> </a:t>
            </a:r>
            <a:r>
              <a:rPr lang="en-US" b="0" baseline="0" dirty="0" err="1">
                <a:latin typeface="Century Gothic" panose="020B0502020202020204" pitchFamily="34" charset="0"/>
              </a:rPr>
              <a:t>como</a:t>
            </a:r>
            <a:r>
              <a:rPr lang="en-US" b="0" baseline="0" dirty="0">
                <a:latin typeface="Century Gothic" panose="020B0502020202020204" pitchFamily="34" charset="0"/>
              </a:rPr>
              <a:t> y </a:t>
            </a:r>
            <a:r>
              <a:rPr lang="en-US" b="0" baseline="0" dirty="0" err="1">
                <a:latin typeface="Century Gothic" panose="020B0502020202020204" pitchFamily="34" charset="0"/>
              </a:rPr>
              <a:t>donde</a:t>
            </a:r>
            <a:r>
              <a:rPr lang="en-US" b="0" baseline="0" dirty="0">
                <a:latin typeface="Century Gothic" panose="020B0502020202020204" pitchFamily="34" charset="0"/>
              </a:rPr>
              <a:t> </a:t>
            </a:r>
            <a:r>
              <a:rPr lang="en-US" b="0" baseline="0" dirty="0" err="1">
                <a:latin typeface="Century Gothic" panose="020B0502020202020204" pitchFamily="34" charset="0"/>
              </a:rPr>
              <a:t>puede</a:t>
            </a:r>
            <a:r>
              <a:rPr lang="en-US" b="0" baseline="0" dirty="0">
                <a:latin typeface="Century Gothic" panose="020B0502020202020204" pitchFamily="34" charset="0"/>
              </a:rPr>
              <a:t> </a:t>
            </a:r>
            <a:r>
              <a:rPr lang="en-US" b="0" baseline="0" dirty="0" err="1">
                <a:latin typeface="Century Gothic" panose="020B0502020202020204" pitchFamily="34" charset="0"/>
              </a:rPr>
              <a:t>occurir</a:t>
            </a:r>
            <a:r>
              <a:rPr lang="en-US" b="0" baseline="0" dirty="0">
                <a:latin typeface="Century Gothic" panose="020B0502020202020204" pitchFamily="34" charset="0"/>
              </a:rPr>
              <a:t>, </a:t>
            </a:r>
            <a:r>
              <a:rPr lang="en-US" b="0" baseline="0" dirty="0" err="1">
                <a:latin typeface="Century Gothic" panose="020B0502020202020204" pitchFamily="34" charset="0"/>
              </a:rPr>
              <a:t>porque</a:t>
            </a:r>
            <a:r>
              <a:rPr lang="en-US" b="0" baseline="0" dirty="0">
                <a:latin typeface="Century Gothic" panose="020B0502020202020204" pitchFamily="34" charset="0"/>
              </a:rPr>
              <a:t> </a:t>
            </a:r>
            <a:r>
              <a:rPr lang="en-US" b="0" baseline="0" dirty="0" err="1">
                <a:latin typeface="Century Gothic" panose="020B0502020202020204" pitchFamily="34" charset="0"/>
              </a:rPr>
              <a:t>puede</a:t>
            </a:r>
            <a:r>
              <a:rPr lang="en-US" b="0" baseline="0" dirty="0">
                <a:latin typeface="Century Gothic" panose="020B0502020202020204" pitchFamily="34" charset="0"/>
              </a:rPr>
              <a:t> </a:t>
            </a:r>
            <a:r>
              <a:rPr lang="en-US" b="0" baseline="0" dirty="0" err="1">
                <a:latin typeface="Century Gothic" panose="020B0502020202020204" pitchFamily="34" charset="0"/>
              </a:rPr>
              <a:t>suceder</a:t>
            </a:r>
            <a:r>
              <a:rPr lang="en-US" b="0" baseline="0" dirty="0">
                <a:latin typeface="Century Gothic" panose="020B0502020202020204" pitchFamily="34" charset="0"/>
              </a:rPr>
              <a:t> </a:t>
            </a:r>
            <a:r>
              <a:rPr lang="en-US" b="0" baseline="0" dirty="0" err="1">
                <a:latin typeface="Century Gothic" panose="020B0502020202020204" pitchFamily="34" charset="0"/>
              </a:rPr>
              <a:t>en</a:t>
            </a:r>
            <a:r>
              <a:rPr lang="en-US" b="0" baseline="0" dirty="0">
                <a:latin typeface="Century Gothic" panose="020B0502020202020204" pitchFamily="34" charset="0"/>
              </a:rPr>
              <a:t> </a:t>
            </a:r>
            <a:r>
              <a:rPr lang="en-US" b="0" baseline="0" dirty="0" err="1">
                <a:latin typeface="Century Gothic" panose="020B0502020202020204" pitchFamily="34" charset="0"/>
              </a:rPr>
              <a:t>lugares</a:t>
            </a:r>
            <a:r>
              <a:rPr lang="en-US" b="0" baseline="0" dirty="0">
                <a:latin typeface="Century Gothic" panose="020B0502020202020204" pitchFamily="34" charset="0"/>
              </a:rPr>
              <a:t> mas </a:t>
            </a:r>
            <a:r>
              <a:rPr lang="en-US" b="0" baseline="0" dirty="0" err="1">
                <a:latin typeface="Century Gothic" panose="020B0502020202020204" pitchFamily="34" charset="0"/>
              </a:rPr>
              <a:t>cercanos</a:t>
            </a:r>
            <a:r>
              <a:rPr lang="en-US" b="0" baseline="0" dirty="0">
                <a:latin typeface="Century Gothic" panose="020B0502020202020204" pitchFamily="34" charset="0"/>
              </a:rPr>
              <a:t> de lo que </a:t>
            </a:r>
            <a:r>
              <a:rPr lang="en-US" b="0" baseline="0" dirty="0" err="1">
                <a:latin typeface="Century Gothic" panose="020B0502020202020204" pitchFamily="34" charset="0"/>
              </a:rPr>
              <a:t>pensamos</a:t>
            </a:r>
            <a:r>
              <a:rPr lang="en-US" b="0" baseline="0" dirty="0">
                <a:latin typeface="Century Gothic" panose="020B0502020202020204" pitchFamily="34" charset="0"/>
              </a:rPr>
              <a:t>. </a:t>
            </a:r>
            <a:r>
              <a:rPr lang="en-US" b="0" baseline="0" dirty="0" err="1">
                <a:latin typeface="Century Gothic" panose="020B0502020202020204" pitchFamily="34" charset="0"/>
              </a:rPr>
              <a:t>Finalmente</a:t>
            </a:r>
            <a:r>
              <a:rPr lang="en-US" b="0" baseline="0" dirty="0">
                <a:latin typeface="Century Gothic" panose="020B0502020202020204" pitchFamily="34" charset="0"/>
              </a:rPr>
              <a:t>, </a:t>
            </a:r>
            <a:r>
              <a:rPr lang="en-US" b="0" baseline="0" dirty="0" err="1">
                <a:latin typeface="Century Gothic" panose="020B0502020202020204" pitchFamily="34" charset="0"/>
              </a:rPr>
              <a:t>exploramos</a:t>
            </a:r>
            <a:r>
              <a:rPr lang="en-US" b="0" baseline="0" dirty="0">
                <a:latin typeface="Century Gothic" panose="020B0502020202020204" pitchFamily="34" charset="0"/>
              </a:rPr>
              <a:t> </a:t>
            </a:r>
            <a:r>
              <a:rPr lang="en-US" b="0" baseline="0" dirty="0" err="1">
                <a:latin typeface="Century Gothic" panose="020B0502020202020204" pitchFamily="34" charset="0"/>
              </a:rPr>
              <a:t>algunos</a:t>
            </a:r>
            <a:r>
              <a:rPr lang="en-US" b="0" baseline="0" dirty="0">
                <a:latin typeface="Century Gothic" panose="020B0502020202020204" pitchFamily="34" charset="0"/>
              </a:rPr>
              <a:t> </a:t>
            </a:r>
            <a:r>
              <a:rPr lang="en-US" b="0" baseline="0" dirty="0" err="1">
                <a:latin typeface="Century Gothic" panose="020B0502020202020204" pitchFamily="34" charset="0"/>
              </a:rPr>
              <a:t>casos</a:t>
            </a:r>
            <a:r>
              <a:rPr lang="en-US" b="0" baseline="0" dirty="0">
                <a:latin typeface="Century Gothic" panose="020B0502020202020204" pitchFamily="34" charset="0"/>
              </a:rPr>
              <a:t> para que </a:t>
            </a:r>
            <a:r>
              <a:rPr lang="en-US" b="0" baseline="0" dirty="0" err="1">
                <a:latin typeface="Century Gothic" panose="020B0502020202020204" pitchFamily="34" charset="0"/>
              </a:rPr>
              <a:t>puedan</a:t>
            </a:r>
            <a:r>
              <a:rPr lang="en-US" b="0" baseline="0" dirty="0">
                <a:latin typeface="Century Gothic" panose="020B0502020202020204" pitchFamily="34" charset="0"/>
              </a:rPr>
              <a:t> </a:t>
            </a:r>
            <a:r>
              <a:rPr lang="en-US" b="0" baseline="0" dirty="0" err="1">
                <a:latin typeface="Century Gothic" panose="020B0502020202020204" pitchFamily="34" charset="0"/>
              </a:rPr>
              <a:t>indentificar</a:t>
            </a:r>
            <a:r>
              <a:rPr lang="en-US" b="0" baseline="0" dirty="0">
                <a:latin typeface="Century Gothic" panose="020B0502020202020204" pitchFamily="34" charset="0"/>
              </a:rPr>
              <a:t> </a:t>
            </a:r>
            <a:r>
              <a:rPr lang="en-US" b="0" baseline="0" dirty="0" err="1">
                <a:latin typeface="Century Gothic" panose="020B0502020202020204" pitchFamily="34" charset="0"/>
              </a:rPr>
              <a:t>senales</a:t>
            </a:r>
            <a:r>
              <a:rPr lang="en-US" b="0" baseline="0" dirty="0">
                <a:latin typeface="Century Gothic" panose="020B0502020202020204" pitchFamily="34" charset="0"/>
              </a:rPr>
              <a:t> y </a:t>
            </a:r>
            <a:r>
              <a:rPr lang="en-US" b="0" baseline="0" dirty="0" err="1">
                <a:latin typeface="Century Gothic" panose="020B0502020202020204" pitchFamily="34" charset="0"/>
              </a:rPr>
              <a:t>entender</a:t>
            </a:r>
            <a:r>
              <a:rPr lang="en-US" b="0" baseline="0" dirty="0">
                <a:latin typeface="Century Gothic" panose="020B0502020202020204" pitchFamily="34" charset="0"/>
              </a:rPr>
              <a:t> </a:t>
            </a:r>
            <a:r>
              <a:rPr lang="en-US" b="0" baseline="0" dirty="0" err="1">
                <a:latin typeface="Century Gothic" panose="020B0502020202020204" pitchFamily="34" charset="0"/>
              </a:rPr>
              <a:t>como</a:t>
            </a:r>
            <a:r>
              <a:rPr lang="en-US" b="0" baseline="0" dirty="0">
                <a:latin typeface="Century Gothic" panose="020B0502020202020204" pitchFamily="34" charset="0"/>
              </a:rPr>
              <a:t> </a:t>
            </a:r>
            <a:r>
              <a:rPr lang="en-US" b="0" baseline="0" dirty="0" err="1">
                <a:latin typeface="Century Gothic" panose="020B0502020202020204" pitchFamily="34" charset="0"/>
              </a:rPr>
              <a:t>funciona</a:t>
            </a:r>
            <a:r>
              <a:rPr lang="en-US" b="0" baseline="0" dirty="0">
                <a:latin typeface="Century Gothic" panose="020B0502020202020204" pitchFamily="34" charset="0"/>
              </a:rPr>
              <a:t> </a:t>
            </a:r>
            <a:r>
              <a:rPr lang="en-US" b="0" baseline="0" dirty="0" err="1">
                <a:latin typeface="Century Gothic" panose="020B0502020202020204" pitchFamily="34" charset="0"/>
              </a:rPr>
              <a:t>en</a:t>
            </a:r>
            <a:r>
              <a:rPr lang="en-US" b="0" baseline="0" dirty="0">
                <a:latin typeface="Century Gothic" panose="020B0502020202020204" pitchFamily="34" charset="0"/>
              </a:rPr>
              <a:t> la </a:t>
            </a:r>
            <a:r>
              <a:rPr lang="en-US" b="0" baseline="0" dirty="0" err="1">
                <a:latin typeface="Century Gothic" panose="020B0502020202020204" pitchFamily="34" charset="0"/>
              </a:rPr>
              <a:t>vida</a:t>
            </a:r>
            <a:r>
              <a:rPr lang="en-US" b="0" baseline="0" dirty="0">
                <a:latin typeface="Century Gothic" panose="020B0502020202020204" pitchFamily="34" charset="0"/>
              </a:rPr>
              <a:t> real.</a:t>
            </a:r>
            <a:endParaRPr lang="en-US" b="0" baseline="0" dirty="0"/>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0" baseline="0" dirty="0"/>
              <a:t>Practicing selfcare in the sense that if someone feels that they need to step out encourage them to do so as long as they comeback</a:t>
            </a:r>
          </a:p>
          <a:p>
            <a:pPr marL="171450" indent="-171450">
              <a:buFont typeface="Arial" panose="020B0604020202020204" pitchFamily="34" charset="0"/>
              <a:buChar char="•"/>
            </a:pPr>
            <a:r>
              <a:rPr lang="en-US" b="0" baseline="0" dirty="0" err="1"/>
              <a:t>Quiero</a:t>
            </a:r>
            <a:r>
              <a:rPr lang="en-US" b="0" baseline="0" dirty="0"/>
              <a:t> que </a:t>
            </a:r>
            <a:r>
              <a:rPr lang="en-US" b="0" baseline="0" dirty="0" err="1"/>
              <a:t>recuerdan</a:t>
            </a:r>
            <a:r>
              <a:rPr lang="en-US" b="0" baseline="0" dirty="0"/>
              <a:t> la </a:t>
            </a:r>
            <a:r>
              <a:rPr lang="en-US" b="0" baseline="0" dirty="0" err="1"/>
              <a:t>importancia</a:t>
            </a:r>
            <a:r>
              <a:rPr lang="en-US" b="0" baseline="0" dirty="0"/>
              <a:t> de </a:t>
            </a:r>
            <a:r>
              <a:rPr lang="en-US" b="0" baseline="0" dirty="0" err="1"/>
              <a:t>practicar</a:t>
            </a:r>
            <a:r>
              <a:rPr lang="en-US" b="0" baseline="0" dirty="0"/>
              <a:t> </a:t>
            </a:r>
            <a:r>
              <a:rPr lang="en-US" b="0" baseline="0" dirty="0" err="1"/>
              <a:t>autocuidado</a:t>
            </a:r>
            <a:r>
              <a:rPr lang="en-US" b="0" baseline="0" dirty="0"/>
              <a:t>. Si </a:t>
            </a:r>
            <a:r>
              <a:rPr lang="en-US" b="0" baseline="0" dirty="0" err="1"/>
              <a:t>en</a:t>
            </a:r>
            <a:r>
              <a:rPr lang="en-US" b="0" baseline="0" dirty="0"/>
              <a:t> </a:t>
            </a:r>
            <a:r>
              <a:rPr lang="en-US" b="0" baseline="0" dirty="0" err="1"/>
              <a:t>algun</a:t>
            </a:r>
            <a:r>
              <a:rPr lang="en-US" b="0" baseline="0" dirty="0"/>
              <a:t> </a:t>
            </a:r>
            <a:r>
              <a:rPr lang="en-US" b="0" baseline="0" dirty="0" err="1"/>
              <a:t>momento</a:t>
            </a:r>
            <a:r>
              <a:rPr lang="en-US" b="0" baseline="0" dirty="0"/>
              <a:t> </a:t>
            </a:r>
            <a:r>
              <a:rPr lang="en-US" b="0" baseline="0" dirty="0" err="1"/>
              <a:t>sienten</a:t>
            </a:r>
            <a:r>
              <a:rPr lang="en-US" b="0" baseline="0" dirty="0"/>
              <a:t> que </a:t>
            </a:r>
            <a:r>
              <a:rPr lang="en-US" b="0" baseline="0" dirty="0" err="1"/>
              <a:t>necesitan</a:t>
            </a:r>
            <a:r>
              <a:rPr lang="en-US" b="0" baseline="0" dirty="0"/>
              <a:t> un </a:t>
            </a:r>
            <a:r>
              <a:rPr lang="en-US" b="0" baseline="0" dirty="0" err="1"/>
              <a:t>descanso</a:t>
            </a:r>
            <a:r>
              <a:rPr lang="en-US" b="0" baseline="0" dirty="0"/>
              <a:t>, </a:t>
            </a:r>
            <a:r>
              <a:rPr lang="en-US" b="0" baseline="0" dirty="0" err="1"/>
              <a:t>sientanse</a:t>
            </a:r>
            <a:r>
              <a:rPr lang="en-US" b="0" baseline="0" dirty="0"/>
              <a:t> </a:t>
            </a:r>
            <a:r>
              <a:rPr lang="en-US" b="0" baseline="0" dirty="0" err="1"/>
              <a:t>libres</a:t>
            </a:r>
            <a:r>
              <a:rPr lang="en-US" b="0" baseline="0" dirty="0"/>
              <a:t> de </a:t>
            </a:r>
            <a:r>
              <a:rPr lang="en-US" b="0" baseline="0" dirty="0" err="1"/>
              <a:t>salir</a:t>
            </a:r>
            <a:r>
              <a:rPr lang="en-US" b="0" baseline="0" dirty="0"/>
              <a:t> un </a:t>
            </a:r>
            <a:r>
              <a:rPr lang="en-US" b="0" baseline="0" dirty="0" err="1"/>
              <a:t>momento</a:t>
            </a:r>
            <a:r>
              <a:rPr lang="en-US" b="0" baseline="0" dirty="0"/>
              <a:t> y </a:t>
            </a:r>
            <a:r>
              <a:rPr lang="en-US" b="0" baseline="0" dirty="0" err="1"/>
              <a:t>regresar</a:t>
            </a:r>
            <a:r>
              <a:rPr lang="en-US" b="0" baseline="0" dirty="0"/>
              <a:t> </a:t>
            </a:r>
            <a:r>
              <a:rPr lang="en-US" b="0" baseline="0" dirty="0" err="1"/>
              <a:t>cuando</a:t>
            </a:r>
            <a:r>
              <a:rPr lang="en-US" b="0" baseline="0" dirty="0"/>
              <a:t> </a:t>
            </a:r>
            <a:r>
              <a:rPr lang="en-US" b="0" baseline="0" dirty="0" err="1"/>
              <a:t>esten</a:t>
            </a:r>
            <a:r>
              <a:rPr lang="en-US" b="0" baseline="0" dirty="0"/>
              <a:t> </a:t>
            </a:r>
            <a:r>
              <a:rPr lang="en-US" b="0" baseline="0" dirty="0" err="1"/>
              <a:t>listos</a:t>
            </a:r>
            <a:r>
              <a:rPr lang="en-US" b="0" baseline="0" dirty="0"/>
              <a:t>. Este es un </a:t>
            </a:r>
            <a:r>
              <a:rPr lang="en-US" b="0" baseline="0" dirty="0" err="1"/>
              <a:t>espacio</a:t>
            </a:r>
            <a:r>
              <a:rPr lang="en-US" b="0" baseline="0" dirty="0"/>
              <a:t> Seguro para </a:t>
            </a:r>
            <a:r>
              <a:rPr lang="en-US" b="0" baseline="0" dirty="0" err="1"/>
              <a:t>aprender</a:t>
            </a:r>
            <a:r>
              <a:rPr lang="en-US" b="0" baseline="0" dirty="0"/>
              <a:t> y </a:t>
            </a:r>
            <a:r>
              <a:rPr lang="en-US" b="0" baseline="0" dirty="0" err="1"/>
              <a:t>preguntar</a:t>
            </a:r>
            <a:r>
              <a:rPr lang="en-US" b="0" baseline="0" dirty="0"/>
              <a:t>, y </a:t>
            </a:r>
            <a:r>
              <a:rPr lang="en-US" b="0" baseline="0" dirty="0" err="1"/>
              <a:t>ahora</a:t>
            </a:r>
            <a:r>
              <a:rPr lang="en-US" b="0" baseline="0" dirty="0"/>
              <a:t> </a:t>
            </a:r>
            <a:r>
              <a:rPr lang="en-US" b="0" baseline="0" dirty="0" err="1"/>
              <a:t>empecemos</a:t>
            </a:r>
            <a:r>
              <a:rPr lang="en-US" b="0" baseline="0" dirty="0"/>
              <a:t>.</a:t>
            </a:r>
          </a:p>
        </p:txBody>
      </p:sp>
      <p:sp>
        <p:nvSpPr>
          <p:cNvPr id="5" name="Date Placeholder 4"/>
          <p:cNvSpPr>
            <a:spLocks noGrp="1"/>
          </p:cNvSpPr>
          <p:nvPr>
            <p:ph type="dt" idx="11"/>
          </p:nvPr>
        </p:nvSpPr>
        <p:spPr/>
        <p:txBody>
          <a:bodyPr/>
          <a:lstStyle/>
          <a:p>
            <a:r>
              <a:rPr lang="en-US">
                <a:solidFill>
                  <a:prstClr val="black"/>
                </a:solidFill>
              </a:rPr>
              <a:t>Propiedad de PPOSBC</a:t>
            </a:r>
          </a:p>
        </p:txBody>
      </p:sp>
      <p:sp>
        <p:nvSpPr>
          <p:cNvPr id="4" name="Footer Placeholder 3"/>
          <p:cNvSpPr>
            <a:spLocks noGrp="1"/>
          </p:cNvSpPr>
          <p:nvPr>
            <p:ph type="ftr" sz="quarter" idx="13"/>
          </p:nvPr>
        </p:nvSpPr>
        <p:spPr/>
        <p:txBody>
          <a:bodyPr/>
          <a:lstStyle/>
          <a:p>
            <a:r>
              <a:rPr lang="en-US">
                <a:solidFill>
                  <a:prstClr val="black"/>
                </a:solidFill>
              </a:rPr>
              <a:t>Marzo 2024</a:t>
            </a:r>
          </a:p>
        </p:txBody>
      </p:sp>
    </p:spTree>
    <p:extLst>
      <p:ext uri="{BB962C8B-B14F-4D97-AF65-F5344CB8AC3E}">
        <p14:creationId xmlns:p14="http://schemas.microsoft.com/office/powerpoint/2010/main" val="185585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40</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5613883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41</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937744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https://sfusdhealtheducation.org/download/HS/sexuality/BeReal.BeReady.2017/26%20-%20Understanding%20Human%20Trafficking%20(Part%202)%20-%20Sex%20Trafficking/Lesson%2026%20Sex%20Trafficking.pdf</a:t>
            </a:r>
            <a:endParaRPr lang="en-US" dirty="0"/>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42</a:t>
            </a:fld>
            <a:endParaRPr lang="en-US"/>
          </a:p>
        </p:txBody>
      </p:sp>
    </p:spTree>
    <p:extLst>
      <p:ext uri="{BB962C8B-B14F-4D97-AF65-F5344CB8AC3E}">
        <p14:creationId xmlns:p14="http://schemas.microsoft.com/office/powerpoint/2010/main" val="1488526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https://sfusdhealtheducation.org/download/HS/sexuality/BeReal.BeReady.2017/26%20-%20Understanding%20Human%20Trafficking%20(Part%202)%20-%20Sex%20Trafficking/Lesson%2026%20Sex%20Trafficking.pdf</a:t>
            </a:r>
            <a:endParaRPr lang="en-US" dirty="0"/>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43</a:t>
            </a:fld>
            <a:endParaRPr lang="en-US"/>
          </a:p>
        </p:txBody>
      </p:sp>
    </p:spTree>
    <p:extLst>
      <p:ext uri="{BB962C8B-B14F-4D97-AF65-F5344CB8AC3E}">
        <p14:creationId xmlns:p14="http://schemas.microsoft.com/office/powerpoint/2010/main" val="1683925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https://sfusdhealtheducation.org/download/HS/sexuality/BeReal.BeReady.2017/26%20-%20Understanding%20Human%20Trafficking%20(Part%202)%20-%20Sex%20Trafficking/Lesson%2026%20Sex%20Trafficking.pdf</a:t>
            </a:r>
            <a:endParaRPr lang="en-US" dirty="0"/>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44</a:t>
            </a:fld>
            <a:endParaRPr lang="en-US"/>
          </a:p>
        </p:txBody>
      </p:sp>
    </p:spTree>
    <p:extLst>
      <p:ext uri="{BB962C8B-B14F-4D97-AF65-F5344CB8AC3E}">
        <p14:creationId xmlns:p14="http://schemas.microsoft.com/office/powerpoint/2010/main" val="242300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Gente</a:t>
            </a:r>
            <a:r>
              <a:rPr lang="en-US" dirty="0"/>
              <a:t> </a:t>
            </a:r>
            <a:r>
              <a:rPr lang="en-US" dirty="0" err="1"/>
              <a:t>deberia</a:t>
            </a:r>
            <a:r>
              <a:rPr lang="en-US" dirty="0"/>
              <a:t>:</a:t>
            </a:r>
          </a:p>
          <a:p>
            <a:pPr marL="171450" indent="-171450">
              <a:buFont typeface="Arial" panose="020B0604020202020204" pitchFamily="34" charset="0"/>
              <a:buChar char="•"/>
            </a:pPr>
            <a:r>
              <a:rPr lang="en-US" dirty="0"/>
              <a:t>Tener </a:t>
            </a:r>
            <a:r>
              <a:rPr lang="en-US" dirty="0" err="1"/>
              <a:t>en</a:t>
            </a:r>
            <a:r>
              <a:rPr lang="en-US" dirty="0"/>
              <a:t> </a:t>
            </a:r>
            <a:r>
              <a:rPr lang="en-US" dirty="0" err="1"/>
              <a:t>cuenta</a:t>
            </a:r>
            <a:r>
              <a:rPr lang="en-US" dirty="0"/>
              <a:t> la </a:t>
            </a:r>
            <a:r>
              <a:rPr lang="en-US" dirty="0" err="1"/>
              <a:t>informacion</a:t>
            </a:r>
            <a:r>
              <a:rPr lang="en-US" dirty="0"/>
              <a:t> que </a:t>
            </a:r>
            <a:r>
              <a:rPr lang="en-US" dirty="0" err="1"/>
              <a:t>comparten</a:t>
            </a:r>
            <a:r>
              <a:rPr lang="en-US" dirty="0"/>
              <a:t> </a:t>
            </a:r>
            <a:r>
              <a:rPr lang="en-US" dirty="0" err="1"/>
              <a:t>en</a:t>
            </a:r>
            <a:r>
              <a:rPr lang="en-US" dirty="0"/>
              <a:t> </a:t>
            </a:r>
            <a:r>
              <a:rPr lang="en-US" dirty="0" err="1"/>
              <a:t>linea</a:t>
            </a:r>
            <a:r>
              <a:rPr lang="en-US" dirty="0"/>
              <a:t>, </a:t>
            </a:r>
            <a:r>
              <a:rPr lang="en-US" dirty="0" err="1"/>
              <a:t>especialmente</a:t>
            </a:r>
            <a:r>
              <a:rPr lang="en-US" dirty="0"/>
              <a:t> con </a:t>
            </a:r>
            <a:r>
              <a:rPr lang="en-US" dirty="0" err="1"/>
              <a:t>gente</a:t>
            </a:r>
            <a:r>
              <a:rPr lang="en-US" dirty="0"/>
              <a:t> </a:t>
            </a:r>
            <a:r>
              <a:rPr lang="en-US" dirty="0" err="1"/>
              <a:t>desconocida</a:t>
            </a:r>
            <a:r>
              <a:rPr lang="en-US" dirty="0"/>
              <a:t> – </a:t>
            </a:r>
            <a:r>
              <a:rPr lang="en-US" dirty="0" err="1"/>
              <a:t>en</a:t>
            </a:r>
            <a:r>
              <a:rPr lang="en-US" dirty="0"/>
              <a:t> general, </a:t>
            </a:r>
            <a:r>
              <a:rPr lang="en-US" dirty="0" err="1"/>
              <a:t>cuando</a:t>
            </a:r>
            <a:r>
              <a:rPr lang="en-US" dirty="0"/>
              <a:t> </a:t>
            </a:r>
            <a:r>
              <a:rPr lang="en-US" dirty="0" err="1"/>
              <a:t>compartimos</a:t>
            </a:r>
            <a:r>
              <a:rPr lang="en-US" dirty="0"/>
              <a:t> </a:t>
            </a:r>
            <a:r>
              <a:rPr lang="en-US" dirty="0" err="1"/>
              <a:t>informacion</a:t>
            </a:r>
            <a:r>
              <a:rPr lang="en-US" dirty="0"/>
              <a:t> </a:t>
            </a:r>
            <a:r>
              <a:rPr lang="en-US" dirty="0" err="1"/>
              <a:t>en</a:t>
            </a:r>
            <a:r>
              <a:rPr lang="en-US" dirty="0"/>
              <a:t> </a:t>
            </a:r>
            <a:r>
              <a:rPr lang="en-US" dirty="0" err="1"/>
              <a:t>linea</a:t>
            </a:r>
            <a:r>
              <a:rPr lang="en-US" dirty="0"/>
              <a:t>, se </a:t>
            </a:r>
            <a:r>
              <a:rPr lang="en-US" dirty="0" err="1"/>
              <a:t>vuelve</a:t>
            </a:r>
            <a:r>
              <a:rPr lang="en-US" dirty="0"/>
              <a:t> publica y </a:t>
            </a:r>
            <a:r>
              <a:rPr lang="en-US" dirty="0" err="1"/>
              <a:t>deja</a:t>
            </a:r>
            <a:r>
              <a:rPr lang="en-US" dirty="0"/>
              <a:t> de ser </a:t>
            </a:r>
            <a:r>
              <a:rPr lang="en-US" dirty="0" err="1"/>
              <a:t>privada</a:t>
            </a:r>
            <a:r>
              <a:rPr lang="en-US" dirty="0"/>
              <a:t>. </a:t>
            </a:r>
            <a:r>
              <a:rPr lang="en-US" dirty="0" err="1"/>
              <a:t>Nunca</a:t>
            </a:r>
            <a:r>
              <a:rPr lang="en-US" dirty="0"/>
              <a:t> </a:t>
            </a:r>
            <a:r>
              <a:rPr lang="en-US" dirty="0" err="1"/>
              <a:t>debemos</a:t>
            </a:r>
            <a:r>
              <a:rPr lang="en-US" dirty="0"/>
              <a:t> </a:t>
            </a:r>
            <a:r>
              <a:rPr lang="en-US" dirty="0" err="1"/>
              <a:t>compartir</a:t>
            </a:r>
            <a:r>
              <a:rPr lang="en-US" dirty="0"/>
              <a:t> </a:t>
            </a:r>
            <a:r>
              <a:rPr lang="en-US" dirty="0" err="1"/>
              <a:t>cosas</a:t>
            </a:r>
            <a:r>
              <a:rPr lang="en-US" dirty="0"/>
              <a:t> </a:t>
            </a:r>
            <a:r>
              <a:rPr lang="en-US" dirty="0" err="1"/>
              <a:t>como</a:t>
            </a:r>
            <a:r>
              <a:rPr lang="en-US" dirty="0"/>
              <a:t> </a:t>
            </a:r>
            <a:r>
              <a:rPr lang="en-US" dirty="0" err="1"/>
              <a:t>nuestra</a:t>
            </a:r>
            <a:r>
              <a:rPr lang="en-US" dirty="0"/>
              <a:t> </a:t>
            </a:r>
            <a:r>
              <a:rPr lang="en-US" dirty="0" err="1"/>
              <a:t>direccion</a:t>
            </a:r>
            <a:r>
              <a:rPr lang="en-US" dirty="0"/>
              <a:t>, </a:t>
            </a:r>
            <a:r>
              <a:rPr lang="en-US" dirty="0" err="1"/>
              <a:t>numero</a:t>
            </a:r>
            <a:r>
              <a:rPr lang="en-US" dirty="0"/>
              <a:t> de </a:t>
            </a:r>
            <a:r>
              <a:rPr lang="en-US" dirty="0" err="1"/>
              <a:t>telefono</a:t>
            </a:r>
            <a:r>
              <a:rPr lang="en-US" dirty="0"/>
              <a:t>, etc., </a:t>
            </a:r>
            <a:r>
              <a:rPr lang="en-US" dirty="0" err="1"/>
              <a:t>en</a:t>
            </a:r>
            <a:r>
              <a:rPr lang="en-US" dirty="0"/>
              <a:t> </a:t>
            </a:r>
            <a:r>
              <a:rPr lang="en-US" dirty="0" err="1"/>
              <a:t>linea</a:t>
            </a:r>
            <a:r>
              <a:rPr lang="en-US" dirty="0"/>
              <a:t>. </a:t>
            </a:r>
            <a:r>
              <a:rPr lang="en-US" dirty="0" err="1"/>
              <a:t>Ademas</a:t>
            </a:r>
            <a:r>
              <a:rPr lang="en-US" dirty="0"/>
              <a:t>, es una </a:t>
            </a:r>
            <a:r>
              <a:rPr lang="en-US" dirty="0" err="1"/>
              <a:t>buena</a:t>
            </a:r>
            <a:r>
              <a:rPr lang="en-US" dirty="0"/>
              <a:t> idea </a:t>
            </a:r>
            <a:r>
              <a:rPr lang="en-US" dirty="0" err="1"/>
              <a:t>configurar</a:t>
            </a:r>
            <a:r>
              <a:rPr lang="en-US" dirty="0"/>
              <a:t> </a:t>
            </a:r>
            <a:r>
              <a:rPr lang="en-US" dirty="0" err="1"/>
              <a:t>nuestras</a:t>
            </a:r>
            <a:r>
              <a:rPr lang="en-US" dirty="0"/>
              <a:t> </a:t>
            </a:r>
            <a:r>
              <a:rPr lang="en-US" dirty="0" err="1"/>
              <a:t>cuentas</a:t>
            </a:r>
            <a:r>
              <a:rPr lang="en-US" dirty="0"/>
              <a:t> de redes </a:t>
            </a:r>
            <a:r>
              <a:rPr lang="en-US" dirty="0" err="1"/>
              <a:t>sociales</a:t>
            </a:r>
            <a:r>
              <a:rPr lang="en-US" dirty="0"/>
              <a:t> </a:t>
            </a:r>
            <a:r>
              <a:rPr lang="en-US" dirty="0" err="1"/>
              <a:t>como</a:t>
            </a:r>
            <a:r>
              <a:rPr lang="en-US" dirty="0"/>
              <a:t> </a:t>
            </a:r>
            <a:r>
              <a:rPr lang="en-US" dirty="0" err="1"/>
              <a:t>privadas</a:t>
            </a:r>
            <a:r>
              <a:rPr lang="en-US" dirty="0"/>
              <a:t>.</a:t>
            </a:r>
          </a:p>
          <a:p>
            <a:pPr marL="171450" indent="-171450">
              <a:buFont typeface="Arial" panose="020B0604020202020204" pitchFamily="34" charset="0"/>
              <a:buChar char="•"/>
            </a:pPr>
            <a:r>
              <a:rPr lang="en-US" dirty="0"/>
              <a:t>Sean, </a:t>
            </a:r>
            <a:r>
              <a:rPr lang="en-US" dirty="0" err="1"/>
              <a:t>consciente</a:t>
            </a:r>
            <a:r>
              <a:rPr lang="en-US" dirty="0"/>
              <a:t> de sus </a:t>
            </a:r>
            <a:r>
              <a:rPr lang="en-US" dirty="0" err="1"/>
              <a:t>alrededores</a:t>
            </a:r>
            <a:r>
              <a:rPr lang="en-US" dirty="0"/>
              <a:t>, </a:t>
            </a:r>
            <a:r>
              <a:rPr lang="en-US" dirty="0" err="1"/>
              <a:t>especialmente</a:t>
            </a:r>
            <a:r>
              <a:rPr lang="en-US" dirty="0"/>
              <a:t> </a:t>
            </a:r>
            <a:r>
              <a:rPr lang="en-US" dirty="0" err="1"/>
              <a:t>si</a:t>
            </a:r>
            <a:r>
              <a:rPr lang="en-US" dirty="0"/>
              <a:t> </a:t>
            </a:r>
            <a:r>
              <a:rPr lang="en-US" dirty="0" err="1"/>
              <a:t>estan</a:t>
            </a:r>
            <a:r>
              <a:rPr lang="en-US" dirty="0"/>
              <a:t> solos – </a:t>
            </a:r>
            <a:r>
              <a:rPr lang="en-US" dirty="0" err="1"/>
              <a:t>siempre</a:t>
            </a:r>
            <a:r>
              <a:rPr lang="en-US" dirty="0"/>
              <a:t> es </a:t>
            </a:r>
            <a:r>
              <a:rPr lang="en-US" dirty="0" err="1"/>
              <a:t>bueno</a:t>
            </a:r>
            <a:r>
              <a:rPr lang="en-US" dirty="0"/>
              <a:t> </a:t>
            </a:r>
            <a:r>
              <a:rPr lang="en-US" dirty="0" err="1"/>
              <a:t>asegurarnos</a:t>
            </a:r>
            <a:r>
              <a:rPr lang="en-US" dirty="0"/>
              <a:t> de </a:t>
            </a:r>
            <a:r>
              <a:rPr lang="en-US" dirty="0" err="1"/>
              <a:t>estar</a:t>
            </a:r>
            <a:r>
              <a:rPr lang="en-US" dirty="0"/>
              <a:t> </a:t>
            </a:r>
            <a:r>
              <a:rPr lang="en-US" dirty="0" err="1"/>
              <a:t>atentos</a:t>
            </a:r>
            <a:r>
              <a:rPr lang="en-US" dirty="0"/>
              <a:t> y </a:t>
            </a:r>
            <a:r>
              <a:rPr lang="en-US" dirty="0" err="1"/>
              <a:t>conscientes</a:t>
            </a:r>
            <a:r>
              <a:rPr lang="en-US" dirty="0"/>
              <a:t> de </a:t>
            </a:r>
            <a:r>
              <a:rPr lang="en-US" dirty="0" err="1"/>
              <a:t>donde</a:t>
            </a:r>
            <a:r>
              <a:rPr lang="en-US" dirty="0"/>
              <a:t> </a:t>
            </a:r>
            <a:r>
              <a:rPr lang="en-US" dirty="0" err="1"/>
              <a:t>estamos</a:t>
            </a:r>
            <a:r>
              <a:rPr lang="en-US" dirty="0"/>
              <a:t>. </a:t>
            </a:r>
            <a:r>
              <a:rPr lang="en-US" dirty="0" err="1"/>
              <a:t>Esto</a:t>
            </a:r>
            <a:r>
              <a:rPr lang="en-US" dirty="0"/>
              <a:t> </a:t>
            </a:r>
            <a:r>
              <a:rPr lang="en-US" dirty="0" err="1"/>
              <a:t>puede</a:t>
            </a:r>
            <a:r>
              <a:rPr lang="en-US" dirty="0"/>
              <a:t> </a:t>
            </a:r>
            <a:r>
              <a:rPr lang="en-US" dirty="0" err="1"/>
              <a:t>ayudarnos</a:t>
            </a:r>
            <a:r>
              <a:rPr lang="en-US" dirty="0"/>
              <a:t> a </a:t>
            </a:r>
            <a:r>
              <a:rPr lang="en-US" dirty="0" err="1"/>
              <a:t>mantenernos</a:t>
            </a:r>
            <a:r>
              <a:rPr lang="en-US" dirty="0"/>
              <a:t> </a:t>
            </a:r>
            <a:r>
              <a:rPr lang="en-US" dirty="0" err="1"/>
              <a:t>seguros</a:t>
            </a:r>
            <a:r>
              <a:rPr lang="en-US" dirty="0"/>
              <a:t>.</a:t>
            </a:r>
          </a:p>
          <a:p>
            <a:pPr marL="171450" indent="-171450">
              <a:buFont typeface="Arial" panose="020B0604020202020204" pitchFamily="34" charset="0"/>
              <a:buChar char="•"/>
            </a:pPr>
            <a:r>
              <a:rPr lang="en-US" dirty="0" err="1"/>
              <a:t>Confien</a:t>
            </a:r>
            <a:r>
              <a:rPr lang="en-US" dirty="0"/>
              <a:t> </a:t>
            </a:r>
            <a:r>
              <a:rPr lang="en-US" dirty="0" err="1"/>
              <a:t>en</a:t>
            </a:r>
            <a:r>
              <a:rPr lang="en-US" dirty="0"/>
              <a:t> </a:t>
            </a:r>
            <a:r>
              <a:rPr lang="en-US" dirty="0" err="1"/>
              <a:t>su</a:t>
            </a:r>
            <a:r>
              <a:rPr lang="en-US" dirty="0"/>
              <a:t> </a:t>
            </a:r>
            <a:r>
              <a:rPr lang="en-US" dirty="0" err="1"/>
              <a:t>insinto</a:t>
            </a:r>
            <a:r>
              <a:rPr lang="en-US" dirty="0"/>
              <a:t>, </a:t>
            </a:r>
            <a:r>
              <a:rPr lang="en-US" dirty="0" err="1"/>
              <a:t>si</a:t>
            </a:r>
            <a:r>
              <a:rPr lang="en-US" dirty="0"/>
              <a:t> </a:t>
            </a:r>
            <a:r>
              <a:rPr lang="en-US" dirty="0" err="1"/>
              <a:t>algo</a:t>
            </a:r>
            <a:r>
              <a:rPr lang="en-US" dirty="0"/>
              <a:t> no se </a:t>
            </a:r>
            <a:r>
              <a:rPr lang="en-US" dirty="0" err="1"/>
              <a:t>siente</a:t>
            </a:r>
            <a:r>
              <a:rPr lang="en-US" dirty="0"/>
              <a:t> </a:t>
            </a:r>
            <a:r>
              <a:rPr lang="en-US" dirty="0" err="1"/>
              <a:t>seguro</a:t>
            </a:r>
            <a:r>
              <a:rPr lang="en-US" dirty="0"/>
              <a:t>, </a:t>
            </a:r>
            <a:r>
              <a:rPr lang="en-US" dirty="0" err="1"/>
              <a:t>puede</a:t>
            </a:r>
            <a:r>
              <a:rPr lang="en-US" dirty="0"/>
              <a:t> que no lo sea – </a:t>
            </a:r>
            <a:r>
              <a:rPr lang="en-US" dirty="0" err="1"/>
              <a:t>en</a:t>
            </a:r>
            <a:r>
              <a:rPr lang="en-US" dirty="0"/>
              <a:t> general, </a:t>
            </a:r>
            <a:r>
              <a:rPr lang="en-US" dirty="0" err="1"/>
              <a:t>debemos</a:t>
            </a:r>
            <a:r>
              <a:rPr lang="en-US" dirty="0"/>
              <a:t> </a:t>
            </a:r>
            <a:r>
              <a:rPr lang="en-US" dirty="0" err="1"/>
              <a:t>confiar</a:t>
            </a:r>
            <a:r>
              <a:rPr lang="en-US" dirty="0"/>
              <a:t> </a:t>
            </a:r>
            <a:r>
              <a:rPr lang="en-US" dirty="0" err="1"/>
              <a:t>en</a:t>
            </a:r>
            <a:r>
              <a:rPr lang="en-US" dirty="0"/>
              <a:t> </a:t>
            </a:r>
            <a:r>
              <a:rPr lang="en-US" dirty="0" err="1"/>
              <a:t>nuestros</a:t>
            </a:r>
            <a:r>
              <a:rPr lang="en-US" dirty="0"/>
              <a:t> </a:t>
            </a:r>
            <a:r>
              <a:rPr lang="en-US" dirty="0" err="1"/>
              <a:t>instintos</a:t>
            </a:r>
            <a:r>
              <a:rPr lang="en-US" dirty="0"/>
              <a:t>. Si </a:t>
            </a:r>
            <a:r>
              <a:rPr lang="en-US" dirty="0" err="1"/>
              <a:t>algo</a:t>
            </a:r>
            <a:r>
              <a:rPr lang="en-US" dirty="0"/>
              <a:t> se </a:t>
            </a:r>
            <a:r>
              <a:rPr lang="en-US" dirty="0" err="1"/>
              <a:t>siente</a:t>
            </a:r>
            <a:r>
              <a:rPr lang="en-US" dirty="0"/>
              <a:t> </a:t>
            </a:r>
            <a:r>
              <a:rPr lang="en-US" dirty="0" err="1"/>
              <a:t>inseguro</a:t>
            </a:r>
            <a:r>
              <a:rPr lang="en-US" dirty="0"/>
              <a:t>, </a:t>
            </a:r>
            <a:r>
              <a:rPr lang="en-US" dirty="0" err="1"/>
              <a:t>probablemente</a:t>
            </a:r>
            <a:r>
              <a:rPr lang="en-US" dirty="0"/>
              <a:t> </a:t>
            </a:r>
            <a:r>
              <a:rPr lang="en-US" dirty="0" err="1"/>
              <a:t>haya</a:t>
            </a:r>
            <a:r>
              <a:rPr lang="en-US" dirty="0"/>
              <a:t> una razon para </a:t>
            </a:r>
            <a:r>
              <a:rPr lang="en-US" dirty="0" err="1"/>
              <a:t>eso</a:t>
            </a:r>
            <a:r>
              <a:rPr lang="en-US" dirty="0"/>
              <a:t>.</a:t>
            </a:r>
          </a:p>
          <a:p>
            <a:pPr marL="171450" indent="-171450">
              <a:buFont typeface="Arial" panose="020B0604020202020204" pitchFamily="34" charset="0"/>
              <a:buChar char="•"/>
            </a:pPr>
            <a:r>
              <a:rPr lang="en-US" dirty="0" err="1"/>
              <a:t>Siempre</a:t>
            </a:r>
            <a:r>
              <a:rPr lang="en-US" dirty="0"/>
              <a:t> </a:t>
            </a:r>
            <a:r>
              <a:rPr lang="en-US" dirty="0" err="1"/>
              <a:t>obtengan</a:t>
            </a:r>
            <a:r>
              <a:rPr lang="en-US" dirty="0"/>
              <a:t> el </a:t>
            </a:r>
            <a:r>
              <a:rPr lang="en-US" dirty="0" err="1"/>
              <a:t>consejo</a:t>
            </a:r>
            <a:r>
              <a:rPr lang="en-US" dirty="0"/>
              <a:t> y la </a:t>
            </a:r>
            <a:r>
              <a:rPr lang="en-US" dirty="0" err="1"/>
              <a:t>ayuda</a:t>
            </a:r>
            <a:r>
              <a:rPr lang="en-US" dirty="0"/>
              <a:t> de un </a:t>
            </a:r>
            <a:r>
              <a:rPr lang="en-US" dirty="0" err="1"/>
              <a:t>adulto</a:t>
            </a:r>
            <a:r>
              <a:rPr lang="en-US" dirty="0"/>
              <a:t> de </a:t>
            </a:r>
            <a:r>
              <a:rPr lang="en-US" dirty="0" err="1"/>
              <a:t>confianza</a:t>
            </a:r>
            <a:r>
              <a:rPr lang="en-US" dirty="0"/>
              <a:t> – </a:t>
            </a:r>
            <a:r>
              <a:rPr lang="en-US" dirty="0" err="1"/>
              <a:t>si</a:t>
            </a:r>
            <a:r>
              <a:rPr lang="en-US" dirty="0"/>
              <a:t> no </a:t>
            </a:r>
            <a:r>
              <a:rPr lang="en-US" dirty="0" err="1"/>
              <a:t>sabemos</a:t>
            </a:r>
            <a:r>
              <a:rPr lang="en-US" dirty="0"/>
              <a:t> que </a:t>
            </a:r>
            <a:r>
              <a:rPr lang="en-US" dirty="0" err="1"/>
              <a:t>hacer</a:t>
            </a:r>
            <a:r>
              <a:rPr lang="en-US" dirty="0"/>
              <a:t>, </a:t>
            </a:r>
            <a:r>
              <a:rPr lang="en-US" dirty="0" err="1"/>
              <a:t>puede</a:t>
            </a:r>
            <a:r>
              <a:rPr lang="en-US" dirty="0"/>
              <a:t> ser una </a:t>
            </a:r>
            <a:r>
              <a:rPr lang="en-US" dirty="0" err="1"/>
              <a:t>buena</a:t>
            </a:r>
            <a:r>
              <a:rPr lang="en-US" dirty="0"/>
              <a:t> idea </a:t>
            </a:r>
            <a:r>
              <a:rPr lang="en-US" dirty="0" err="1"/>
              <a:t>pedir</a:t>
            </a:r>
            <a:r>
              <a:rPr lang="en-US" dirty="0"/>
              <a:t> </a:t>
            </a:r>
            <a:r>
              <a:rPr lang="en-US" dirty="0" err="1"/>
              <a:t>ayuda</a:t>
            </a:r>
            <a:r>
              <a:rPr lang="en-US" dirty="0"/>
              <a:t> a un </a:t>
            </a:r>
            <a:r>
              <a:rPr lang="en-US" dirty="0" err="1"/>
              <a:t>adulto</a:t>
            </a:r>
            <a:r>
              <a:rPr lang="en-US" dirty="0"/>
              <a:t>. Si </a:t>
            </a:r>
            <a:r>
              <a:rPr lang="en-US" dirty="0" err="1"/>
              <a:t>alguien</a:t>
            </a:r>
            <a:r>
              <a:rPr lang="en-US" dirty="0"/>
              <a:t> </a:t>
            </a:r>
            <a:r>
              <a:rPr lang="en-US" dirty="0" err="1"/>
              <a:t>nos</a:t>
            </a:r>
            <a:r>
              <a:rPr lang="en-US" dirty="0"/>
              <a:t> dice que no le </a:t>
            </a:r>
            <a:r>
              <a:rPr lang="en-US" dirty="0" err="1"/>
              <a:t>contemos</a:t>
            </a:r>
            <a:r>
              <a:rPr lang="en-US" dirty="0"/>
              <a:t> a </a:t>
            </a:r>
            <a:r>
              <a:rPr lang="en-US" dirty="0" err="1"/>
              <a:t>nadie</a:t>
            </a:r>
            <a:r>
              <a:rPr lang="en-US" dirty="0"/>
              <a:t> </a:t>
            </a:r>
            <a:r>
              <a:rPr lang="en-US" dirty="0" err="1"/>
              <a:t>sobre</a:t>
            </a:r>
            <a:r>
              <a:rPr lang="en-US" dirty="0"/>
              <a:t> </a:t>
            </a:r>
            <a:r>
              <a:rPr lang="en-US" dirty="0" err="1"/>
              <a:t>algo</a:t>
            </a:r>
            <a:r>
              <a:rPr lang="en-US" dirty="0"/>
              <a:t>, </a:t>
            </a:r>
            <a:r>
              <a:rPr lang="en-US" dirty="0" err="1"/>
              <a:t>muchas</a:t>
            </a:r>
            <a:r>
              <a:rPr lang="en-US" dirty="0"/>
              <a:t> </a:t>
            </a:r>
            <a:r>
              <a:rPr lang="en-US" dirty="0" err="1"/>
              <a:t>veces</a:t>
            </a:r>
            <a:r>
              <a:rPr lang="en-US" dirty="0"/>
              <a:t> </a:t>
            </a:r>
            <a:r>
              <a:rPr lang="en-US" dirty="0" err="1"/>
              <a:t>eso</a:t>
            </a:r>
            <a:r>
              <a:rPr lang="en-US" dirty="0"/>
              <a:t> es una gran </a:t>
            </a:r>
            <a:r>
              <a:rPr lang="en-US" dirty="0" err="1"/>
              <a:t>senal</a:t>
            </a:r>
            <a:r>
              <a:rPr lang="en-US" dirty="0"/>
              <a:t> de que </a:t>
            </a:r>
            <a:r>
              <a:rPr lang="en-US" dirty="0" err="1"/>
              <a:t>deberiamos</a:t>
            </a:r>
            <a:r>
              <a:rPr lang="en-US" dirty="0"/>
              <a:t> </a:t>
            </a:r>
            <a:r>
              <a:rPr lang="en-US" dirty="0" err="1"/>
              <a:t>contarselo</a:t>
            </a:r>
            <a:r>
              <a:rPr lang="en-US" dirty="0"/>
              <a:t> a </a:t>
            </a:r>
            <a:r>
              <a:rPr lang="en-US" dirty="0" err="1"/>
              <a:t>alguien</a:t>
            </a:r>
            <a:r>
              <a:rPr lang="en-US" dirty="0"/>
              <a:t>.</a:t>
            </a:r>
          </a:p>
          <a:p>
            <a:endParaRPr lang="en-US" dirty="0"/>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45</a:t>
            </a:fld>
            <a:endParaRPr lang="en-US"/>
          </a:p>
        </p:txBody>
      </p:sp>
    </p:spTree>
    <p:extLst>
      <p:ext uri="{BB962C8B-B14F-4D97-AF65-F5344CB8AC3E}">
        <p14:creationId xmlns:p14="http://schemas.microsoft.com/office/powerpoint/2010/main" val="2428961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Aqui</a:t>
            </a:r>
            <a:r>
              <a:rPr lang="en-US" dirty="0"/>
              <a:t> hay </a:t>
            </a:r>
            <a:r>
              <a:rPr lang="en-US" dirty="0" err="1"/>
              <a:t>algunas</a:t>
            </a:r>
            <a:r>
              <a:rPr lang="en-US" dirty="0"/>
              <a:t> </a:t>
            </a:r>
            <a:r>
              <a:rPr lang="en-US" dirty="0" err="1"/>
              <a:t>maneras</a:t>
            </a:r>
            <a:r>
              <a:rPr lang="en-US" dirty="0"/>
              <a:t> </a:t>
            </a:r>
            <a:r>
              <a:rPr lang="en-US" dirty="0" err="1"/>
              <a:t>en</a:t>
            </a:r>
            <a:r>
              <a:rPr lang="en-US" dirty="0"/>
              <a:t> las que Podemos </a:t>
            </a:r>
            <a:r>
              <a:rPr lang="en-US" dirty="0" err="1"/>
              <a:t>ayudar</a:t>
            </a:r>
            <a:r>
              <a:rPr lang="en-US" dirty="0"/>
              <a:t> </a:t>
            </a:r>
            <a:r>
              <a:rPr lang="en-US" dirty="0" err="1"/>
              <a:t>si</a:t>
            </a:r>
            <a:r>
              <a:rPr lang="en-US" dirty="0"/>
              <a:t> </a:t>
            </a:r>
            <a:r>
              <a:rPr lang="en-US" dirty="0" err="1"/>
              <a:t>alguien</a:t>
            </a:r>
            <a:r>
              <a:rPr lang="en-US" dirty="0"/>
              <a:t> </a:t>
            </a:r>
            <a:r>
              <a:rPr lang="en-US" dirty="0" err="1"/>
              <a:t>nos</a:t>
            </a:r>
            <a:r>
              <a:rPr lang="en-US" dirty="0"/>
              <a:t> </a:t>
            </a:r>
            <a:r>
              <a:rPr lang="en-US" dirty="0" err="1"/>
              <a:t>cuenta</a:t>
            </a:r>
            <a:r>
              <a:rPr lang="en-US" dirty="0"/>
              <a:t> que </a:t>
            </a:r>
            <a:r>
              <a:rPr lang="en-US" dirty="0" err="1"/>
              <a:t>esta</a:t>
            </a:r>
            <a:r>
              <a:rPr lang="en-US" dirty="0"/>
              <a:t> </a:t>
            </a:r>
            <a:r>
              <a:rPr lang="en-US" dirty="0" err="1"/>
              <a:t>pasando</a:t>
            </a:r>
            <a:r>
              <a:rPr lang="en-US" dirty="0"/>
              <a:t> por una </a:t>
            </a:r>
            <a:r>
              <a:rPr lang="en-US" dirty="0" err="1"/>
              <a:t>situacion</a:t>
            </a:r>
            <a:r>
              <a:rPr lang="en-US" dirty="0"/>
              <a:t> de </a:t>
            </a:r>
            <a:r>
              <a:rPr lang="en-US" dirty="0" err="1"/>
              <a:t>violencia</a:t>
            </a:r>
            <a:r>
              <a:rPr lang="en-US" dirty="0"/>
              <a:t>, </a:t>
            </a:r>
            <a:r>
              <a:rPr lang="en-US" dirty="0" err="1"/>
              <a:t>como</a:t>
            </a:r>
            <a:r>
              <a:rPr lang="en-US" dirty="0"/>
              <a:t> la </a:t>
            </a:r>
            <a:r>
              <a:rPr lang="en-US" dirty="0" err="1"/>
              <a:t>trata</a:t>
            </a:r>
            <a:r>
              <a:rPr lang="en-US" dirty="0"/>
              <a:t> de personas:</a:t>
            </a:r>
          </a:p>
          <a:p>
            <a:pPr marL="171450" indent="-171450">
              <a:buFont typeface="Arial" panose="020B0604020202020204" pitchFamily="34" charset="0"/>
              <a:buChar char="•"/>
            </a:pPr>
            <a:r>
              <a:rPr lang="en-US" dirty="0"/>
              <a:t>“</a:t>
            </a:r>
            <a:r>
              <a:rPr lang="en-US" dirty="0" err="1"/>
              <a:t>Simplemente</a:t>
            </a:r>
            <a:r>
              <a:rPr lang="en-US" dirty="0"/>
              <a:t> di: ‘</a:t>
            </a:r>
            <a:r>
              <a:rPr lang="en-US" dirty="0" err="1"/>
              <a:t>Yo</a:t>
            </a:r>
            <a:r>
              <a:rPr lang="en-US" dirty="0"/>
              <a:t> </a:t>
            </a:r>
            <a:r>
              <a:rPr lang="en-US" dirty="0" err="1"/>
              <a:t>te</a:t>
            </a:r>
            <a:r>
              <a:rPr lang="en-US" dirty="0"/>
              <a:t> </a:t>
            </a:r>
            <a:r>
              <a:rPr lang="en-US" dirty="0" err="1"/>
              <a:t>creo</a:t>
            </a:r>
            <a:r>
              <a:rPr lang="en-US" dirty="0"/>
              <a:t>’” </a:t>
            </a:r>
            <a:r>
              <a:rPr lang="en-US" dirty="0" err="1"/>
              <a:t>Muchas</a:t>
            </a:r>
            <a:r>
              <a:rPr lang="en-US" dirty="0"/>
              <a:t> </a:t>
            </a:r>
            <a:r>
              <a:rPr lang="en-US" dirty="0" err="1"/>
              <a:t>veces</a:t>
            </a:r>
            <a:r>
              <a:rPr lang="en-US" dirty="0"/>
              <a:t>, las </a:t>
            </a:r>
            <a:r>
              <a:rPr lang="en-US" dirty="0" err="1"/>
              <a:t>victimas</a:t>
            </a:r>
            <a:r>
              <a:rPr lang="en-US" dirty="0"/>
              <a:t> </a:t>
            </a:r>
            <a:r>
              <a:rPr lang="en-US" dirty="0" err="1"/>
              <a:t>tienen</a:t>
            </a:r>
            <a:r>
              <a:rPr lang="en-US" dirty="0"/>
              <a:t> </a:t>
            </a:r>
            <a:r>
              <a:rPr lang="en-US" dirty="0" err="1"/>
              <a:t>miedo</a:t>
            </a:r>
            <a:r>
              <a:rPr lang="en-US" dirty="0"/>
              <a:t> de que no les </a:t>
            </a:r>
            <a:r>
              <a:rPr lang="en-US" dirty="0" err="1"/>
              <a:t>crean</a:t>
            </a:r>
            <a:r>
              <a:rPr lang="en-US" dirty="0"/>
              <a:t>, </a:t>
            </a:r>
            <a:r>
              <a:rPr lang="en-US" dirty="0" err="1"/>
              <a:t>asi</a:t>
            </a:r>
            <a:r>
              <a:rPr lang="en-US" dirty="0"/>
              <a:t> que </a:t>
            </a:r>
            <a:r>
              <a:rPr lang="en-US" dirty="0" err="1"/>
              <a:t>validar</a:t>
            </a:r>
            <a:r>
              <a:rPr lang="en-US" dirty="0"/>
              <a:t> </a:t>
            </a:r>
            <a:r>
              <a:rPr lang="en-US" dirty="0" err="1"/>
              <a:t>su</a:t>
            </a:r>
            <a:r>
              <a:rPr lang="en-US" dirty="0"/>
              <a:t> </a:t>
            </a:r>
            <a:r>
              <a:rPr lang="en-US" dirty="0" err="1"/>
              <a:t>experiencia</a:t>
            </a:r>
            <a:r>
              <a:rPr lang="en-US" dirty="0"/>
              <a:t> </a:t>
            </a:r>
            <a:r>
              <a:rPr lang="en-US" dirty="0" err="1"/>
              <a:t>puede</a:t>
            </a:r>
            <a:r>
              <a:rPr lang="en-US" dirty="0"/>
              <a:t> </a:t>
            </a:r>
            <a:r>
              <a:rPr lang="en-US" dirty="0" err="1"/>
              <a:t>marcar</a:t>
            </a:r>
            <a:r>
              <a:rPr lang="en-US" dirty="0"/>
              <a:t> una gran </a:t>
            </a:r>
            <a:r>
              <a:rPr lang="en-US" dirty="0" err="1"/>
              <a:t>diferencia</a:t>
            </a:r>
            <a:r>
              <a:rPr lang="en-US" dirty="0"/>
              <a:t>.</a:t>
            </a:r>
          </a:p>
          <a:p>
            <a:pPr marL="171450" indent="-171450">
              <a:buFont typeface="Arial" panose="020B0604020202020204" pitchFamily="34" charset="0"/>
              <a:buChar char="•"/>
            </a:pPr>
            <a:r>
              <a:rPr lang="en-US" dirty="0"/>
              <a:t>“</a:t>
            </a:r>
            <a:r>
              <a:rPr lang="en-US" dirty="0" err="1"/>
              <a:t>Haganles</a:t>
            </a:r>
            <a:r>
              <a:rPr lang="en-US" dirty="0"/>
              <a:t> saber que no </a:t>
            </a:r>
            <a:r>
              <a:rPr lang="en-US" dirty="0" err="1"/>
              <a:t>merecian</a:t>
            </a:r>
            <a:r>
              <a:rPr lang="en-US" dirty="0"/>
              <a:t> ese </a:t>
            </a:r>
            <a:r>
              <a:rPr lang="en-US" dirty="0" err="1"/>
              <a:t>abuso</a:t>
            </a:r>
            <a:r>
              <a:rPr lang="en-US" dirty="0"/>
              <a:t>” – Las </a:t>
            </a:r>
            <a:r>
              <a:rPr lang="en-US" dirty="0" err="1"/>
              <a:t>victimas</a:t>
            </a:r>
            <a:r>
              <a:rPr lang="en-US" dirty="0"/>
              <a:t> </a:t>
            </a:r>
            <a:r>
              <a:rPr lang="en-US" dirty="0" err="1"/>
              <a:t>nunca</a:t>
            </a:r>
            <a:r>
              <a:rPr lang="en-US" dirty="0"/>
              <a:t> </a:t>
            </a:r>
            <a:r>
              <a:rPr lang="en-US" dirty="0" err="1"/>
              <a:t>merecen</a:t>
            </a:r>
            <a:r>
              <a:rPr lang="en-US" dirty="0"/>
              <a:t> el </a:t>
            </a:r>
            <a:r>
              <a:rPr lang="en-US" dirty="0" err="1"/>
              <a:t>trato</a:t>
            </a:r>
            <a:r>
              <a:rPr lang="en-US" dirty="0"/>
              <a:t> que </a:t>
            </a:r>
            <a:r>
              <a:rPr lang="en-US" dirty="0" err="1"/>
              <a:t>han</a:t>
            </a:r>
            <a:r>
              <a:rPr lang="en-US" dirty="0"/>
              <a:t> </a:t>
            </a:r>
            <a:r>
              <a:rPr lang="en-US" dirty="0" err="1"/>
              <a:t>recibido</a:t>
            </a:r>
            <a:r>
              <a:rPr lang="en-US" dirty="0"/>
              <a:t>; </a:t>
            </a:r>
            <a:r>
              <a:rPr lang="en-US" dirty="0" err="1"/>
              <a:t>siempre</a:t>
            </a:r>
            <a:r>
              <a:rPr lang="en-US" dirty="0"/>
              <a:t> es culpa del </a:t>
            </a:r>
            <a:r>
              <a:rPr lang="en-US" dirty="0" err="1"/>
              <a:t>abusador</a:t>
            </a:r>
            <a:r>
              <a:rPr lang="en-US" dirty="0"/>
              <a:t>. </a:t>
            </a:r>
            <a:r>
              <a:rPr lang="en-US" dirty="0" err="1"/>
              <a:t>Ellos</a:t>
            </a:r>
            <a:r>
              <a:rPr lang="en-US" dirty="0"/>
              <a:t> se </a:t>
            </a:r>
            <a:r>
              <a:rPr lang="en-US" dirty="0" err="1"/>
              <a:t>aprovechan</a:t>
            </a:r>
            <a:r>
              <a:rPr lang="en-US" dirty="0"/>
              <a:t> y </a:t>
            </a:r>
            <a:r>
              <a:rPr lang="en-US" dirty="0" err="1"/>
              <a:t>manipulan</a:t>
            </a:r>
            <a:r>
              <a:rPr lang="en-US" dirty="0"/>
              <a:t> a las personas. </a:t>
            </a:r>
            <a:r>
              <a:rPr lang="en-US" dirty="0" err="1"/>
              <a:t>Recuerden</a:t>
            </a:r>
            <a:r>
              <a:rPr lang="en-US" dirty="0"/>
              <a:t> que no hay </a:t>
            </a:r>
            <a:r>
              <a:rPr lang="en-US" dirty="0" err="1"/>
              <a:t>ninguna</a:t>
            </a:r>
            <a:r>
              <a:rPr lang="en-US" dirty="0"/>
              <a:t> </a:t>
            </a:r>
            <a:r>
              <a:rPr lang="en-US" dirty="0" err="1"/>
              <a:t>excusa</a:t>
            </a:r>
            <a:r>
              <a:rPr lang="en-US" dirty="0"/>
              <a:t> para </a:t>
            </a:r>
            <a:r>
              <a:rPr lang="en-US" dirty="0" err="1"/>
              <a:t>tratar</a:t>
            </a:r>
            <a:r>
              <a:rPr lang="en-US" dirty="0"/>
              <a:t> a </a:t>
            </a:r>
            <a:r>
              <a:rPr lang="en-US" dirty="0" err="1"/>
              <a:t>alguien</a:t>
            </a:r>
            <a:r>
              <a:rPr lang="en-US" dirty="0"/>
              <a:t> con </a:t>
            </a:r>
            <a:r>
              <a:rPr lang="en-US" dirty="0" err="1"/>
              <a:t>violencia</a:t>
            </a:r>
            <a:r>
              <a:rPr lang="en-US" dirty="0"/>
              <a:t>.</a:t>
            </a:r>
          </a:p>
          <a:p>
            <a:pPr marL="171450" indent="-171450">
              <a:buFont typeface="Arial" panose="020B0604020202020204" pitchFamily="34" charset="0"/>
              <a:buChar char="•"/>
            </a:pPr>
            <a:r>
              <a:rPr lang="en-US" dirty="0"/>
              <a:t>“Nada – ser un </a:t>
            </a:r>
            <a:r>
              <a:rPr lang="en-US" dirty="0" err="1"/>
              <a:t>apoyo</a:t>
            </a:r>
            <a:r>
              <a:rPr lang="en-US" dirty="0"/>
              <a:t> y </a:t>
            </a:r>
            <a:r>
              <a:rPr lang="en-US" dirty="0" err="1"/>
              <a:t>eschuar</a:t>
            </a:r>
            <a:r>
              <a:rPr lang="en-US" dirty="0"/>
              <a:t>” – a </a:t>
            </a:r>
            <a:r>
              <a:rPr lang="en-US" dirty="0" err="1"/>
              <a:t>veces</a:t>
            </a:r>
            <a:r>
              <a:rPr lang="en-US" dirty="0"/>
              <a:t>, lo </a:t>
            </a:r>
            <a:r>
              <a:rPr lang="en-US" dirty="0" err="1"/>
              <a:t>unico</a:t>
            </a:r>
            <a:r>
              <a:rPr lang="en-US" dirty="0"/>
              <a:t> que </a:t>
            </a:r>
            <a:r>
              <a:rPr lang="en-US" dirty="0" err="1"/>
              <a:t>nuestros</a:t>
            </a:r>
            <a:r>
              <a:rPr lang="en-US" dirty="0"/>
              <a:t> amigos </a:t>
            </a:r>
            <a:r>
              <a:rPr lang="en-US" dirty="0" err="1"/>
              <a:t>necesitan</a:t>
            </a:r>
            <a:r>
              <a:rPr lang="en-US" dirty="0"/>
              <a:t> es </a:t>
            </a:r>
            <a:r>
              <a:rPr lang="en-US" dirty="0" err="1"/>
              <a:t>alguien</a:t>
            </a:r>
            <a:r>
              <a:rPr lang="en-US" dirty="0"/>
              <a:t> que los </a:t>
            </a:r>
            <a:r>
              <a:rPr lang="en-US" dirty="0" err="1"/>
              <a:t>escuche</a:t>
            </a:r>
            <a:r>
              <a:rPr lang="en-US" dirty="0"/>
              <a:t>.</a:t>
            </a:r>
          </a:p>
          <a:p>
            <a:pPr marL="171450" indent="-171450">
              <a:buFont typeface="Arial" panose="020B0604020202020204" pitchFamily="34" charset="0"/>
              <a:buChar char="•"/>
            </a:pPr>
            <a:r>
              <a:rPr lang="en-US" dirty="0"/>
              <a:t>“</a:t>
            </a:r>
            <a:r>
              <a:rPr lang="en-US" dirty="0" err="1"/>
              <a:t>Decirle</a:t>
            </a:r>
            <a:r>
              <a:rPr lang="en-US" dirty="0"/>
              <a:t> a un </a:t>
            </a:r>
            <a:r>
              <a:rPr lang="en-US" dirty="0" err="1"/>
              <a:t>adulto</a:t>
            </a:r>
            <a:r>
              <a:rPr lang="en-US" dirty="0"/>
              <a:t> de </a:t>
            </a:r>
            <a:r>
              <a:rPr lang="en-US" dirty="0" err="1"/>
              <a:t>confianza</a:t>
            </a:r>
            <a:r>
              <a:rPr lang="en-US" dirty="0"/>
              <a:t>” – Podemos </a:t>
            </a:r>
            <a:r>
              <a:rPr lang="en-US" dirty="0" err="1"/>
              <a:t>conectarlos</a:t>
            </a:r>
            <a:r>
              <a:rPr lang="en-US" dirty="0"/>
              <a:t> con un </a:t>
            </a:r>
            <a:r>
              <a:rPr lang="en-US" dirty="0" err="1"/>
              <a:t>adulto</a:t>
            </a:r>
            <a:r>
              <a:rPr lang="en-US" dirty="0"/>
              <a:t> </a:t>
            </a:r>
            <a:r>
              <a:rPr lang="en-US" dirty="0" err="1"/>
              <a:t>como</a:t>
            </a:r>
            <a:r>
              <a:rPr lang="en-US" dirty="0"/>
              <a:t> un maestro o un padre. </a:t>
            </a:r>
            <a:r>
              <a:rPr lang="en-US" dirty="0" err="1"/>
              <a:t>Muchas</a:t>
            </a:r>
            <a:r>
              <a:rPr lang="en-US" dirty="0"/>
              <a:t> </a:t>
            </a:r>
            <a:r>
              <a:rPr lang="en-US" dirty="0" err="1"/>
              <a:t>veces</a:t>
            </a:r>
            <a:r>
              <a:rPr lang="en-US" dirty="0"/>
              <a:t>, los </a:t>
            </a:r>
            <a:r>
              <a:rPr lang="en-US" dirty="0" err="1"/>
              <a:t>adultos</a:t>
            </a:r>
            <a:r>
              <a:rPr lang="en-US" dirty="0"/>
              <a:t> </a:t>
            </a:r>
            <a:r>
              <a:rPr lang="en-US" dirty="0" err="1"/>
              <a:t>conocen</a:t>
            </a:r>
            <a:r>
              <a:rPr lang="en-US" dirty="0"/>
              <a:t> </a:t>
            </a:r>
            <a:r>
              <a:rPr lang="en-US" dirty="0" err="1"/>
              <a:t>recursos</a:t>
            </a:r>
            <a:r>
              <a:rPr lang="en-US" dirty="0"/>
              <a:t> que </a:t>
            </a:r>
            <a:r>
              <a:rPr lang="en-US" dirty="0" err="1"/>
              <a:t>pueden</a:t>
            </a:r>
            <a:r>
              <a:rPr lang="en-US" dirty="0"/>
              <a:t> </a:t>
            </a:r>
            <a:r>
              <a:rPr lang="en-US" dirty="0" err="1"/>
              <a:t>ayudar</a:t>
            </a:r>
            <a:r>
              <a:rPr lang="en-US" dirty="0"/>
              <a:t> o </a:t>
            </a:r>
            <a:r>
              <a:rPr lang="en-US" dirty="0" err="1"/>
              <a:t>tienen</a:t>
            </a:r>
            <a:r>
              <a:rPr lang="en-US" dirty="0"/>
              <a:t> </a:t>
            </a:r>
            <a:r>
              <a:rPr lang="en-US" dirty="0" err="1"/>
              <a:t>en</a:t>
            </a:r>
            <a:r>
              <a:rPr lang="en-US" dirty="0"/>
              <a:t> </a:t>
            </a:r>
            <a:r>
              <a:rPr lang="en-US" dirty="0" err="1"/>
              <a:t>mente</a:t>
            </a:r>
            <a:r>
              <a:rPr lang="en-US" dirty="0"/>
              <a:t> los </a:t>
            </a:r>
            <a:r>
              <a:rPr lang="en-US" dirty="0" err="1"/>
              <a:t>siguentes</a:t>
            </a:r>
            <a:r>
              <a:rPr lang="en-US" dirty="0"/>
              <a:t> </a:t>
            </a:r>
            <a:r>
              <a:rPr lang="en-US" dirty="0" err="1"/>
              <a:t>pasos</a:t>
            </a:r>
            <a:r>
              <a:rPr lang="en-US" dirty="0"/>
              <a:t> a </a:t>
            </a:r>
            <a:r>
              <a:rPr lang="en-US" dirty="0" err="1"/>
              <a:t>seguir</a:t>
            </a:r>
            <a:r>
              <a:rPr lang="en-US" dirty="0"/>
              <a:t>.</a:t>
            </a:r>
          </a:p>
          <a:p>
            <a:pPr marL="171450" indent="-171450">
              <a:buFont typeface="Arial" panose="020B0604020202020204" pitchFamily="34" charset="0"/>
              <a:buChar char="•"/>
            </a:pPr>
            <a:r>
              <a:rPr lang="en-US" dirty="0"/>
              <a:t>“</a:t>
            </a:r>
            <a:r>
              <a:rPr lang="en-US" dirty="0" err="1"/>
              <a:t>Busquen</a:t>
            </a:r>
            <a:r>
              <a:rPr lang="en-US" dirty="0"/>
              <a:t> </a:t>
            </a:r>
            <a:r>
              <a:rPr lang="en-US" dirty="0" err="1"/>
              <a:t>recursos</a:t>
            </a:r>
            <a:r>
              <a:rPr lang="en-US" dirty="0"/>
              <a:t> </a:t>
            </a:r>
            <a:r>
              <a:rPr lang="en-US" dirty="0" err="1"/>
              <a:t>comunitarios</a:t>
            </a:r>
            <a:r>
              <a:rPr lang="en-US" dirty="0"/>
              <a:t>” – hay </a:t>
            </a:r>
            <a:r>
              <a:rPr lang="en-US" dirty="0" err="1"/>
              <a:t>muchos</a:t>
            </a:r>
            <a:r>
              <a:rPr lang="en-US" dirty="0"/>
              <a:t> </a:t>
            </a:r>
            <a:r>
              <a:rPr lang="en-US" dirty="0" err="1"/>
              <a:t>recursos</a:t>
            </a:r>
            <a:r>
              <a:rPr lang="en-US" dirty="0"/>
              <a:t> para </a:t>
            </a:r>
            <a:r>
              <a:rPr lang="en-US" dirty="0" err="1"/>
              <a:t>ayudar</a:t>
            </a:r>
            <a:r>
              <a:rPr lang="en-US" dirty="0"/>
              <a:t> con </a:t>
            </a:r>
            <a:r>
              <a:rPr lang="en-US" dirty="0" err="1"/>
              <a:t>cosas</a:t>
            </a:r>
            <a:r>
              <a:rPr lang="en-US" dirty="0"/>
              <a:t> </a:t>
            </a:r>
            <a:r>
              <a:rPr lang="en-US" dirty="0" err="1"/>
              <a:t>como</a:t>
            </a:r>
            <a:r>
              <a:rPr lang="en-US" dirty="0"/>
              <a:t> la </a:t>
            </a:r>
            <a:r>
              <a:rPr lang="en-US" dirty="0" err="1"/>
              <a:t>trata</a:t>
            </a:r>
            <a:r>
              <a:rPr lang="en-US" dirty="0"/>
              <a:t> de personas. Se </a:t>
            </a:r>
            <a:r>
              <a:rPr lang="en-US" dirty="0" err="1"/>
              <a:t>recomienda</a:t>
            </a:r>
            <a:r>
              <a:rPr lang="en-US" dirty="0"/>
              <a:t> </a:t>
            </a:r>
            <a:r>
              <a:rPr lang="en-US" dirty="0" err="1"/>
              <a:t>trabajar</a:t>
            </a:r>
            <a:r>
              <a:rPr lang="en-US" dirty="0"/>
              <a:t> con </a:t>
            </a:r>
            <a:r>
              <a:rPr lang="en-US" dirty="0" err="1"/>
              <a:t>profesionales</a:t>
            </a:r>
            <a:r>
              <a:rPr lang="en-US" dirty="0"/>
              <a:t> </a:t>
            </a:r>
            <a:r>
              <a:rPr lang="en-US" dirty="0" err="1"/>
              <a:t>en</a:t>
            </a:r>
            <a:r>
              <a:rPr lang="en-US" dirty="0"/>
              <a:t> </a:t>
            </a:r>
            <a:r>
              <a:rPr lang="en-US" dirty="0" err="1"/>
              <a:t>situaciones</a:t>
            </a:r>
            <a:r>
              <a:rPr lang="en-US" dirty="0"/>
              <a:t> </a:t>
            </a:r>
            <a:r>
              <a:rPr lang="en-US" dirty="0" err="1"/>
              <a:t>como</a:t>
            </a:r>
            <a:r>
              <a:rPr lang="en-US" dirty="0"/>
              <a:t> </a:t>
            </a:r>
            <a:r>
              <a:rPr lang="en-US" dirty="0" err="1"/>
              <a:t>esta</a:t>
            </a:r>
            <a:r>
              <a:rPr lang="en-US" dirty="0"/>
              <a:t>.</a:t>
            </a:r>
          </a:p>
          <a:p>
            <a:pPr marL="171450" indent="-171450">
              <a:buFont typeface="Arial" panose="020B0604020202020204" pitchFamily="34" charset="0"/>
              <a:buChar char="•"/>
            </a:pPr>
            <a:r>
              <a:rPr lang="en-US" dirty="0"/>
              <a:t>“Make a safety plan” – </a:t>
            </a:r>
            <a:r>
              <a:rPr lang="en-US" dirty="0" err="1"/>
              <a:t>en</a:t>
            </a:r>
            <a:r>
              <a:rPr lang="en-US" dirty="0"/>
              <a:t> </a:t>
            </a:r>
            <a:r>
              <a:rPr lang="en-US" dirty="0" err="1"/>
              <a:t>situaciones</a:t>
            </a:r>
            <a:r>
              <a:rPr lang="en-US" dirty="0"/>
              <a:t> </a:t>
            </a:r>
            <a:r>
              <a:rPr lang="en-US" dirty="0" err="1"/>
              <a:t>peligrosas</a:t>
            </a:r>
            <a:r>
              <a:rPr lang="en-US" dirty="0"/>
              <a:t> </a:t>
            </a:r>
            <a:r>
              <a:rPr lang="en-US" dirty="0" err="1"/>
              <a:t>como</a:t>
            </a:r>
            <a:r>
              <a:rPr lang="en-US" dirty="0"/>
              <a:t> la </a:t>
            </a:r>
            <a:r>
              <a:rPr lang="en-US" dirty="0" err="1"/>
              <a:t>trata</a:t>
            </a:r>
            <a:r>
              <a:rPr lang="en-US" dirty="0"/>
              <a:t> de personas, a menudo es </a:t>
            </a:r>
            <a:r>
              <a:rPr lang="en-US" dirty="0" err="1"/>
              <a:t>dificil</a:t>
            </a:r>
            <a:r>
              <a:rPr lang="en-US" dirty="0"/>
              <a:t> que </a:t>
            </a:r>
            <a:r>
              <a:rPr lang="en-US" dirty="0" err="1"/>
              <a:t>alguien</a:t>
            </a:r>
            <a:r>
              <a:rPr lang="en-US" dirty="0"/>
              <a:t> </a:t>
            </a:r>
            <a:r>
              <a:rPr lang="en-US" dirty="0" err="1"/>
              <a:t>simplemente</a:t>
            </a:r>
            <a:r>
              <a:rPr lang="en-US" dirty="0"/>
              <a:t> se </a:t>
            </a:r>
            <a:r>
              <a:rPr lang="en-US" dirty="0" err="1"/>
              <a:t>vaya</a:t>
            </a:r>
            <a:r>
              <a:rPr lang="en-US" dirty="0"/>
              <a:t>. </a:t>
            </a:r>
            <a:r>
              <a:rPr lang="en-US" dirty="0" err="1"/>
              <a:t>Trabajar</a:t>
            </a:r>
            <a:r>
              <a:rPr lang="en-US" dirty="0"/>
              <a:t> con un professional para </a:t>
            </a:r>
            <a:r>
              <a:rPr lang="en-US" dirty="0" err="1"/>
              <a:t>crear</a:t>
            </a:r>
            <a:r>
              <a:rPr lang="en-US" dirty="0"/>
              <a:t> un plan de </a:t>
            </a:r>
            <a:r>
              <a:rPr lang="en-US" dirty="0" err="1"/>
              <a:t>seguridad</a:t>
            </a:r>
            <a:r>
              <a:rPr lang="en-US" dirty="0"/>
              <a:t> </a:t>
            </a:r>
            <a:r>
              <a:rPr lang="en-US" dirty="0" err="1"/>
              <a:t>puede</a:t>
            </a:r>
            <a:r>
              <a:rPr lang="en-US" dirty="0"/>
              <a:t> </a:t>
            </a:r>
            <a:r>
              <a:rPr lang="en-US" dirty="0" err="1"/>
              <a:t>ayudar</a:t>
            </a:r>
            <a:r>
              <a:rPr lang="en-US" dirty="0"/>
              <a:t> a </a:t>
            </a:r>
            <a:r>
              <a:rPr lang="en-US" dirty="0" err="1"/>
              <a:t>salir</a:t>
            </a:r>
            <a:r>
              <a:rPr lang="en-US" dirty="0"/>
              <a:t> de la </a:t>
            </a:r>
            <a:r>
              <a:rPr lang="en-US" dirty="0" err="1"/>
              <a:t>situacion</a:t>
            </a:r>
            <a:r>
              <a:rPr lang="en-US" dirty="0"/>
              <a:t> de </a:t>
            </a:r>
            <a:r>
              <a:rPr lang="en-US" dirty="0" err="1"/>
              <a:t>manera</a:t>
            </a:r>
            <a:r>
              <a:rPr lang="en-US" dirty="0"/>
              <a:t> </a:t>
            </a:r>
            <a:r>
              <a:rPr lang="en-US" dirty="0" err="1"/>
              <a:t>segura</a:t>
            </a:r>
            <a:r>
              <a:rPr lang="en-US" dirty="0"/>
              <a:t>.</a:t>
            </a:r>
          </a:p>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solidFill>
                  <a:prstClr val="black"/>
                </a:solidFill>
              </a:rPr>
              <a:pPr/>
              <a:t>46</a:t>
            </a:fld>
            <a:endParaRPr lang="en-US">
              <a:solidFill>
                <a:prstClr val="black"/>
              </a:solidFill>
            </a:endParaRPr>
          </a:p>
        </p:txBody>
      </p:sp>
      <p:sp>
        <p:nvSpPr>
          <p:cNvPr id="5" name="Date Placeholder 4">
            <a:extLst>
              <a:ext uri="{FF2B5EF4-FFF2-40B4-BE49-F238E27FC236}">
                <a16:creationId xmlns:a16="http://schemas.microsoft.com/office/drawing/2014/main" id="{B4C8C94B-DECC-4170-B857-904F4412A538}"/>
              </a:ext>
            </a:extLst>
          </p:cNvPr>
          <p:cNvSpPr>
            <a:spLocks noGrp="1"/>
          </p:cNvSpPr>
          <p:nvPr>
            <p:ph type="dt" idx="1"/>
          </p:nvPr>
        </p:nvSpPr>
        <p:spPr/>
        <p:txBody>
          <a:bodyPr/>
          <a:lstStyle/>
          <a:p>
            <a:r>
              <a:rPr lang="en-US"/>
              <a:t>Propiedad de PPOSBC</a:t>
            </a:r>
          </a:p>
        </p:txBody>
      </p:sp>
    </p:spTree>
    <p:extLst>
      <p:ext uri="{BB962C8B-B14F-4D97-AF65-F5344CB8AC3E}">
        <p14:creationId xmlns:p14="http://schemas.microsoft.com/office/powerpoint/2010/main" val="4281358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Trusted</a:t>
            </a:r>
            <a:r>
              <a:rPr lang="en-US" b="1" baseline="0" dirty="0"/>
              <a:t> Adults </a:t>
            </a:r>
          </a:p>
          <a:p>
            <a:endParaRPr lang="en-US" b="1" baseline="0" dirty="0"/>
          </a:p>
          <a:p>
            <a:endParaRPr lang="en-US" b="1" baseline="0" dirty="0"/>
          </a:p>
          <a:p>
            <a:r>
              <a:rPr lang="en-US" b="1" baseline="0" dirty="0"/>
              <a:t>Polaris </a:t>
            </a:r>
          </a:p>
          <a:p>
            <a:endParaRPr lang="en-US" b="1" baseline="0" dirty="0"/>
          </a:p>
          <a:p>
            <a:endParaRPr lang="en-US" b="1" baseline="0" dirty="0"/>
          </a:p>
          <a:p>
            <a:r>
              <a:rPr lang="en-US" b="1" baseline="0" dirty="0"/>
              <a:t>National Human Trafficking Hotline</a:t>
            </a:r>
            <a:endParaRPr lang="en-US" b="1"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47</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1932300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556E33-FF1A-44C8-90E8-DDA74C62613A}" type="slidenum">
              <a:rPr lang="en-US" smtClean="0"/>
              <a:pPr/>
              <a:t>49</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328502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7C0"/>
                </a:solidFill>
                <a:latin typeface="Century Gothic" panose="020B0502020202020204" pitchFamily="34" charset="0"/>
              </a:rPr>
              <a:t>“Tools that teach: What is Human Trafficking”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77C0"/>
                </a:solidFill>
                <a:latin typeface="Century Gothic" panose="020B0502020202020204" pitchFamily="34" charset="0"/>
              </a:rPr>
              <a:t>Ask students </a:t>
            </a:r>
            <a:r>
              <a:rPr lang="en-US" b="0" dirty="0">
                <a:solidFill>
                  <a:srgbClr val="0077C0"/>
                </a:solidFill>
                <a:latin typeface="Century Gothic" panose="020B0502020202020204" pitchFamily="34" charset="0"/>
                <a:sym typeface="Wingdings" panose="05000000000000000000" pitchFamily="2" charset="2"/>
              </a:rPr>
              <a:t> Que </a:t>
            </a:r>
            <a:r>
              <a:rPr lang="en-US" b="0" dirty="0" err="1">
                <a:solidFill>
                  <a:srgbClr val="0077C0"/>
                </a:solidFill>
                <a:latin typeface="Century Gothic" panose="020B0502020202020204" pitchFamily="34" charset="0"/>
                <a:sym typeface="Wingdings" panose="05000000000000000000" pitchFamily="2" charset="2"/>
              </a:rPr>
              <a:t>sabemos</a:t>
            </a:r>
            <a:r>
              <a:rPr lang="en-US" b="0" dirty="0">
                <a:solidFill>
                  <a:srgbClr val="0077C0"/>
                </a:solidFill>
                <a:latin typeface="Century Gothic" panose="020B0502020202020204" pitchFamily="34" charset="0"/>
                <a:sym typeface="Wingdings" panose="05000000000000000000" pitchFamily="2" charset="2"/>
              </a:rPr>
              <a:t> </a:t>
            </a:r>
            <a:r>
              <a:rPr lang="en-US" b="0" dirty="0" err="1">
                <a:solidFill>
                  <a:srgbClr val="0077C0"/>
                </a:solidFill>
                <a:latin typeface="Century Gothic" panose="020B0502020202020204" pitchFamily="34" charset="0"/>
                <a:sym typeface="Wingdings" panose="05000000000000000000" pitchFamily="2" charset="2"/>
              </a:rPr>
              <a:t>sobre</a:t>
            </a:r>
            <a:r>
              <a:rPr lang="en-US" b="0" dirty="0">
                <a:solidFill>
                  <a:srgbClr val="0077C0"/>
                </a:solidFill>
                <a:latin typeface="Century Gothic" panose="020B0502020202020204" pitchFamily="34" charset="0"/>
                <a:sym typeface="Wingdings" panose="05000000000000000000" pitchFamily="2" charset="2"/>
              </a:rPr>
              <a:t> la </a:t>
            </a:r>
            <a:r>
              <a:rPr lang="en-US" b="0" dirty="0" err="1">
                <a:solidFill>
                  <a:srgbClr val="0077C0"/>
                </a:solidFill>
                <a:latin typeface="Century Gothic" panose="020B0502020202020204" pitchFamily="34" charset="0"/>
                <a:sym typeface="Wingdings" panose="05000000000000000000" pitchFamily="2" charset="2"/>
              </a:rPr>
              <a:t>trata</a:t>
            </a:r>
            <a:r>
              <a:rPr lang="en-US" b="0" dirty="0">
                <a:solidFill>
                  <a:srgbClr val="0077C0"/>
                </a:solidFill>
                <a:latin typeface="Century Gothic" panose="020B0502020202020204" pitchFamily="34" charset="0"/>
                <a:sym typeface="Wingdings" panose="05000000000000000000" pitchFamily="2" charset="2"/>
              </a:rPr>
              <a:t> de personas?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77C0"/>
              </a:solidFill>
              <a:latin typeface="Century Gothic" panose="020B050202020202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77C0"/>
                </a:solidFill>
                <a:latin typeface="Century Gothic" panose="020B0502020202020204" pitchFamily="34" charset="0"/>
              </a:rPr>
              <a:t>what they already know or have heard about human trafficking before showing them these pictures. They should be animated. After they give you a couple answers. Explain to them that Human Trafficking may sometimes involved mysterious looking people, or young girls isolated, people tied up… </a:t>
            </a:r>
            <a:r>
              <a:rPr lang="en-US" b="0" dirty="0" err="1">
                <a:solidFill>
                  <a:srgbClr val="0077C0"/>
                </a:solidFill>
                <a:latin typeface="Century Gothic" panose="020B0502020202020204" pitchFamily="34" charset="0"/>
              </a:rPr>
              <a:t>ect</a:t>
            </a:r>
            <a:r>
              <a:rPr lang="en-US" b="0" dirty="0">
                <a:solidFill>
                  <a:srgbClr val="0077C0"/>
                </a:solidFill>
                <a:latin typeface="Century Gothic" panose="020B0502020202020204" pitchFamily="34" charset="0"/>
              </a:rPr>
              <a:t>… BUT human trafficking can also look in different ways. Sometimes it might be happening right in front of us and we may not even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77C0"/>
                </a:solidFill>
                <a:latin typeface="Century Gothic" panose="020B0502020202020204" pitchFamily="34" charset="0"/>
              </a:rPr>
              <a:t>Sometimes movies can portray human trafficking a certain way but as mentioned above it can happen to anyone while looking differently than what is portrayed.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77C0"/>
                </a:solidFill>
                <a:latin typeface="Century Gothic" panose="020B0502020202020204" pitchFamily="34" charset="0"/>
              </a:rPr>
              <a:t>A </a:t>
            </a:r>
            <a:r>
              <a:rPr lang="en-US" b="0" dirty="0" err="1">
                <a:solidFill>
                  <a:srgbClr val="0077C0"/>
                </a:solidFill>
                <a:latin typeface="Century Gothic" panose="020B0502020202020204" pitchFamily="34" charset="0"/>
              </a:rPr>
              <a:t>veces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cuando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pensamos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la </a:t>
            </a:r>
            <a:r>
              <a:rPr lang="en-US" b="0" dirty="0" err="1">
                <a:solidFill>
                  <a:srgbClr val="0077C0"/>
                </a:solidFill>
                <a:latin typeface="Century Gothic" panose="020B0502020202020204" pitchFamily="34" charset="0"/>
              </a:rPr>
              <a:t>trata</a:t>
            </a:r>
            <a:r>
              <a:rPr lang="en-US" b="0" dirty="0">
                <a:solidFill>
                  <a:srgbClr val="0077C0"/>
                </a:solidFill>
                <a:latin typeface="Century Gothic" panose="020B0502020202020204" pitchFamily="34" charset="0"/>
              </a:rPr>
              <a:t> de personas, se </a:t>
            </a:r>
            <a:r>
              <a:rPr lang="en-US" b="0" dirty="0" err="1">
                <a:solidFill>
                  <a:srgbClr val="0077C0"/>
                </a:solidFill>
                <a:latin typeface="Century Gothic" panose="020B0502020202020204" pitchFamily="34" charset="0"/>
              </a:rPr>
              <a:t>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viene</a:t>
            </a:r>
            <a:r>
              <a:rPr lang="en-US" b="0" dirty="0">
                <a:solidFill>
                  <a:srgbClr val="0077C0"/>
                </a:solidFill>
                <a:latin typeface="Century Gothic" panose="020B0502020202020204" pitchFamily="34" charset="0"/>
              </a:rPr>
              <a:t> a la </a:t>
            </a:r>
            <a:r>
              <a:rPr lang="en-US" b="0" dirty="0" err="1">
                <a:solidFill>
                  <a:srgbClr val="0077C0"/>
                </a:solidFill>
                <a:latin typeface="Century Gothic" panose="020B0502020202020204" pitchFamily="34" charset="0"/>
              </a:rPr>
              <a:t>mente</a:t>
            </a:r>
            <a:r>
              <a:rPr lang="en-US" b="0" dirty="0">
                <a:solidFill>
                  <a:srgbClr val="0077C0"/>
                </a:solidFill>
                <a:latin typeface="Century Gothic" panose="020B0502020202020204" pitchFamily="34" charset="0"/>
              </a:rPr>
              <a:t> la imagen de personas </a:t>
            </a:r>
            <a:r>
              <a:rPr lang="en-US" b="0" dirty="0" err="1">
                <a:solidFill>
                  <a:srgbClr val="0077C0"/>
                </a:solidFill>
                <a:latin typeface="Century Gothic" panose="020B0502020202020204" pitchFamily="34" charset="0"/>
              </a:rPr>
              <a:t>misteriosas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chicas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jovenes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aisladas</a:t>
            </a:r>
            <a:r>
              <a:rPr lang="en-US" b="0" dirty="0">
                <a:solidFill>
                  <a:srgbClr val="0077C0"/>
                </a:solidFill>
                <a:latin typeface="Century Gothic" panose="020B0502020202020204" pitchFamily="34" charset="0"/>
              </a:rPr>
              <a:t> o </a:t>
            </a:r>
            <a:r>
              <a:rPr lang="en-US" b="0" dirty="0" err="1">
                <a:solidFill>
                  <a:srgbClr val="0077C0"/>
                </a:solidFill>
                <a:latin typeface="Century Gothic" panose="020B0502020202020204" pitchFamily="34" charset="0"/>
              </a:rPr>
              <a:t>inluso</a:t>
            </a:r>
            <a:r>
              <a:rPr lang="en-US" b="0" dirty="0">
                <a:solidFill>
                  <a:srgbClr val="0077C0"/>
                </a:solidFill>
                <a:latin typeface="Century Gothic" panose="020B0502020202020204" pitchFamily="34" charset="0"/>
              </a:rPr>
              <a:t> personas </a:t>
            </a:r>
            <a:r>
              <a:rPr lang="en-US" b="0" dirty="0" err="1">
                <a:solidFill>
                  <a:srgbClr val="0077C0"/>
                </a:solidFill>
                <a:latin typeface="Century Gothic" panose="020B0502020202020204" pitchFamily="34" charset="0"/>
              </a:rPr>
              <a:t>amarradas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solemos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ver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las </a:t>
            </a:r>
            <a:r>
              <a:rPr lang="en-US" b="0" dirty="0" err="1">
                <a:solidFill>
                  <a:srgbClr val="0077C0"/>
                </a:solidFill>
                <a:latin typeface="Century Gothic" panose="020B0502020202020204" pitchFamily="34" charset="0"/>
              </a:rPr>
              <a:t>peliculas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Esta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representaciones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pueden</a:t>
            </a:r>
            <a:r>
              <a:rPr lang="en-US" b="0" dirty="0">
                <a:solidFill>
                  <a:srgbClr val="0077C0"/>
                </a:solidFill>
                <a:latin typeface="Century Gothic" panose="020B0502020202020204" pitchFamily="34" charset="0"/>
              </a:rPr>
              <a:t> ser </a:t>
            </a:r>
            <a:r>
              <a:rPr lang="en-US" b="0" dirty="0" err="1">
                <a:solidFill>
                  <a:srgbClr val="0077C0"/>
                </a:solidFill>
                <a:latin typeface="Century Gothic" panose="020B0502020202020204" pitchFamily="34" charset="0"/>
              </a:rPr>
              <a:t>ciertas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algunos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casos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pero</a:t>
            </a:r>
            <a:r>
              <a:rPr lang="en-US" b="0" dirty="0">
                <a:solidFill>
                  <a:srgbClr val="0077C0"/>
                </a:solidFill>
                <a:latin typeface="Century Gothic" panose="020B0502020202020204" pitchFamily="34" charset="0"/>
              </a:rPr>
              <a:t> es </a:t>
            </a:r>
            <a:r>
              <a:rPr lang="en-US" b="0" dirty="0" err="1">
                <a:solidFill>
                  <a:srgbClr val="0077C0"/>
                </a:solidFill>
                <a:latin typeface="Century Gothic" panose="020B0502020202020204" pitchFamily="34" charset="0"/>
              </a:rPr>
              <a:t>importante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recodar</a:t>
            </a:r>
            <a:r>
              <a:rPr lang="en-US" b="0" dirty="0">
                <a:solidFill>
                  <a:srgbClr val="0077C0"/>
                </a:solidFill>
                <a:latin typeface="Century Gothic" panose="020B0502020202020204" pitchFamily="34" charset="0"/>
              </a:rPr>
              <a:t> que la </a:t>
            </a:r>
            <a:r>
              <a:rPr lang="en-US" b="0" dirty="0" err="1">
                <a:solidFill>
                  <a:srgbClr val="0077C0"/>
                </a:solidFill>
                <a:latin typeface="Century Gothic" panose="020B0502020202020204" pitchFamily="34" charset="0"/>
              </a:rPr>
              <a:t>trata</a:t>
            </a:r>
            <a:r>
              <a:rPr lang="en-US" b="0" dirty="0">
                <a:solidFill>
                  <a:srgbClr val="0077C0"/>
                </a:solidFill>
                <a:latin typeface="Century Gothic" panose="020B0502020202020204" pitchFamily="34" charset="0"/>
              </a:rPr>
              <a:t> de personas no </a:t>
            </a:r>
            <a:r>
              <a:rPr lang="en-US" b="0" dirty="0" err="1">
                <a:solidFill>
                  <a:srgbClr val="0077C0"/>
                </a:solidFill>
                <a:latin typeface="Century Gothic" panose="020B0502020202020204" pitchFamily="34" charset="0"/>
              </a:rPr>
              <a:t>siempre</a:t>
            </a:r>
            <a:r>
              <a:rPr lang="en-US" b="0" dirty="0">
                <a:solidFill>
                  <a:srgbClr val="0077C0"/>
                </a:solidFill>
                <a:latin typeface="Century Gothic" panose="020B0502020202020204" pitchFamily="34" charset="0"/>
              </a:rPr>
              <a:t> se </a:t>
            </a:r>
            <a:r>
              <a:rPr lang="en-US" b="0" dirty="0" err="1">
                <a:solidFill>
                  <a:srgbClr val="0077C0"/>
                </a:solidFill>
                <a:latin typeface="Century Gothic" panose="020B0502020202020204" pitchFamily="34" charset="0"/>
              </a:rPr>
              <a:t>ve</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esa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manera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suceder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muchas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formas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distintas</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veces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incluso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frente</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nosotros</a:t>
            </a:r>
            <a:r>
              <a:rPr lang="en-US" b="0" dirty="0">
                <a:solidFill>
                  <a:srgbClr val="0077C0"/>
                </a:solidFill>
                <a:latin typeface="Century Gothic" panose="020B0502020202020204" pitchFamily="34" charset="0"/>
              </a:rPr>
              <a:t>, y no </a:t>
            </a:r>
            <a:r>
              <a:rPr lang="en-US" b="0" dirty="0" err="1">
                <a:solidFill>
                  <a:srgbClr val="0077C0"/>
                </a:solidFill>
                <a:latin typeface="Century Gothic" panose="020B0502020202020204" pitchFamily="34" charset="0"/>
              </a:rPr>
              <a:t>siempre</a:t>
            </a:r>
            <a:r>
              <a:rPr lang="en-US" b="0" dirty="0">
                <a:solidFill>
                  <a:srgbClr val="0077C0"/>
                </a:solidFill>
                <a:latin typeface="Century Gothic" panose="020B0502020202020204" pitchFamily="34" charset="0"/>
              </a:rPr>
              <a:t> es tan </a:t>
            </a:r>
            <a:r>
              <a:rPr lang="en-US" b="0" dirty="0" err="1">
                <a:solidFill>
                  <a:srgbClr val="0077C0"/>
                </a:solidFill>
                <a:latin typeface="Century Gothic" panose="020B0502020202020204" pitchFamily="34" charset="0"/>
              </a:rPr>
              <a:t>obvio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parece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las </a:t>
            </a:r>
            <a:r>
              <a:rPr lang="en-US" b="0" dirty="0" err="1">
                <a:solidFill>
                  <a:srgbClr val="0077C0"/>
                </a:solidFill>
                <a:latin typeface="Century Gothic" panose="020B0502020202020204" pitchFamily="34" charset="0"/>
              </a:rPr>
              <a:t>peliculas</a:t>
            </a:r>
            <a:r>
              <a:rPr lang="en-US" b="0" dirty="0">
                <a:solidFill>
                  <a:srgbClr val="0077C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77C0"/>
                </a:solidFill>
                <a:latin typeface="Century Gothic" panose="020B0502020202020204" pitchFamily="34" charset="0"/>
              </a:rPr>
              <a:t>Las </a:t>
            </a:r>
            <a:r>
              <a:rPr lang="en-US" b="0" dirty="0" err="1">
                <a:solidFill>
                  <a:srgbClr val="0077C0"/>
                </a:solidFill>
                <a:latin typeface="Century Gothic" panose="020B0502020202020204" pitchFamily="34" charset="0"/>
              </a:rPr>
              <a:t>peliculas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tienden</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mostrar</a:t>
            </a:r>
            <a:r>
              <a:rPr lang="en-US" b="0" dirty="0">
                <a:solidFill>
                  <a:srgbClr val="0077C0"/>
                </a:solidFill>
                <a:latin typeface="Century Gothic" panose="020B0502020202020204" pitchFamily="34" charset="0"/>
              </a:rPr>
              <a:t> la </a:t>
            </a:r>
            <a:r>
              <a:rPr lang="en-US" b="0" dirty="0" err="1">
                <a:solidFill>
                  <a:srgbClr val="0077C0"/>
                </a:solidFill>
                <a:latin typeface="Century Gothic" panose="020B0502020202020204" pitchFamily="34" charset="0"/>
              </a:rPr>
              <a:t>trata</a:t>
            </a:r>
            <a:r>
              <a:rPr lang="en-US" b="0" dirty="0">
                <a:solidFill>
                  <a:srgbClr val="0077C0"/>
                </a:solidFill>
                <a:latin typeface="Century Gothic" panose="020B0502020202020204" pitchFamily="34" charset="0"/>
              </a:rPr>
              <a:t> de personas de una </a:t>
            </a:r>
            <a:r>
              <a:rPr lang="en-US" b="0" dirty="0" err="1">
                <a:solidFill>
                  <a:srgbClr val="0077C0"/>
                </a:solidFill>
                <a:latin typeface="Century Gothic" panose="020B0502020202020204" pitchFamily="34" charset="0"/>
              </a:rPr>
              <a:t>manera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especifica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pero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la </a:t>
            </a:r>
            <a:r>
              <a:rPr lang="en-US" b="0" dirty="0" err="1">
                <a:solidFill>
                  <a:srgbClr val="0077C0"/>
                </a:solidFill>
                <a:latin typeface="Century Gothic" panose="020B0502020202020204" pitchFamily="34" charset="0"/>
              </a:rPr>
              <a:t>vida</a:t>
            </a:r>
            <a:r>
              <a:rPr lang="en-US" b="0" dirty="0">
                <a:solidFill>
                  <a:srgbClr val="0077C0"/>
                </a:solidFill>
                <a:latin typeface="Century Gothic" panose="020B0502020202020204" pitchFamily="34" charset="0"/>
              </a:rPr>
              <a:t> real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afectar</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cualquier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personsa</a:t>
            </a:r>
            <a:r>
              <a:rPr lang="en-US" b="0" dirty="0">
                <a:solidFill>
                  <a:srgbClr val="0077C0"/>
                </a:solidFill>
                <a:latin typeface="Century Gothic" panose="020B0502020202020204" pitchFamily="34" charset="0"/>
              </a:rPr>
              <a:t> y verse </a:t>
            </a:r>
            <a:r>
              <a:rPr lang="en-US" b="0" dirty="0" err="1">
                <a:solidFill>
                  <a:srgbClr val="0077C0"/>
                </a:solidFill>
                <a:latin typeface="Century Gothic" panose="020B0502020202020204" pitchFamily="34" charset="0"/>
              </a:rPr>
              <a:t>muy</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diferente</a:t>
            </a:r>
            <a:r>
              <a:rPr lang="en-US" b="0" dirty="0">
                <a:solidFill>
                  <a:srgbClr val="0077C0"/>
                </a:solidFill>
                <a:latin typeface="Century Gothic" panose="020B0502020202020204" pitchFamily="34" charset="0"/>
              </a:rPr>
              <a:t> de lo que no </a:t>
            </a:r>
            <a:r>
              <a:rPr lang="en-US" b="0" dirty="0" err="1">
                <a:solidFill>
                  <a:srgbClr val="0077C0"/>
                </a:solidFill>
                <a:latin typeface="Century Gothic" panose="020B0502020202020204" pitchFamily="34" charset="0"/>
              </a:rPr>
              <a:t>imaginamos</a:t>
            </a:r>
            <a:r>
              <a:rPr lang="en-US" b="0" dirty="0">
                <a:solidFill>
                  <a:srgbClr val="0077C0"/>
                </a:solidFill>
                <a:latin typeface="Century Gothic" panose="020B0502020202020204" pitchFamily="34" charset="0"/>
              </a:rPr>
              <a:t>. Hoy, </a:t>
            </a:r>
            <a:r>
              <a:rPr lang="en-US" b="0" dirty="0" err="1">
                <a:solidFill>
                  <a:srgbClr val="0077C0"/>
                </a:solidFill>
                <a:latin typeface="Century Gothic" panose="020B0502020202020204" pitchFamily="34" charset="0"/>
              </a:rPr>
              <a:t>queremos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ayudarles</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entender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diferencias</a:t>
            </a:r>
            <a:r>
              <a:rPr lang="en-US" b="0" dirty="0">
                <a:solidFill>
                  <a:srgbClr val="0077C0"/>
                </a:solidFill>
                <a:latin typeface="Century Gothic" panose="020B0502020202020204" pitchFamily="34" charset="0"/>
              </a:rPr>
              <a:t> y </a:t>
            </a:r>
            <a:r>
              <a:rPr lang="en-US" b="0" dirty="0" err="1">
                <a:solidFill>
                  <a:srgbClr val="0077C0"/>
                </a:solidFill>
                <a:latin typeface="Century Gothic" panose="020B0502020202020204" pitchFamily="34" charset="0"/>
              </a:rPr>
              <a:t>aprender</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identificar</a:t>
            </a:r>
            <a:r>
              <a:rPr lang="en-US" b="0" dirty="0">
                <a:solidFill>
                  <a:srgbClr val="0077C0"/>
                </a:solidFill>
                <a:latin typeface="Century Gothic" panose="020B0502020202020204" pitchFamily="34" charset="0"/>
              </a:rPr>
              <a:t> las </a:t>
            </a:r>
            <a:r>
              <a:rPr lang="en-US" b="0" dirty="0" err="1">
                <a:solidFill>
                  <a:srgbClr val="0077C0"/>
                </a:solidFill>
                <a:latin typeface="Century Gothic" panose="020B0502020202020204" pitchFamily="34" charset="0"/>
              </a:rPr>
              <a:t>senales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menos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obvias</a:t>
            </a:r>
            <a:r>
              <a:rPr lang="en-US" b="0" dirty="0">
                <a:solidFill>
                  <a:srgbClr val="0077C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rgbClr val="0077C0"/>
              </a:solidFill>
            </a:endParaRPr>
          </a:p>
          <a:p>
            <a:endParaRPr lang="en-US" b="0" baseline="0" dirty="0"/>
          </a:p>
        </p:txBody>
      </p:sp>
      <p:sp>
        <p:nvSpPr>
          <p:cNvPr id="5" name="Date Placeholder 4"/>
          <p:cNvSpPr>
            <a:spLocks noGrp="1"/>
          </p:cNvSpPr>
          <p:nvPr>
            <p:ph type="dt" idx="11"/>
          </p:nvPr>
        </p:nvSpPr>
        <p:spPr/>
        <p:txBody>
          <a:bodyPr/>
          <a:lstStyle/>
          <a:p>
            <a:r>
              <a:rPr lang="en-US">
                <a:solidFill>
                  <a:prstClr val="black"/>
                </a:solidFill>
              </a:rPr>
              <a:t>Propiedad de PPOSBC</a:t>
            </a:r>
          </a:p>
        </p:txBody>
      </p:sp>
      <p:sp>
        <p:nvSpPr>
          <p:cNvPr id="4" name="Footer Placeholder 3"/>
          <p:cNvSpPr>
            <a:spLocks noGrp="1"/>
          </p:cNvSpPr>
          <p:nvPr>
            <p:ph type="ftr" sz="quarter" idx="13"/>
          </p:nvPr>
        </p:nvSpPr>
        <p:spPr/>
        <p:txBody>
          <a:bodyPr/>
          <a:lstStyle/>
          <a:p>
            <a:r>
              <a:rPr lang="en-US">
                <a:solidFill>
                  <a:prstClr val="black"/>
                </a:solidFill>
              </a:rPr>
              <a:t>Marzo 2024</a:t>
            </a:r>
          </a:p>
        </p:txBody>
      </p:sp>
    </p:spTree>
    <p:extLst>
      <p:ext uri="{BB962C8B-B14F-4D97-AF65-F5344CB8AC3E}">
        <p14:creationId xmlns:p14="http://schemas.microsoft.com/office/powerpoint/2010/main" val="66699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Ahora</a:t>
            </a:r>
            <a:r>
              <a:rPr lang="en-US" dirty="0"/>
              <a:t> que </a:t>
            </a:r>
            <a:r>
              <a:rPr lang="en-US" dirty="0" err="1"/>
              <a:t>ya</a:t>
            </a:r>
            <a:r>
              <a:rPr lang="en-US" dirty="0"/>
              <a:t> </a:t>
            </a:r>
            <a:r>
              <a:rPr lang="en-US" dirty="0" err="1"/>
              <a:t>hablamos</a:t>
            </a:r>
            <a:r>
              <a:rPr lang="en-US" dirty="0"/>
              <a:t> de lo que </a:t>
            </a:r>
            <a:r>
              <a:rPr lang="en-US" dirty="0" err="1"/>
              <a:t>sabemos</a:t>
            </a:r>
            <a:r>
              <a:rPr lang="en-US" dirty="0"/>
              <a:t> </a:t>
            </a:r>
            <a:r>
              <a:rPr lang="en-US" dirty="0" err="1"/>
              <a:t>sobre</a:t>
            </a:r>
            <a:r>
              <a:rPr lang="en-US" dirty="0"/>
              <a:t> la </a:t>
            </a:r>
            <a:r>
              <a:rPr lang="en-US" dirty="0" err="1"/>
              <a:t>trata</a:t>
            </a:r>
            <a:r>
              <a:rPr lang="en-US" dirty="0"/>
              <a:t> de personas, </a:t>
            </a:r>
            <a:r>
              <a:rPr lang="en-US" dirty="0" err="1"/>
              <a:t>vamos</a:t>
            </a:r>
            <a:r>
              <a:rPr lang="en-US" dirty="0"/>
              <a:t> a </a:t>
            </a:r>
            <a:r>
              <a:rPr lang="en-US" dirty="0" err="1"/>
              <a:t>definirla</a:t>
            </a:r>
            <a:r>
              <a:rPr lang="en-US" dirty="0"/>
              <a:t> bien.</a:t>
            </a:r>
          </a:p>
          <a:p>
            <a:pPr marL="171450" indent="-171450">
              <a:buFont typeface="Arial" panose="020B0604020202020204" pitchFamily="34" charset="0"/>
              <a:buChar char="•"/>
            </a:pPr>
            <a:r>
              <a:rPr lang="en-US" dirty="0"/>
              <a:t>La </a:t>
            </a:r>
            <a:r>
              <a:rPr lang="en-US" dirty="0" err="1"/>
              <a:t>trata</a:t>
            </a:r>
            <a:r>
              <a:rPr lang="en-US" dirty="0"/>
              <a:t> de </a:t>
            </a:r>
            <a:r>
              <a:rPr lang="en-US" dirty="0" err="1"/>
              <a:t>personsas</a:t>
            </a:r>
            <a:r>
              <a:rPr lang="en-US" dirty="0"/>
              <a:t> es </a:t>
            </a:r>
            <a:r>
              <a:rPr lang="en-US" dirty="0" err="1"/>
              <a:t>cuando</a:t>
            </a:r>
            <a:r>
              <a:rPr lang="en-US" dirty="0"/>
              <a:t> las </a:t>
            </a:r>
            <a:r>
              <a:rPr lang="en-US" dirty="0" err="1"/>
              <a:t>victimas</a:t>
            </a:r>
            <a:r>
              <a:rPr lang="en-US" dirty="0"/>
              <a:t> son </a:t>
            </a:r>
            <a:r>
              <a:rPr lang="en-US" dirty="0" err="1"/>
              <a:t>explotadas</a:t>
            </a:r>
            <a:r>
              <a:rPr lang="en-US" dirty="0"/>
              <a:t> o </a:t>
            </a:r>
            <a:r>
              <a:rPr lang="en-US" dirty="0" err="1"/>
              <a:t>usadas</a:t>
            </a:r>
            <a:r>
              <a:rPr lang="en-US" dirty="0"/>
              <a:t> de </a:t>
            </a:r>
            <a:r>
              <a:rPr lang="en-US" dirty="0" err="1"/>
              <a:t>alguna</a:t>
            </a:r>
            <a:r>
              <a:rPr lang="en-US" dirty="0"/>
              <a:t> forma (</a:t>
            </a:r>
            <a:r>
              <a:rPr lang="en-US" dirty="0" err="1"/>
              <a:t>puede</a:t>
            </a:r>
            <a:r>
              <a:rPr lang="en-US" dirty="0"/>
              <a:t> ser sexual, </a:t>
            </a:r>
            <a:r>
              <a:rPr lang="en-US" dirty="0" err="1"/>
              <a:t>fisica</a:t>
            </a:r>
            <a:r>
              <a:rPr lang="en-US" dirty="0"/>
              <a:t> o </a:t>
            </a:r>
            <a:r>
              <a:rPr lang="en-US" dirty="0" err="1"/>
              <a:t>psicologicamente</a:t>
            </a:r>
            <a:r>
              <a:rPr lang="en-US" dirty="0"/>
              <a:t>) para </a:t>
            </a:r>
            <a:r>
              <a:rPr lang="en-US" dirty="0" err="1"/>
              <a:t>beneficiar</a:t>
            </a:r>
            <a:r>
              <a:rPr lang="en-US" dirty="0"/>
              <a:t> a </a:t>
            </a:r>
            <a:r>
              <a:rPr lang="en-US" dirty="0" err="1"/>
              <a:t>otra</a:t>
            </a:r>
            <a:r>
              <a:rPr lang="en-US" dirty="0"/>
              <a:t> persona.</a:t>
            </a:r>
          </a:p>
          <a:p>
            <a:pPr marL="171450" indent="-171450">
              <a:buFont typeface="Arial" panose="020B0604020202020204" pitchFamily="34" charset="0"/>
              <a:buChar char="•"/>
            </a:pPr>
            <a:r>
              <a:rPr lang="en-US" dirty="0"/>
              <a:t>Hay un </a:t>
            </a:r>
            <a:r>
              <a:rPr lang="en-US" dirty="0" err="1"/>
              <a:t>abusador</a:t>
            </a:r>
            <a:r>
              <a:rPr lang="en-US" dirty="0"/>
              <a:t> que </a:t>
            </a:r>
            <a:r>
              <a:rPr lang="en-US" dirty="0" err="1"/>
              <a:t>controla</a:t>
            </a:r>
            <a:r>
              <a:rPr lang="en-US" dirty="0"/>
              <a:t> a </a:t>
            </a:r>
            <a:r>
              <a:rPr lang="en-US" dirty="0" err="1"/>
              <a:t>su</a:t>
            </a:r>
            <a:r>
              <a:rPr lang="en-US" dirty="0"/>
              <a:t> </a:t>
            </a:r>
            <a:r>
              <a:rPr lang="en-US" dirty="0" err="1"/>
              <a:t>victima</a:t>
            </a:r>
            <a:r>
              <a:rPr lang="en-US" dirty="0"/>
              <a:t> para que </a:t>
            </a:r>
            <a:r>
              <a:rPr lang="en-US" dirty="0" err="1"/>
              <a:t>haga</a:t>
            </a:r>
            <a:r>
              <a:rPr lang="en-US" dirty="0"/>
              <a:t> </a:t>
            </a:r>
            <a:r>
              <a:rPr lang="en-US" dirty="0" err="1"/>
              <a:t>cosas</a:t>
            </a:r>
            <a:r>
              <a:rPr lang="en-US" dirty="0"/>
              <a:t> que lo </a:t>
            </a:r>
            <a:r>
              <a:rPr lang="en-US" dirty="0" err="1"/>
              <a:t>beneficien</a:t>
            </a:r>
            <a:r>
              <a:rPr lang="en-US" dirty="0"/>
              <a:t>, come </a:t>
            </a:r>
            <a:r>
              <a:rPr lang="en-US" dirty="0" err="1"/>
              <a:t>si</a:t>
            </a:r>
            <a:r>
              <a:rPr lang="en-US" dirty="0"/>
              <a:t> </a:t>
            </a:r>
            <a:r>
              <a:rPr lang="en-US" dirty="0" err="1"/>
              <a:t>fuera</a:t>
            </a:r>
            <a:r>
              <a:rPr lang="en-US" dirty="0"/>
              <a:t> un </a:t>
            </a:r>
            <a:r>
              <a:rPr lang="en-US" dirty="0" err="1"/>
              <a:t>titiritero</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err="1"/>
              <a:t>Ahora</a:t>
            </a:r>
            <a:r>
              <a:rPr lang="en-US" dirty="0"/>
              <a:t> </a:t>
            </a:r>
            <a:r>
              <a:rPr lang="en-US" dirty="0" err="1"/>
              <a:t>vamos</a:t>
            </a:r>
            <a:r>
              <a:rPr lang="en-US" dirty="0"/>
              <a:t> a </a:t>
            </a:r>
            <a:r>
              <a:rPr lang="en-US" dirty="0" err="1"/>
              <a:t>ver</a:t>
            </a:r>
            <a:r>
              <a:rPr lang="en-US" dirty="0"/>
              <a:t> un video </a:t>
            </a:r>
            <a:r>
              <a:rPr lang="en-US" dirty="0" err="1"/>
              <a:t>sobre</a:t>
            </a:r>
            <a:r>
              <a:rPr lang="en-US" dirty="0"/>
              <a:t> los </a:t>
            </a:r>
            <a:r>
              <a:rPr lang="en-US" dirty="0" err="1"/>
              <a:t>diferentes</a:t>
            </a:r>
            <a:r>
              <a:rPr lang="en-US" dirty="0"/>
              <a:t> </a:t>
            </a:r>
            <a:r>
              <a:rPr lang="en-US" dirty="0" err="1"/>
              <a:t>tipos</a:t>
            </a:r>
            <a:r>
              <a:rPr lang="en-US" dirty="0"/>
              <a:t> de </a:t>
            </a:r>
            <a:r>
              <a:rPr lang="en-US" dirty="0" err="1"/>
              <a:t>trata</a:t>
            </a:r>
            <a:r>
              <a:rPr lang="en-US" dirty="0"/>
              <a:t> de personas. </a:t>
            </a:r>
            <a:r>
              <a:rPr lang="en-US" dirty="0" err="1"/>
              <a:t>Presten</a:t>
            </a:r>
            <a:r>
              <a:rPr lang="en-US" dirty="0"/>
              <a:t> </a:t>
            </a:r>
            <a:r>
              <a:rPr lang="en-US" dirty="0" err="1"/>
              <a:t>atencion</a:t>
            </a:r>
            <a:r>
              <a:rPr lang="en-US" dirty="0"/>
              <a:t>, </a:t>
            </a:r>
            <a:r>
              <a:rPr lang="en-US" dirty="0" err="1"/>
              <a:t>porque</a:t>
            </a:r>
            <a:r>
              <a:rPr lang="en-US" dirty="0"/>
              <a:t> </a:t>
            </a:r>
            <a:r>
              <a:rPr lang="en-US" dirty="0" err="1"/>
              <a:t>despues</a:t>
            </a:r>
            <a:r>
              <a:rPr lang="en-US" dirty="0"/>
              <a:t> </a:t>
            </a:r>
            <a:r>
              <a:rPr lang="en-US" dirty="0" err="1"/>
              <a:t>tendre</a:t>
            </a:r>
            <a:r>
              <a:rPr lang="en-US" dirty="0"/>
              <a:t> </a:t>
            </a:r>
            <a:r>
              <a:rPr lang="en-US" dirty="0" err="1"/>
              <a:t>algunas</a:t>
            </a:r>
            <a:r>
              <a:rPr lang="en-US" dirty="0"/>
              <a:t> </a:t>
            </a:r>
            <a:r>
              <a:rPr lang="en-US" dirty="0" err="1"/>
              <a:t>preguntas</a:t>
            </a:r>
            <a:r>
              <a:rPr lang="en-US" dirty="0"/>
              <a:t> para </a:t>
            </a:r>
            <a:r>
              <a:rPr lang="en-US" dirty="0" err="1"/>
              <a:t>ustedes</a:t>
            </a:r>
            <a:r>
              <a:rPr lang="en-US" dirty="0"/>
              <a:t>.</a:t>
            </a:r>
          </a:p>
          <a:p>
            <a:pPr marL="171450" indent="-171450">
              <a:buFont typeface="Arial" panose="020B0604020202020204" pitchFamily="34" charset="0"/>
              <a:buChar char="•"/>
            </a:pPr>
            <a:endParaRPr lang="en-US" dirty="0"/>
          </a:p>
        </p:txBody>
      </p:sp>
      <p:sp>
        <p:nvSpPr>
          <p:cNvPr id="5" name="Date Placeholder 4"/>
          <p:cNvSpPr>
            <a:spLocks noGrp="1"/>
          </p:cNvSpPr>
          <p:nvPr>
            <p:ph type="dt" idx="1"/>
          </p:nvPr>
        </p:nvSpPr>
        <p:spPr/>
        <p:txBody>
          <a:bodyPr/>
          <a:lstStyle/>
          <a:p>
            <a:r>
              <a:rPr lang="en-US"/>
              <a:t>Propiedad de PPOSBC</a:t>
            </a:r>
          </a:p>
        </p:txBody>
      </p:sp>
      <p:sp>
        <p:nvSpPr>
          <p:cNvPr id="6" name="Footer Placeholder 5"/>
          <p:cNvSpPr>
            <a:spLocks noGrp="1"/>
          </p:cNvSpPr>
          <p:nvPr>
            <p:ph type="ftr" sz="quarter" idx="4"/>
          </p:nvPr>
        </p:nvSpPr>
        <p:spPr/>
        <p:txBody>
          <a:bodyPr/>
          <a:lstStyle/>
          <a:p>
            <a:r>
              <a:rPr lang="en-US"/>
              <a:t>Marzo 2024</a:t>
            </a:r>
          </a:p>
        </p:txBody>
      </p:sp>
      <p:sp>
        <p:nvSpPr>
          <p:cNvPr id="7" name="Slide Number Placeholder 6"/>
          <p:cNvSpPr>
            <a:spLocks noGrp="1"/>
          </p:cNvSpPr>
          <p:nvPr>
            <p:ph type="sldNum" sz="quarter" idx="5"/>
          </p:nvPr>
        </p:nvSpPr>
        <p:spPr/>
        <p:txBody>
          <a:bodyPr/>
          <a:lstStyle/>
          <a:p>
            <a:fld id="{43556E33-FF1A-44C8-90E8-DDA74C62613A}" type="slidenum">
              <a:rPr lang="en-US" smtClean="0"/>
              <a:pPr/>
              <a:t>6</a:t>
            </a:fld>
            <a:endParaRPr lang="en-US"/>
          </a:p>
        </p:txBody>
      </p:sp>
    </p:spTree>
    <p:extLst>
      <p:ext uri="{BB962C8B-B14F-4D97-AF65-F5344CB8AC3E}">
        <p14:creationId xmlns:p14="http://schemas.microsoft.com/office/powerpoint/2010/main" val="75944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77C0"/>
                </a:solidFill>
                <a:latin typeface="Century Gothic" panose="020B0502020202020204" pitchFamily="34" charset="0"/>
              </a:rPr>
              <a:t>“Tools that teach: What is Human Trafficking”</a:t>
            </a:r>
            <a:r>
              <a:rPr lang="en-US" b="1" baseline="0" dirty="0">
                <a:solidFill>
                  <a:srgbClr val="0077C0"/>
                </a:solidFill>
                <a:latin typeface="Century Gothic" panose="020B0502020202020204" pitchFamily="34" charset="0"/>
              </a:rPr>
              <a:t> -- </a:t>
            </a:r>
            <a:r>
              <a:rPr lang="en-US" b="0" baseline="0" dirty="0"/>
              <a:t>Play the video to help </a:t>
            </a:r>
            <a:r>
              <a:rPr lang="en-US" b="0" baseline="0" dirty="0" err="1"/>
              <a:t>yu</a:t>
            </a:r>
            <a:r>
              <a:rPr lang="en-US" b="0" baseline="0" dirty="0"/>
              <a:t> explain what human trafficking is.</a:t>
            </a:r>
          </a:p>
          <a:p>
            <a:endParaRPr lang="en-US" b="0" baseline="0" dirty="0"/>
          </a:p>
          <a:p>
            <a:r>
              <a:rPr lang="en-US" b="0" baseline="0" dirty="0"/>
              <a:t>ASK STUDENTS:  </a:t>
            </a:r>
            <a:r>
              <a:rPr lang="en-US" b="0" baseline="0" dirty="0" err="1"/>
              <a:t>Aprendieron</a:t>
            </a:r>
            <a:r>
              <a:rPr lang="en-US" b="0" baseline="0" dirty="0"/>
              <a:t> </a:t>
            </a:r>
            <a:r>
              <a:rPr lang="en-US" b="0" baseline="0" dirty="0" err="1"/>
              <a:t>algo</a:t>
            </a:r>
            <a:r>
              <a:rPr lang="en-US" b="0" baseline="0" dirty="0"/>
              <a:t> nuevo?</a:t>
            </a:r>
          </a:p>
          <a:p>
            <a:r>
              <a:rPr lang="en-US" b="0" baseline="0" dirty="0"/>
              <a:t>ASK STUDENTS: </a:t>
            </a:r>
            <a:r>
              <a:rPr lang="en-US" b="0" baseline="0" dirty="0" err="1"/>
              <a:t>Alguien</a:t>
            </a:r>
            <a:r>
              <a:rPr lang="en-US" b="0" baseline="0" dirty="0"/>
              <a:t> </a:t>
            </a:r>
            <a:r>
              <a:rPr lang="en-US" b="0" baseline="0" dirty="0" err="1"/>
              <a:t>recuerda</a:t>
            </a:r>
            <a:r>
              <a:rPr lang="en-US" b="0" baseline="0" dirty="0"/>
              <a:t> la </a:t>
            </a:r>
            <a:r>
              <a:rPr lang="en-US" b="0" baseline="0" dirty="0" err="1"/>
              <a:t>diferencia</a:t>
            </a:r>
            <a:r>
              <a:rPr lang="en-US" b="0" baseline="0" dirty="0"/>
              <a:t> entre el </a:t>
            </a:r>
            <a:r>
              <a:rPr lang="en-US" b="0" baseline="0" dirty="0" err="1"/>
              <a:t>contrabando</a:t>
            </a:r>
            <a:r>
              <a:rPr lang="en-US" b="0" baseline="0" dirty="0"/>
              <a:t> de </a:t>
            </a:r>
            <a:r>
              <a:rPr lang="en-US" b="0" baseline="0" dirty="0" err="1"/>
              <a:t>personsonas</a:t>
            </a:r>
            <a:r>
              <a:rPr lang="en-US" b="0" baseline="0" dirty="0"/>
              <a:t> y la </a:t>
            </a:r>
            <a:r>
              <a:rPr lang="en-US" b="0" baseline="0" dirty="0" err="1"/>
              <a:t>trata</a:t>
            </a:r>
            <a:r>
              <a:rPr lang="en-US" b="0" baseline="0" dirty="0"/>
              <a:t> de personas?</a:t>
            </a:r>
          </a:p>
          <a:p>
            <a:r>
              <a:rPr lang="en-US" b="0" baseline="0" dirty="0" err="1"/>
              <a:t>Contrabando</a:t>
            </a:r>
            <a:r>
              <a:rPr lang="en-US" b="0" baseline="0" dirty="0"/>
              <a:t> de personas – mover a </a:t>
            </a:r>
            <a:r>
              <a:rPr lang="en-US" b="0" baseline="0" dirty="0" err="1"/>
              <a:t>alguien</a:t>
            </a:r>
            <a:r>
              <a:rPr lang="en-US" b="0" baseline="0" dirty="0"/>
              <a:t> de un </a:t>
            </a:r>
            <a:r>
              <a:rPr lang="en-US" b="0" baseline="0" dirty="0" err="1"/>
              <a:t>pais</a:t>
            </a:r>
            <a:r>
              <a:rPr lang="en-US" b="0" baseline="0" dirty="0"/>
              <a:t> a </a:t>
            </a:r>
            <a:r>
              <a:rPr lang="en-US" b="0" baseline="0" dirty="0" err="1"/>
              <a:t>otro</a:t>
            </a:r>
            <a:endParaRPr lang="en-US" b="0" baseline="0" dirty="0"/>
          </a:p>
          <a:p>
            <a:r>
              <a:rPr lang="en-US" b="0" baseline="0" dirty="0" err="1"/>
              <a:t>Trata</a:t>
            </a:r>
            <a:r>
              <a:rPr lang="en-US" b="0" baseline="0" dirty="0"/>
              <a:t> de personas – </a:t>
            </a:r>
            <a:r>
              <a:rPr lang="en-US" b="0" baseline="0" dirty="0" err="1"/>
              <a:t>explotacion</a:t>
            </a:r>
            <a:r>
              <a:rPr lang="en-US" b="0" baseline="0" dirty="0"/>
              <a:t> de una persona</a:t>
            </a:r>
          </a:p>
          <a:p>
            <a:endParaRPr lang="en-US" b="0" baseline="0" dirty="0"/>
          </a:p>
          <a:p>
            <a:r>
              <a:rPr lang="en-US" b="0" baseline="0" dirty="0"/>
              <a:t>Es un </a:t>
            </a:r>
            <a:r>
              <a:rPr lang="en-US" b="0" baseline="0" dirty="0" err="1"/>
              <a:t>mito</a:t>
            </a:r>
            <a:r>
              <a:rPr lang="en-US" b="0" baseline="0" dirty="0"/>
              <a:t> que las personas </a:t>
            </a:r>
            <a:r>
              <a:rPr lang="en-US" b="0" baseline="0" dirty="0" err="1"/>
              <a:t>tienen</a:t>
            </a:r>
            <a:r>
              <a:rPr lang="en-US" b="0" baseline="0" dirty="0"/>
              <a:t> que ser </a:t>
            </a:r>
            <a:r>
              <a:rPr lang="en-US" b="0" baseline="0" dirty="0" err="1"/>
              <a:t>movidas</a:t>
            </a:r>
            <a:r>
              <a:rPr lang="en-US" b="0" baseline="0" dirty="0"/>
              <a:t> de </a:t>
            </a:r>
            <a:r>
              <a:rPr lang="en-US" b="0" baseline="0" dirty="0" err="1"/>
              <a:t>su</a:t>
            </a:r>
            <a:r>
              <a:rPr lang="en-US" b="0" baseline="0" dirty="0"/>
              <a:t> ciudad de </a:t>
            </a:r>
            <a:r>
              <a:rPr lang="en-US" b="0" baseline="0" dirty="0" err="1"/>
              <a:t>origen</a:t>
            </a:r>
            <a:r>
              <a:rPr lang="en-US" b="0" baseline="0" dirty="0"/>
              <a:t> para ser </a:t>
            </a:r>
            <a:r>
              <a:rPr lang="en-US" b="0" baseline="0" dirty="0" err="1"/>
              <a:t>victimas</a:t>
            </a:r>
            <a:r>
              <a:rPr lang="en-US" b="0" baseline="0" dirty="0"/>
              <a:t> de </a:t>
            </a:r>
            <a:r>
              <a:rPr lang="en-US" b="0" baseline="0" dirty="0" err="1"/>
              <a:t>trata</a:t>
            </a:r>
            <a:r>
              <a:rPr lang="en-US" b="0" baseline="0" dirty="0"/>
              <a:t>. </a:t>
            </a:r>
            <a:r>
              <a:rPr lang="en-US" b="0" baseline="0" dirty="0" err="1"/>
              <a:t>Alguien</a:t>
            </a:r>
            <a:r>
              <a:rPr lang="en-US" b="0" baseline="0" dirty="0"/>
              <a:t> </a:t>
            </a:r>
            <a:r>
              <a:rPr lang="en-US" b="0" baseline="0" dirty="0" err="1"/>
              <a:t>puede</a:t>
            </a:r>
            <a:r>
              <a:rPr lang="en-US" b="0" baseline="0" dirty="0"/>
              <a:t> </a:t>
            </a:r>
            <a:r>
              <a:rPr lang="en-US" b="0" baseline="0" dirty="0" err="1"/>
              <a:t>estar</a:t>
            </a:r>
            <a:r>
              <a:rPr lang="en-US" b="0" baseline="0" dirty="0"/>
              <a:t> </a:t>
            </a:r>
            <a:r>
              <a:rPr lang="en-US" b="0" baseline="0" dirty="0" err="1"/>
              <a:t>en</a:t>
            </a:r>
            <a:r>
              <a:rPr lang="en-US" b="0" baseline="0" dirty="0"/>
              <a:t> una </a:t>
            </a:r>
            <a:r>
              <a:rPr lang="en-US" b="0" baseline="0" dirty="0" err="1"/>
              <a:t>situacion</a:t>
            </a:r>
            <a:r>
              <a:rPr lang="en-US" b="0" baseline="0" dirty="0"/>
              <a:t> de </a:t>
            </a:r>
            <a:r>
              <a:rPr lang="en-US" b="0" baseline="0" dirty="0" err="1"/>
              <a:t>trata</a:t>
            </a:r>
            <a:r>
              <a:rPr lang="en-US" b="0" baseline="0" dirty="0"/>
              <a:t> de personas </a:t>
            </a:r>
            <a:r>
              <a:rPr lang="en-US" b="0" baseline="0" dirty="0" err="1"/>
              <a:t>en</a:t>
            </a:r>
            <a:r>
              <a:rPr lang="en-US" b="0" baseline="0" dirty="0"/>
              <a:t> </a:t>
            </a:r>
            <a:r>
              <a:rPr lang="en-US" b="0" baseline="0" dirty="0" err="1"/>
              <a:t>su</a:t>
            </a:r>
            <a:r>
              <a:rPr lang="en-US" b="0" baseline="0" dirty="0"/>
              <a:t> </a:t>
            </a:r>
            <a:r>
              <a:rPr lang="en-US" b="0" baseline="0" dirty="0" err="1"/>
              <a:t>propia</a:t>
            </a:r>
            <a:r>
              <a:rPr lang="en-US" b="0" baseline="0" dirty="0"/>
              <a:t> ciudad e </a:t>
            </a:r>
            <a:r>
              <a:rPr lang="en-US" b="0" baseline="0" dirty="0" err="1"/>
              <a:t>incluso</a:t>
            </a:r>
            <a:r>
              <a:rPr lang="en-US" b="0" baseline="0" dirty="0"/>
              <a:t> </a:t>
            </a:r>
            <a:r>
              <a:rPr lang="en-US" b="0" baseline="0" dirty="0" err="1"/>
              <a:t>viviendo</a:t>
            </a:r>
            <a:r>
              <a:rPr lang="en-US" b="0" baseline="0" dirty="0"/>
              <a:t> </a:t>
            </a:r>
            <a:r>
              <a:rPr lang="en-US" b="0" baseline="0" dirty="0" err="1"/>
              <a:t>en</a:t>
            </a:r>
            <a:r>
              <a:rPr lang="en-US" b="0" baseline="0" dirty="0"/>
              <a:t> </a:t>
            </a:r>
            <a:r>
              <a:rPr lang="en-US" b="0" baseline="0" dirty="0" err="1"/>
              <a:t>su</a:t>
            </a:r>
            <a:r>
              <a:rPr lang="en-US" b="0" baseline="0" dirty="0"/>
              <a:t> </a:t>
            </a:r>
            <a:r>
              <a:rPr lang="en-US" b="0" baseline="0" dirty="0" err="1"/>
              <a:t>propia</a:t>
            </a:r>
            <a:r>
              <a:rPr lang="en-US" b="0" baseline="0" dirty="0"/>
              <a:t> casa. La </a:t>
            </a:r>
            <a:r>
              <a:rPr lang="en-US" b="0" baseline="0" dirty="0" err="1"/>
              <a:t>trata</a:t>
            </a:r>
            <a:r>
              <a:rPr lang="en-US" b="0" baseline="0" dirty="0"/>
              <a:t> de personas </a:t>
            </a:r>
            <a:r>
              <a:rPr lang="en-US" b="0" baseline="0" dirty="0" err="1"/>
              <a:t>puede</a:t>
            </a:r>
            <a:r>
              <a:rPr lang="en-US" b="0" baseline="0" dirty="0"/>
              <a:t> ser </a:t>
            </a:r>
            <a:r>
              <a:rPr lang="en-US" b="0" baseline="0" dirty="0" err="1"/>
              <a:t>dificil</a:t>
            </a:r>
            <a:r>
              <a:rPr lang="en-US" b="0" baseline="0" dirty="0"/>
              <a:t> de </a:t>
            </a:r>
            <a:r>
              <a:rPr lang="en-US" b="0" baseline="0" dirty="0" err="1"/>
              <a:t>notar</a:t>
            </a:r>
            <a:r>
              <a:rPr lang="en-US" b="0" baseline="0" dirty="0"/>
              <a:t>, por </a:t>
            </a:r>
            <a:r>
              <a:rPr lang="en-US" b="0" baseline="0" dirty="0" err="1"/>
              <a:t>eso</a:t>
            </a:r>
            <a:r>
              <a:rPr lang="en-US" b="0" baseline="0" dirty="0"/>
              <a:t> es </a:t>
            </a:r>
            <a:r>
              <a:rPr lang="en-US" b="0" baseline="0" dirty="0" err="1"/>
              <a:t>importante</a:t>
            </a:r>
            <a:r>
              <a:rPr lang="en-US" b="0" baseline="0" dirty="0"/>
              <a:t> que </a:t>
            </a:r>
            <a:r>
              <a:rPr lang="en-US" b="0" baseline="0" dirty="0" err="1"/>
              <a:t>tengamos</a:t>
            </a:r>
            <a:r>
              <a:rPr lang="en-US" b="0" baseline="0" dirty="0"/>
              <a:t> </a:t>
            </a:r>
            <a:r>
              <a:rPr lang="en-US" b="0" baseline="0" dirty="0" err="1"/>
              <a:t>conversaciones</a:t>
            </a:r>
            <a:r>
              <a:rPr lang="en-US" b="0" baseline="0" dirty="0"/>
              <a:t> </a:t>
            </a:r>
            <a:r>
              <a:rPr lang="en-US" b="0" baseline="0" dirty="0" err="1"/>
              <a:t>sobre</a:t>
            </a:r>
            <a:r>
              <a:rPr lang="en-US" b="0" baseline="0" dirty="0"/>
              <a:t> el </a:t>
            </a:r>
            <a:r>
              <a:rPr lang="en-US" b="0" baseline="0" dirty="0" err="1"/>
              <a:t>tema</a:t>
            </a:r>
            <a:r>
              <a:rPr lang="en-US" b="0" baseline="0" dirty="0"/>
              <a:t>.</a:t>
            </a:r>
          </a:p>
          <a:p>
            <a:endParaRPr lang="en-US" b="0" baseline="0" dirty="0"/>
          </a:p>
          <a:p>
            <a:r>
              <a:rPr lang="en-US" b="0" baseline="0" dirty="0"/>
              <a:t>Be prepared to explain what domestic servitude means. </a:t>
            </a:r>
          </a:p>
          <a:p>
            <a:r>
              <a:rPr lang="en-US" b="0" baseline="0" dirty="0"/>
              <a:t>“La </a:t>
            </a:r>
            <a:r>
              <a:rPr lang="en-US" b="0" baseline="0" dirty="0" err="1"/>
              <a:t>servidumbre</a:t>
            </a:r>
            <a:r>
              <a:rPr lang="en-US" b="0" baseline="0" dirty="0"/>
              <a:t> </a:t>
            </a:r>
            <a:r>
              <a:rPr lang="en-US" b="0" baseline="0" dirty="0" err="1"/>
              <a:t>domestica</a:t>
            </a:r>
            <a:r>
              <a:rPr lang="en-US" b="0" baseline="0" dirty="0"/>
              <a:t>” es </a:t>
            </a:r>
            <a:r>
              <a:rPr lang="en-US" b="0" baseline="0" dirty="0" err="1"/>
              <a:t>cuando</a:t>
            </a:r>
            <a:r>
              <a:rPr lang="en-US" b="0" baseline="0" dirty="0"/>
              <a:t> </a:t>
            </a:r>
            <a:r>
              <a:rPr lang="en-US" b="0" baseline="0" dirty="0" err="1"/>
              <a:t>alguien</a:t>
            </a:r>
            <a:r>
              <a:rPr lang="en-US" b="0" baseline="0" dirty="0"/>
              <a:t> es </a:t>
            </a:r>
            <a:r>
              <a:rPr lang="en-US" b="0" baseline="0" dirty="0" err="1"/>
              <a:t>obligado</a:t>
            </a:r>
            <a:r>
              <a:rPr lang="en-US" b="0" baseline="0" dirty="0"/>
              <a:t> a </a:t>
            </a:r>
            <a:r>
              <a:rPr lang="en-US" b="0" baseline="0" dirty="0" err="1"/>
              <a:t>trabajar</a:t>
            </a:r>
            <a:r>
              <a:rPr lang="en-US" b="0" baseline="0" dirty="0"/>
              <a:t> </a:t>
            </a:r>
            <a:r>
              <a:rPr lang="en-US" b="0" baseline="0" dirty="0" err="1"/>
              <a:t>en</a:t>
            </a:r>
            <a:r>
              <a:rPr lang="en-US" b="0" baseline="0" dirty="0"/>
              <a:t> la casa de </a:t>
            </a:r>
            <a:r>
              <a:rPr lang="en-US" b="0" baseline="0" dirty="0" err="1"/>
              <a:t>otra</a:t>
            </a:r>
            <a:r>
              <a:rPr lang="en-US" b="0" baseline="0" dirty="0"/>
              <a:t> persona sin </a:t>
            </a:r>
            <a:r>
              <a:rPr lang="en-US" b="0" baseline="0" dirty="0" err="1"/>
              <a:t>libertad</a:t>
            </a:r>
            <a:r>
              <a:rPr lang="en-US" b="0" baseline="0" dirty="0"/>
              <a:t> </a:t>
            </a:r>
            <a:r>
              <a:rPr lang="en-US" b="0" baseline="0" dirty="0" err="1"/>
              <a:t>ni</a:t>
            </a:r>
            <a:r>
              <a:rPr lang="en-US" b="0" baseline="0" dirty="0"/>
              <a:t> derechos. </a:t>
            </a:r>
            <a:r>
              <a:rPr lang="en-US" b="0" baseline="0" dirty="0" err="1"/>
              <a:t>Puede</a:t>
            </a:r>
            <a:r>
              <a:rPr lang="en-US" b="0" baseline="0" dirty="0"/>
              <a:t> ser que </a:t>
            </a:r>
            <a:r>
              <a:rPr lang="en-US" b="0" baseline="0" dirty="0" err="1"/>
              <a:t>limpien</a:t>
            </a:r>
            <a:r>
              <a:rPr lang="en-US" b="0" baseline="0" dirty="0"/>
              <a:t>, </a:t>
            </a:r>
            <a:r>
              <a:rPr lang="en-US" b="0" baseline="0" dirty="0" err="1"/>
              <a:t>cocinen</a:t>
            </a:r>
            <a:r>
              <a:rPr lang="en-US" b="0" baseline="0" dirty="0"/>
              <a:t>, o </a:t>
            </a:r>
            <a:r>
              <a:rPr lang="en-US" b="0" baseline="0" dirty="0" err="1"/>
              <a:t>cuiden</a:t>
            </a:r>
            <a:r>
              <a:rPr lang="en-US" b="0" baseline="0" dirty="0"/>
              <a:t> </a:t>
            </a:r>
            <a:r>
              <a:rPr lang="en-US" b="0" baseline="0" dirty="0" err="1"/>
              <a:t>ninos</a:t>
            </a:r>
            <a:r>
              <a:rPr lang="en-US" b="0" baseline="0" dirty="0"/>
              <a:t>, </a:t>
            </a:r>
            <a:r>
              <a:rPr lang="en-US" b="0" baseline="0" dirty="0" err="1"/>
              <a:t>pero</a:t>
            </a:r>
            <a:r>
              <a:rPr lang="en-US" b="0" baseline="0" dirty="0"/>
              <a:t> sin control </a:t>
            </a:r>
            <a:r>
              <a:rPr lang="en-US" b="0" baseline="0" dirty="0" err="1"/>
              <a:t>sobre</a:t>
            </a:r>
            <a:r>
              <a:rPr lang="en-US" b="0" baseline="0" dirty="0"/>
              <a:t> </a:t>
            </a:r>
            <a:r>
              <a:rPr lang="en-US" b="0" baseline="0" dirty="0" err="1"/>
              <a:t>su</a:t>
            </a:r>
            <a:r>
              <a:rPr lang="en-US" b="0" baseline="0" dirty="0"/>
              <a:t> </a:t>
            </a:r>
            <a:r>
              <a:rPr lang="en-US" b="0" baseline="0" dirty="0" err="1"/>
              <a:t>vida</a:t>
            </a:r>
            <a:r>
              <a:rPr lang="en-US" b="0" baseline="0" dirty="0"/>
              <a:t> y, </a:t>
            </a:r>
            <a:r>
              <a:rPr lang="en-US" b="0" baseline="0" dirty="0" err="1"/>
              <a:t>muchas</a:t>
            </a:r>
            <a:r>
              <a:rPr lang="en-US" b="0" baseline="0" dirty="0"/>
              <a:t> </a:t>
            </a:r>
            <a:r>
              <a:rPr lang="en-US" b="0" baseline="0" dirty="0" err="1"/>
              <a:t>veces</a:t>
            </a:r>
            <a:r>
              <a:rPr lang="en-US" b="0" baseline="0" dirty="0"/>
              <a:t> sin </a:t>
            </a:r>
            <a:r>
              <a:rPr lang="en-US" b="0" baseline="0" dirty="0" err="1"/>
              <a:t>pago</a:t>
            </a:r>
            <a:r>
              <a:rPr lang="en-US" b="0" baseline="0" dirty="0"/>
              <a:t>. Es una forma de </a:t>
            </a:r>
            <a:r>
              <a:rPr lang="en-US" b="0" baseline="0" dirty="0" err="1"/>
              <a:t>trata</a:t>
            </a:r>
            <a:r>
              <a:rPr lang="en-US" b="0" baseline="0" dirty="0"/>
              <a:t> personas </a:t>
            </a:r>
            <a:r>
              <a:rPr lang="en-US" b="0" baseline="0" dirty="0" err="1"/>
              <a:t>porque</a:t>
            </a:r>
            <a:r>
              <a:rPr lang="en-US" b="0" baseline="0" dirty="0"/>
              <a:t> se </a:t>
            </a:r>
            <a:r>
              <a:rPr lang="en-US" b="0" baseline="0" dirty="0" err="1"/>
              <a:t>esta</a:t>
            </a:r>
            <a:r>
              <a:rPr lang="en-US" b="0" baseline="0" dirty="0"/>
              <a:t> </a:t>
            </a:r>
            <a:r>
              <a:rPr lang="en-US" b="0" baseline="0" dirty="0" err="1"/>
              <a:t>explotando</a:t>
            </a:r>
            <a:r>
              <a:rPr lang="en-US" b="0" baseline="0" dirty="0"/>
              <a:t> a </a:t>
            </a:r>
            <a:r>
              <a:rPr lang="en-US" b="0" baseline="0" dirty="0" err="1"/>
              <a:t>alguien</a:t>
            </a:r>
            <a:r>
              <a:rPr lang="en-US" b="0" baseline="0" dirty="0"/>
              <a:t> y se le </a:t>
            </a:r>
            <a:r>
              <a:rPr lang="en-US" b="0" baseline="0" dirty="0" err="1"/>
              <a:t>quitan</a:t>
            </a:r>
            <a:r>
              <a:rPr lang="en-US" b="0" baseline="0" dirty="0"/>
              <a:t> sus derechos </a:t>
            </a:r>
            <a:r>
              <a:rPr lang="en-US" b="0" baseline="0" dirty="0" err="1"/>
              <a:t>basicos</a:t>
            </a:r>
            <a:r>
              <a:rPr lang="en-US" b="0" baseline="0" dirty="0"/>
              <a:t>. </a:t>
            </a:r>
            <a:r>
              <a:rPr lang="en-US" b="0" baseline="0" dirty="0" err="1"/>
              <a:t>Esto</a:t>
            </a:r>
            <a:r>
              <a:rPr lang="en-US" b="0" baseline="0" dirty="0"/>
              <a:t> </a:t>
            </a:r>
            <a:r>
              <a:rPr lang="en-US" b="0" baseline="0" dirty="0" err="1"/>
              <a:t>puede</a:t>
            </a:r>
            <a:r>
              <a:rPr lang="en-US" b="0" baseline="0" dirty="0"/>
              <a:t> pasar </a:t>
            </a:r>
            <a:r>
              <a:rPr lang="en-US" b="0" baseline="0" dirty="0" err="1"/>
              <a:t>en</a:t>
            </a:r>
            <a:r>
              <a:rPr lang="en-US" b="0" baseline="0" dirty="0"/>
              <a:t> </a:t>
            </a:r>
            <a:r>
              <a:rPr lang="en-US" b="0" baseline="0" dirty="0" err="1"/>
              <a:t>cualquier</a:t>
            </a:r>
            <a:r>
              <a:rPr lang="en-US" b="0" baseline="0" dirty="0"/>
              <a:t> casa, y </a:t>
            </a:r>
            <a:r>
              <a:rPr lang="en-US" b="0" baseline="0" dirty="0" err="1"/>
              <a:t>muchas</a:t>
            </a:r>
            <a:r>
              <a:rPr lang="en-US" b="0" baseline="0" dirty="0"/>
              <a:t> </a:t>
            </a:r>
            <a:r>
              <a:rPr lang="en-US" b="0" baseline="0" dirty="0" err="1"/>
              <a:t>veces</a:t>
            </a:r>
            <a:r>
              <a:rPr lang="en-US" b="0" baseline="0" dirty="0"/>
              <a:t>, </a:t>
            </a:r>
            <a:r>
              <a:rPr lang="en-US" b="0" baseline="0" dirty="0" err="1"/>
              <a:t>quienes</a:t>
            </a:r>
            <a:r>
              <a:rPr lang="en-US" b="0" baseline="0" dirty="0"/>
              <a:t> </a:t>
            </a:r>
            <a:r>
              <a:rPr lang="en-US" b="0" baseline="0" dirty="0" err="1"/>
              <a:t>estan</a:t>
            </a:r>
            <a:r>
              <a:rPr lang="en-US" b="0" baseline="0" dirty="0"/>
              <a:t> </a:t>
            </a:r>
            <a:r>
              <a:rPr lang="en-US" b="0" baseline="0" dirty="0" err="1"/>
              <a:t>en</a:t>
            </a:r>
            <a:r>
              <a:rPr lang="en-US" b="0" baseline="0" dirty="0"/>
              <a:t> </a:t>
            </a:r>
            <a:r>
              <a:rPr lang="en-US" b="0" baseline="0" dirty="0" err="1"/>
              <a:t>esta</a:t>
            </a:r>
            <a:r>
              <a:rPr lang="en-US" b="0" baseline="0" dirty="0"/>
              <a:t> </a:t>
            </a:r>
            <a:r>
              <a:rPr lang="en-US" b="0" baseline="0" dirty="0" err="1"/>
              <a:t>situacion</a:t>
            </a:r>
            <a:r>
              <a:rPr lang="en-US" b="0" baseline="0" dirty="0"/>
              <a:t> </a:t>
            </a:r>
            <a:r>
              <a:rPr lang="en-US" b="0" baseline="0" dirty="0" err="1"/>
              <a:t>sienten</a:t>
            </a:r>
            <a:r>
              <a:rPr lang="en-US" b="0" baseline="0" dirty="0"/>
              <a:t> que no </a:t>
            </a:r>
            <a:r>
              <a:rPr lang="en-US" b="0" baseline="0" dirty="0" err="1"/>
              <a:t>pueden</a:t>
            </a:r>
            <a:r>
              <a:rPr lang="en-US" b="0" baseline="0" dirty="0"/>
              <a:t> </a:t>
            </a:r>
            <a:r>
              <a:rPr lang="en-US" b="0" baseline="0" dirty="0" err="1"/>
              <a:t>pedir</a:t>
            </a:r>
            <a:r>
              <a:rPr lang="en-US" b="0" baseline="0" dirty="0"/>
              <a:t> </a:t>
            </a:r>
            <a:r>
              <a:rPr lang="en-US" b="0" baseline="0" dirty="0" err="1"/>
              <a:t>ayuda</a:t>
            </a:r>
            <a:r>
              <a:rPr lang="en-US" b="0" baseline="0" dirty="0"/>
              <a:t>.</a:t>
            </a:r>
          </a:p>
          <a:p>
            <a:endParaRPr lang="en-US" b="0" baseline="0" dirty="0"/>
          </a:p>
        </p:txBody>
      </p:sp>
      <p:sp>
        <p:nvSpPr>
          <p:cNvPr id="5" name="Date Placeholder 4"/>
          <p:cNvSpPr>
            <a:spLocks noGrp="1"/>
          </p:cNvSpPr>
          <p:nvPr>
            <p:ph type="dt" idx="11"/>
          </p:nvPr>
        </p:nvSpPr>
        <p:spPr/>
        <p:txBody>
          <a:bodyPr/>
          <a:lstStyle/>
          <a:p>
            <a:r>
              <a:rPr lang="en-US">
                <a:solidFill>
                  <a:prstClr val="black"/>
                </a:solidFill>
              </a:rPr>
              <a:t>Propiedad de PPOSBC</a:t>
            </a:r>
          </a:p>
        </p:txBody>
      </p:sp>
      <p:sp>
        <p:nvSpPr>
          <p:cNvPr id="4" name="Footer Placeholder 3"/>
          <p:cNvSpPr>
            <a:spLocks noGrp="1"/>
          </p:cNvSpPr>
          <p:nvPr>
            <p:ph type="ftr" sz="quarter" idx="13"/>
          </p:nvPr>
        </p:nvSpPr>
        <p:spPr/>
        <p:txBody>
          <a:bodyPr/>
          <a:lstStyle/>
          <a:p>
            <a:r>
              <a:rPr lang="en-US">
                <a:solidFill>
                  <a:prstClr val="black"/>
                </a:solidFill>
              </a:rPr>
              <a:t>Marzo 2024</a:t>
            </a:r>
          </a:p>
        </p:txBody>
      </p:sp>
    </p:spTree>
    <p:extLst>
      <p:ext uri="{BB962C8B-B14F-4D97-AF65-F5344CB8AC3E}">
        <p14:creationId xmlns:p14="http://schemas.microsoft.com/office/powerpoint/2010/main" val="104306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Human Trafficking is and how it is divided between the two:</a:t>
            </a:r>
          </a:p>
          <a:p>
            <a:endParaRPr lang="en-US" dirty="0"/>
          </a:p>
          <a:p>
            <a:r>
              <a:rPr lang="en-US" dirty="0" err="1"/>
              <a:t>Recuerden</a:t>
            </a:r>
            <a:r>
              <a:rPr lang="en-US" dirty="0"/>
              <a:t> que los </a:t>
            </a:r>
            <a:r>
              <a:rPr lang="en-US" dirty="0" err="1"/>
              <a:t>traficantes</a:t>
            </a:r>
            <a:r>
              <a:rPr lang="en-US" dirty="0"/>
              <a:t> de personas </a:t>
            </a:r>
            <a:r>
              <a:rPr lang="en-US" dirty="0" err="1"/>
              <a:t>explotan</a:t>
            </a:r>
            <a:r>
              <a:rPr lang="en-US" dirty="0"/>
              <a:t> a sus </a:t>
            </a:r>
            <a:r>
              <a:rPr lang="en-US" dirty="0" err="1"/>
              <a:t>victimas</a:t>
            </a:r>
            <a:r>
              <a:rPr lang="en-US" dirty="0"/>
              <a:t>, y lo </a:t>
            </a:r>
            <a:r>
              <a:rPr lang="en-US" dirty="0" err="1"/>
              <a:t>hacen</a:t>
            </a:r>
            <a:r>
              <a:rPr lang="en-US" dirty="0"/>
              <a:t> a </a:t>
            </a:r>
            <a:r>
              <a:rPr lang="en-US" dirty="0" err="1"/>
              <a:t>traves</a:t>
            </a:r>
            <a:r>
              <a:rPr lang="en-US" dirty="0"/>
              <a:t> de la </a:t>
            </a:r>
            <a:r>
              <a:rPr lang="en-US" dirty="0" err="1"/>
              <a:t>fuerza</a:t>
            </a:r>
            <a:r>
              <a:rPr lang="en-US" dirty="0"/>
              <a:t>, el </a:t>
            </a:r>
            <a:r>
              <a:rPr lang="en-US" dirty="0" err="1"/>
              <a:t>fraude</a:t>
            </a:r>
            <a:r>
              <a:rPr lang="en-US" dirty="0"/>
              <a:t> or la coercion. </a:t>
            </a:r>
            <a:r>
              <a:rPr lang="en-US" dirty="0" err="1"/>
              <a:t>Esto</a:t>
            </a:r>
            <a:r>
              <a:rPr lang="en-US" dirty="0"/>
              <a:t> </a:t>
            </a:r>
            <a:r>
              <a:rPr lang="en-US" dirty="0" err="1"/>
              <a:t>significa</a:t>
            </a:r>
            <a:r>
              <a:rPr lang="en-US" dirty="0"/>
              <a:t> que </a:t>
            </a:r>
            <a:r>
              <a:rPr lang="en-US" dirty="0" err="1"/>
              <a:t>ultilizan</a:t>
            </a:r>
            <a:r>
              <a:rPr lang="en-US" dirty="0"/>
              <a:t> </a:t>
            </a:r>
            <a:r>
              <a:rPr lang="en-US" dirty="0" err="1"/>
              <a:t>presion</a:t>
            </a:r>
            <a:r>
              <a:rPr lang="en-US" dirty="0"/>
              <a:t> y </a:t>
            </a:r>
            <a:r>
              <a:rPr lang="en-US" dirty="0" err="1"/>
              <a:t>manipulacion</a:t>
            </a:r>
            <a:r>
              <a:rPr lang="en-US" dirty="0"/>
              <a:t> para que la persona </a:t>
            </a:r>
            <a:r>
              <a:rPr lang="en-US" dirty="0" err="1"/>
              <a:t>haga</a:t>
            </a:r>
            <a:r>
              <a:rPr lang="en-US" dirty="0"/>
              <a:t> </a:t>
            </a:r>
            <a:r>
              <a:rPr lang="en-US" dirty="0" err="1"/>
              <a:t>cosas</a:t>
            </a:r>
            <a:r>
              <a:rPr lang="en-US" dirty="0"/>
              <a:t> que el </a:t>
            </a:r>
            <a:r>
              <a:rPr lang="en-US" dirty="0" err="1"/>
              <a:t>traficante</a:t>
            </a:r>
            <a:r>
              <a:rPr lang="en-US" dirty="0"/>
              <a:t> </a:t>
            </a:r>
            <a:r>
              <a:rPr lang="en-US" dirty="0" err="1"/>
              <a:t>quiere</a:t>
            </a:r>
            <a:r>
              <a:rPr lang="en-US" dirty="0"/>
              <a:t> que </a:t>
            </a:r>
            <a:r>
              <a:rPr lang="en-US" dirty="0" err="1"/>
              <a:t>haga</a:t>
            </a:r>
            <a:r>
              <a:rPr lang="en-US" dirty="0"/>
              <a:t>.</a:t>
            </a:r>
          </a:p>
          <a:p>
            <a:endParaRPr lang="en-US" dirty="0"/>
          </a:p>
          <a:p>
            <a:r>
              <a:rPr lang="en-US" dirty="0"/>
              <a:t>Primero, </a:t>
            </a:r>
            <a:r>
              <a:rPr lang="en-US" dirty="0" err="1"/>
              <a:t>quiero</a:t>
            </a:r>
            <a:r>
              <a:rPr lang="en-US" dirty="0"/>
              <a:t> que </a:t>
            </a:r>
            <a:r>
              <a:rPr lang="en-US" dirty="0" err="1"/>
              <a:t>todos</a:t>
            </a:r>
            <a:r>
              <a:rPr lang="en-US" dirty="0"/>
              <a:t> </a:t>
            </a:r>
            <a:r>
              <a:rPr lang="en-US" dirty="0" err="1"/>
              <a:t>sepan</a:t>
            </a:r>
            <a:r>
              <a:rPr lang="en-US" dirty="0"/>
              <a:t> que la </a:t>
            </a:r>
            <a:r>
              <a:rPr lang="en-US" dirty="0" err="1"/>
              <a:t>trata</a:t>
            </a:r>
            <a:r>
              <a:rPr lang="en-US" dirty="0"/>
              <a:t> de personas es un </a:t>
            </a:r>
            <a:r>
              <a:rPr lang="en-US" dirty="0" err="1"/>
              <a:t>termino</a:t>
            </a:r>
            <a:r>
              <a:rPr lang="en-US" dirty="0"/>
              <a:t> </a:t>
            </a:r>
            <a:r>
              <a:rPr lang="en-US" dirty="0" err="1"/>
              <a:t>amplio</a:t>
            </a:r>
            <a:r>
              <a:rPr lang="en-US" dirty="0"/>
              <a:t>, y </a:t>
            </a:r>
            <a:r>
              <a:rPr lang="en-US" dirty="0" err="1"/>
              <a:t>aqui</a:t>
            </a:r>
            <a:r>
              <a:rPr lang="en-US" dirty="0"/>
              <a:t> </a:t>
            </a:r>
            <a:r>
              <a:rPr lang="en-US" dirty="0" err="1"/>
              <a:t>en</a:t>
            </a:r>
            <a:r>
              <a:rPr lang="en-US" dirty="0"/>
              <a:t> California, la ley </a:t>
            </a:r>
            <a:r>
              <a:rPr lang="en-US" dirty="0" err="1"/>
              <a:t>reconoce</a:t>
            </a:r>
            <a:r>
              <a:rPr lang="en-US" dirty="0"/>
              <a:t> dos </a:t>
            </a:r>
            <a:r>
              <a:rPr lang="en-US" dirty="0" err="1"/>
              <a:t>tipos</a:t>
            </a:r>
            <a:r>
              <a:rPr lang="en-US" dirty="0"/>
              <a:t> de </a:t>
            </a:r>
            <a:r>
              <a:rPr lang="en-US" dirty="0" err="1"/>
              <a:t>trata</a:t>
            </a:r>
            <a:r>
              <a:rPr lang="en-US" dirty="0"/>
              <a:t>.</a:t>
            </a:r>
          </a:p>
          <a:p>
            <a:pPr marL="228600" indent="-228600">
              <a:buAutoNum type="arabicPeriod"/>
            </a:pPr>
            <a:r>
              <a:rPr lang="en-US" dirty="0" err="1"/>
              <a:t>Trafico</a:t>
            </a:r>
            <a:r>
              <a:rPr lang="en-US" dirty="0"/>
              <a:t> sexual es obligor que </a:t>
            </a:r>
            <a:r>
              <a:rPr lang="en-US" dirty="0" err="1"/>
              <a:t>alguien</a:t>
            </a:r>
            <a:r>
              <a:rPr lang="en-US" dirty="0"/>
              <a:t> </a:t>
            </a:r>
            <a:r>
              <a:rPr lang="en-US" dirty="0" err="1"/>
              <a:t>cometa</a:t>
            </a:r>
            <a:r>
              <a:rPr lang="en-US" dirty="0"/>
              <a:t> </a:t>
            </a:r>
            <a:r>
              <a:rPr lang="en-US" dirty="0" err="1"/>
              <a:t>servicios</a:t>
            </a:r>
            <a:r>
              <a:rPr lang="en-US" dirty="0"/>
              <a:t> </a:t>
            </a:r>
            <a:r>
              <a:rPr lang="en-US" dirty="0" err="1"/>
              <a:t>sexuales</a:t>
            </a:r>
            <a:r>
              <a:rPr lang="en-US" dirty="0"/>
              <a:t> para el </a:t>
            </a:r>
            <a:r>
              <a:rPr lang="en-US" dirty="0" err="1"/>
              <a:t>beneficio</a:t>
            </a:r>
            <a:r>
              <a:rPr lang="en-US" dirty="0"/>
              <a:t> economic del </a:t>
            </a:r>
            <a:r>
              <a:rPr lang="en-US" dirty="0" err="1"/>
              <a:t>traficante</a:t>
            </a:r>
            <a:r>
              <a:rPr lang="en-US" dirty="0"/>
              <a:t>.</a:t>
            </a:r>
          </a:p>
          <a:p>
            <a:pPr marL="228600" indent="-228600">
              <a:buAutoNum type="arabicPeriod"/>
            </a:pPr>
            <a:r>
              <a:rPr lang="en-US" dirty="0" err="1"/>
              <a:t>Trafico</a:t>
            </a:r>
            <a:r>
              <a:rPr lang="en-US" dirty="0"/>
              <a:t> </a:t>
            </a:r>
            <a:r>
              <a:rPr lang="en-US" dirty="0" err="1"/>
              <a:t>laboral</a:t>
            </a:r>
            <a:r>
              <a:rPr lang="en-US" dirty="0"/>
              <a:t> es obligor que </a:t>
            </a:r>
            <a:r>
              <a:rPr lang="en-US" dirty="0" err="1"/>
              <a:t>alguien</a:t>
            </a:r>
            <a:r>
              <a:rPr lang="en-US" dirty="0"/>
              <a:t> </a:t>
            </a:r>
            <a:r>
              <a:rPr lang="en-US" dirty="0" err="1"/>
              <a:t>cometa</a:t>
            </a:r>
            <a:r>
              <a:rPr lang="en-US" dirty="0"/>
              <a:t> </a:t>
            </a:r>
            <a:r>
              <a:rPr lang="en-US" dirty="0" err="1"/>
              <a:t>servicios</a:t>
            </a:r>
            <a:r>
              <a:rPr lang="en-US" dirty="0"/>
              <a:t> </a:t>
            </a:r>
            <a:r>
              <a:rPr lang="en-US" dirty="0" err="1"/>
              <a:t>laborales</a:t>
            </a:r>
            <a:r>
              <a:rPr lang="en-US" dirty="0"/>
              <a:t> para el </a:t>
            </a:r>
            <a:r>
              <a:rPr lang="en-US" dirty="0" err="1"/>
              <a:t>beneficio</a:t>
            </a:r>
            <a:r>
              <a:rPr lang="en-US" dirty="0"/>
              <a:t> economic del </a:t>
            </a:r>
            <a:r>
              <a:rPr lang="en-US" dirty="0" err="1"/>
              <a:t>traficante</a:t>
            </a:r>
            <a:endParaRPr lang="en-US" dirty="0"/>
          </a:p>
          <a:p>
            <a:pPr marL="0" indent="0">
              <a:buNone/>
            </a:pPr>
            <a:endParaRPr lang="en-US" dirty="0"/>
          </a:p>
          <a:p>
            <a:pPr marL="0" indent="0">
              <a:buNone/>
            </a:pPr>
            <a:r>
              <a:rPr lang="en-US" dirty="0"/>
              <a:t>El </a:t>
            </a:r>
            <a:r>
              <a:rPr lang="en-US" dirty="0" err="1"/>
              <a:t>beneficio</a:t>
            </a:r>
            <a:r>
              <a:rPr lang="en-US" dirty="0"/>
              <a:t> economic </a:t>
            </a:r>
            <a:r>
              <a:rPr lang="en-US" dirty="0" err="1"/>
              <a:t>suele</a:t>
            </a:r>
            <a:r>
              <a:rPr lang="en-US" dirty="0"/>
              <a:t> ser </a:t>
            </a:r>
            <a:r>
              <a:rPr lang="en-US" dirty="0" err="1"/>
              <a:t>dinero</a:t>
            </a:r>
            <a:r>
              <a:rPr lang="en-US" dirty="0"/>
              <a:t>, </a:t>
            </a:r>
            <a:r>
              <a:rPr lang="en-US" dirty="0" err="1"/>
              <a:t>pero</a:t>
            </a:r>
            <a:r>
              <a:rPr lang="en-US" dirty="0"/>
              <a:t> </a:t>
            </a:r>
            <a:r>
              <a:rPr lang="en-US" dirty="0" err="1"/>
              <a:t>tambien</a:t>
            </a:r>
            <a:r>
              <a:rPr lang="en-US" dirty="0"/>
              <a:t> </a:t>
            </a:r>
            <a:r>
              <a:rPr lang="en-US" dirty="0" err="1"/>
              <a:t>puede</a:t>
            </a:r>
            <a:r>
              <a:rPr lang="en-US" dirty="0"/>
              <a:t> ser comida, </a:t>
            </a:r>
            <a:r>
              <a:rPr lang="en-US" dirty="0" err="1"/>
              <a:t>agua</a:t>
            </a:r>
            <a:r>
              <a:rPr lang="en-US" dirty="0"/>
              <a:t>, un </a:t>
            </a:r>
            <a:r>
              <a:rPr lang="en-US" dirty="0" err="1"/>
              <a:t>lugar</a:t>
            </a:r>
            <a:r>
              <a:rPr lang="en-US" dirty="0"/>
              <a:t> </a:t>
            </a:r>
            <a:r>
              <a:rPr lang="en-US" dirty="0" err="1"/>
              <a:t>donde</a:t>
            </a:r>
            <a:r>
              <a:rPr lang="en-US" dirty="0"/>
              <a:t> </a:t>
            </a:r>
            <a:r>
              <a:rPr lang="en-US" dirty="0" err="1"/>
              <a:t>vivir</a:t>
            </a:r>
            <a:r>
              <a:rPr lang="en-US" dirty="0"/>
              <a:t>, </a:t>
            </a:r>
            <a:r>
              <a:rPr lang="en-US" dirty="0" err="1"/>
              <a:t>drogas</a:t>
            </a:r>
            <a:r>
              <a:rPr lang="en-US" dirty="0"/>
              <a:t>, o </a:t>
            </a:r>
            <a:r>
              <a:rPr lang="en-US" dirty="0" err="1"/>
              <a:t>incluso</a:t>
            </a:r>
            <a:r>
              <a:rPr lang="en-US" dirty="0"/>
              <a:t> la </a:t>
            </a:r>
            <a:r>
              <a:rPr lang="en-US" dirty="0" err="1"/>
              <a:t>promesa</a:t>
            </a:r>
            <a:r>
              <a:rPr lang="en-US" dirty="0"/>
              <a:t> de </a:t>
            </a:r>
            <a:r>
              <a:rPr lang="en-US" dirty="0" err="1"/>
              <a:t>amor</a:t>
            </a:r>
            <a:r>
              <a:rPr lang="en-US" dirty="0"/>
              <a:t>. </a:t>
            </a:r>
            <a:r>
              <a:rPr lang="en-US" dirty="0" err="1"/>
              <a:t>En</a:t>
            </a:r>
            <a:r>
              <a:rPr lang="en-US" dirty="0"/>
              <a:t> la </a:t>
            </a:r>
            <a:r>
              <a:rPr lang="en-US" dirty="0" err="1"/>
              <a:t>mayoria</a:t>
            </a:r>
            <a:r>
              <a:rPr lang="en-US" dirty="0"/>
              <a:t> de los </a:t>
            </a:r>
            <a:r>
              <a:rPr lang="en-US" dirty="0" err="1"/>
              <a:t>casos</a:t>
            </a:r>
            <a:r>
              <a:rPr lang="en-US" dirty="0"/>
              <a:t>, sera </a:t>
            </a:r>
            <a:r>
              <a:rPr lang="en-US" dirty="0" err="1"/>
              <a:t>dinero</a:t>
            </a:r>
            <a:r>
              <a:rPr lang="en-US" dirty="0"/>
              <a:t>.</a:t>
            </a:r>
          </a:p>
        </p:txBody>
      </p:sp>
      <p:sp>
        <p:nvSpPr>
          <p:cNvPr id="4" name="Slide Number Placeholder 3"/>
          <p:cNvSpPr>
            <a:spLocks noGrp="1"/>
          </p:cNvSpPr>
          <p:nvPr>
            <p:ph type="sldNum" sz="quarter" idx="10"/>
          </p:nvPr>
        </p:nvSpPr>
        <p:spPr/>
        <p:txBody>
          <a:bodyPr/>
          <a:lstStyle/>
          <a:p>
            <a:fld id="{43556E33-FF1A-44C8-90E8-DDA74C62613A}" type="slidenum">
              <a:rPr lang="en-US" smtClean="0"/>
              <a:pPr/>
              <a:t>8</a:t>
            </a:fld>
            <a:endParaRPr lang="en-US"/>
          </a:p>
        </p:txBody>
      </p:sp>
      <p:sp>
        <p:nvSpPr>
          <p:cNvPr id="5" name="Date Placeholder 4"/>
          <p:cNvSpPr>
            <a:spLocks noGrp="1"/>
          </p:cNvSpPr>
          <p:nvPr>
            <p:ph type="dt" idx="11"/>
          </p:nvPr>
        </p:nvSpPr>
        <p:spPr/>
        <p:txBody>
          <a:bodyPr/>
          <a:lstStyle/>
          <a:p>
            <a:r>
              <a:rPr lang="en-US"/>
              <a:t>Propiedad de PPOSBC</a:t>
            </a:r>
          </a:p>
        </p:txBody>
      </p:sp>
      <p:sp>
        <p:nvSpPr>
          <p:cNvPr id="7" name="Footer Placeholder 6"/>
          <p:cNvSpPr>
            <a:spLocks noGrp="1"/>
          </p:cNvSpPr>
          <p:nvPr>
            <p:ph type="ftr" sz="quarter" idx="13"/>
          </p:nvPr>
        </p:nvSpPr>
        <p:spPr/>
        <p:txBody>
          <a:bodyPr/>
          <a:lstStyle/>
          <a:p>
            <a:r>
              <a:rPr lang="en-US"/>
              <a:t>Marzo 2024</a:t>
            </a:r>
          </a:p>
        </p:txBody>
      </p:sp>
    </p:spTree>
    <p:extLst>
      <p:ext uri="{BB962C8B-B14F-4D97-AF65-F5344CB8AC3E}">
        <p14:creationId xmlns:p14="http://schemas.microsoft.com/office/powerpoint/2010/main" val="990278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solidFill>
                  <a:srgbClr val="0077C0"/>
                </a:solidFill>
                <a:latin typeface="Century Gothic" panose="020B0502020202020204" pitchFamily="34" charset="0"/>
              </a:rPr>
              <a:t>Ahora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voy</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dar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algunos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ejemplos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ven</a:t>
            </a:r>
            <a:r>
              <a:rPr lang="en-US" b="0" dirty="0">
                <a:solidFill>
                  <a:srgbClr val="0077C0"/>
                </a:solidFill>
                <a:latin typeface="Century Gothic" panose="020B0502020202020204" pitchFamily="34" charset="0"/>
              </a:rPr>
              <a:t> la </a:t>
            </a:r>
            <a:r>
              <a:rPr lang="en-US" b="0" dirty="0" err="1">
                <a:solidFill>
                  <a:srgbClr val="0077C0"/>
                </a:solidFill>
                <a:latin typeface="Century Gothic" panose="020B0502020202020204" pitchFamily="34" charset="0"/>
              </a:rPr>
              <a:t>fuerza</a:t>
            </a:r>
            <a:r>
              <a:rPr lang="en-US" b="0" dirty="0">
                <a:solidFill>
                  <a:srgbClr val="0077C0"/>
                </a:solidFill>
                <a:latin typeface="Century Gothic" panose="020B0502020202020204" pitchFamily="34" charset="0"/>
              </a:rPr>
              <a:t>, el </a:t>
            </a:r>
            <a:r>
              <a:rPr lang="en-US" b="0" dirty="0" err="1">
                <a:solidFill>
                  <a:srgbClr val="0077C0"/>
                </a:solidFill>
                <a:latin typeface="Century Gothic" panose="020B0502020202020204" pitchFamily="34" charset="0"/>
              </a:rPr>
              <a:t>fraude</a:t>
            </a:r>
            <a:r>
              <a:rPr lang="en-US" b="0" dirty="0">
                <a:solidFill>
                  <a:srgbClr val="0077C0"/>
                </a:solidFill>
                <a:latin typeface="Century Gothic" panose="020B0502020202020204" pitchFamily="34" charset="0"/>
              </a:rPr>
              <a:t> y la coercion, y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un </a:t>
            </a:r>
            <a:r>
              <a:rPr lang="en-US" b="0" dirty="0" err="1">
                <a:solidFill>
                  <a:srgbClr val="0077C0"/>
                </a:solidFill>
                <a:latin typeface="Century Gothic" panose="020B0502020202020204" pitchFamily="34" charset="0"/>
              </a:rPr>
              <a:t>traficante</a:t>
            </a:r>
            <a:r>
              <a:rPr lang="en-US" b="0" dirty="0">
                <a:solidFill>
                  <a:srgbClr val="0077C0"/>
                </a:solidFill>
                <a:latin typeface="Century Gothic" panose="020B0502020202020204" pitchFamily="34" charset="0"/>
              </a:rPr>
              <a:t> de personas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usarlos</a:t>
            </a:r>
            <a:r>
              <a:rPr lang="en-US" b="0" dirty="0">
                <a:solidFill>
                  <a:srgbClr val="0077C0"/>
                </a:solidFill>
                <a:latin typeface="Century Gothic" panose="020B0502020202020204" pitchFamily="34" charset="0"/>
              </a:rPr>
              <a:t> contra sus </a:t>
            </a:r>
            <a:r>
              <a:rPr lang="en-US" b="0" dirty="0" err="1">
                <a:solidFill>
                  <a:srgbClr val="0077C0"/>
                </a:solidFill>
                <a:latin typeface="Century Gothic" panose="020B0502020202020204" pitchFamily="34" charset="0"/>
              </a:rPr>
              <a:t>victimas</a:t>
            </a:r>
            <a:r>
              <a:rPr lang="en-US" b="0" dirty="0">
                <a:solidFill>
                  <a:srgbClr val="0077C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solidFill>
                <a:srgbClr val="0077C0"/>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77C0"/>
                </a:solidFill>
                <a:latin typeface="Century Gothic" panose="020B0502020202020204" pitchFamily="34" charset="0"/>
              </a:rPr>
              <a:t>La </a:t>
            </a:r>
            <a:r>
              <a:rPr lang="en-US" b="0" dirty="0" err="1">
                <a:solidFill>
                  <a:srgbClr val="0077C0"/>
                </a:solidFill>
                <a:latin typeface="Century Gothic" panose="020B0502020202020204" pitchFamily="34" charset="0"/>
              </a:rPr>
              <a:t>fuerza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ser el </a:t>
            </a:r>
            <a:r>
              <a:rPr lang="en-US" b="0" dirty="0" err="1">
                <a:solidFill>
                  <a:srgbClr val="0077C0"/>
                </a:solidFill>
                <a:latin typeface="Century Gothic" panose="020B0502020202020204" pitchFamily="34" charset="0"/>
              </a:rPr>
              <a:t>traficante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usando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abuso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fisico</a:t>
            </a:r>
            <a:r>
              <a:rPr lang="en-US" b="0" dirty="0">
                <a:solidFill>
                  <a:srgbClr val="0077C0"/>
                </a:solidFill>
                <a:latin typeface="Century Gothic" panose="020B0502020202020204" pitchFamily="34" charset="0"/>
              </a:rPr>
              <a:t> o </a:t>
            </a:r>
            <a:r>
              <a:rPr lang="en-US" b="0" dirty="0" err="1">
                <a:solidFill>
                  <a:srgbClr val="0077C0"/>
                </a:solidFill>
                <a:latin typeface="Century Gothic" panose="020B0502020202020204" pitchFamily="34" charset="0"/>
              </a:rPr>
              <a:t>dano</a:t>
            </a:r>
            <a:r>
              <a:rPr lang="en-US" b="0" dirty="0">
                <a:solidFill>
                  <a:srgbClr val="0077C0"/>
                </a:solidFill>
                <a:latin typeface="Century Gothic" panose="020B0502020202020204" pitchFamily="34" charset="0"/>
              </a:rPr>
              <a:t>. Tambien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verse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hacer</a:t>
            </a:r>
            <a:r>
              <a:rPr lang="en-US" b="0" dirty="0">
                <a:solidFill>
                  <a:srgbClr val="0077C0"/>
                </a:solidFill>
                <a:latin typeface="Century Gothic" panose="020B0502020202020204" pitchFamily="34" charset="0"/>
              </a:rPr>
              <a:t> que sus </a:t>
            </a:r>
            <a:r>
              <a:rPr lang="en-US" b="0" dirty="0" err="1">
                <a:solidFill>
                  <a:srgbClr val="0077C0"/>
                </a:solidFill>
                <a:latin typeface="Century Gothic" panose="020B0502020202020204" pitchFamily="34" charset="0"/>
              </a:rPr>
              <a:t>victimas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permanezcan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un solo </a:t>
            </a:r>
            <a:r>
              <a:rPr lang="en-US" b="0" dirty="0" err="1">
                <a:solidFill>
                  <a:srgbClr val="0077C0"/>
                </a:solidFill>
                <a:latin typeface="Century Gothic" panose="020B0502020202020204" pitchFamily="34" charset="0"/>
              </a:rPr>
              <a:t>lugar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ya</a:t>
            </a:r>
            <a:r>
              <a:rPr lang="en-US" b="0" dirty="0">
                <a:solidFill>
                  <a:srgbClr val="0077C0"/>
                </a:solidFill>
                <a:latin typeface="Century Gothic" panose="020B0502020202020204" pitchFamily="34" charset="0"/>
              </a:rPr>
              <a:t> sea </a:t>
            </a:r>
            <a:r>
              <a:rPr lang="en-US" b="0" dirty="0" err="1">
                <a:solidFill>
                  <a:srgbClr val="0077C0"/>
                </a:solidFill>
                <a:latin typeface="Century Gothic" panose="020B0502020202020204" pitchFamily="34" charset="0"/>
              </a:rPr>
              <a:t>encerrandolas</a:t>
            </a:r>
            <a:r>
              <a:rPr lang="en-US" b="0" dirty="0">
                <a:solidFill>
                  <a:srgbClr val="0077C0"/>
                </a:solidFill>
                <a:latin typeface="Century Gothic" panose="020B0502020202020204" pitchFamily="34" charset="0"/>
              </a:rPr>
              <a:t> o </a:t>
            </a:r>
            <a:r>
              <a:rPr lang="en-US" b="0" dirty="0" err="1">
                <a:solidFill>
                  <a:srgbClr val="0077C0"/>
                </a:solidFill>
                <a:latin typeface="Century Gothic" panose="020B0502020202020204" pitchFamily="34" charset="0"/>
              </a:rPr>
              <a:t>secuestrandolas</a:t>
            </a:r>
            <a:r>
              <a:rPr lang="en-US" b="0" dirty="0">
                <a:solidFill>
                  <a:srgbClr val="0077C0"/>
                </a:solidFill>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solidFill>
                <a:srgbClr val="0077C0"/>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77C0"/>
                </a:solidFill>
                <a:latin typeface="Century Gothic" panose="020B0502020202020204" pitchFamily="34" charset="0"/>
              </a:rPr>
              <a:t>El </a:t>
            </a:r>
            <a:r>
              <a:rPr lang="en-US" b="0" dirty="0" err="1">
                <a:solidFill>
                  <a:srgbClr val="0077C0"/>
                </a:solidFill>
                <a:latin typeface="Century Gothic" panose="020B0502020202020204" pitchFamily="34" charset="0"/>
              </a:rPr>
              <a:t>fraude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ser </a:t>
            </a:r>
            <a:r>
              <a:rPr lang="en-US" b="0" dirty="0" err="1">
                <a:solidFill>
                  <a:srgbClr val="0077C0"/>
                </a:solidFill>
                <a:latin typeface="Century Gothic" panose="020B0502020202020204" pitchFamily="34" charset="0"/>
              </a:rPr>
              <a:t>cuando</a:t>
            </a:r>
            <a:r>
              <a:rPr lang="en-US" b="0" dirty="0">
                <a:solidFill>
                  <a:srgbClr val="0077C0"/>
                </a:solidFill>
                <a:latin typeface="Century Gothic" panose="020B0502020202020204" pitchFamily="34" charset="0"/>
              </a:rPr>
              <a:t> el </a:t>
            </a:r>
            <a:r>
              <a:rPr lang="en-US" b="0" dirty="0" err="1">
                <a:solidFill>
                  <a:srgbClr val="0077C0"/>
                </a:solidFill>
                <a:latin typeface="Century Gothic" panose="020B0502020202020204" pitchFamily="34" charset="0"/>
              </a:rPr>
              <a:t>traficante</a:t>
            </a:r>
            <a:r>
              <a:rPr lang="en-US" b="0" dirty="0">
                <a:solidFill>
                  <a:srgbClr val="0077C0"/>
                </a:solidFill>
                <a:latin typeface="Century Gothic" panose="020B0502020202020204" pitchFamily="34" charset="0"/>
              </a:rPr>
              <a:t> le dice a la </a:t>
            </a:r>
            <a:r>
              <a:rPr lang="en-US" b="0" dirty="0" err="1">
                <a:solidFill>
                  <a:srgbClr val="0077C0"/>
                </a:solidFill>
                <a:latin typeface="Century Gothic" panose="020B0502020202020204" pitchFamily="34" charset="0"/>
              </a:rPr>
              <a:t>victima</a:t>
            </a:r>
            <a:r>
              <a:rPr lang="en-US" b="0" dirty="0">
                <a:solidFill>
                  <a:srgbClr val="0077C0"/>
                </a:solidFill>
                <a:latin typeface="Century Gothic" panose="020B0502020202020204" pitchFamily="34" charset="0"/>
              </a:rPr>
              <a:t> que le </a:t>
            </a:r>
            <a:r>
              <a:rPr lang="en-US" b="0" dirty="0" err="1">
                <a:solidFill>
                  <a:srgbClr val="0077C0"/>
                </a:solidFill>
                <a:latin typeface="Century Gothic" panose="020B0502020202020204" pitchFamily="34" charset="0"/>
              </a:rPr>
              <a:t>dara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todas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estas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cosas</a:t>
            </a:r>
            <a:r>
              <a:rPr lang="en-US" b="0" dirty="0">
                <a:solidFill>
                  <a:srgbClr val="0077C0"/>
                </a:solidFill>
                <a:latin typeface="Century Gothic" panose="020B0502020202020204" pitchFamily="34" charset="0"/>
              </a:rPr>
              <a:t> y a </a:t>
            </a:r>
            <a:r>
              <a:rPr lang="en-US" b="0" dirty="0" err="1">
                <a:solidFill>
                  <a:srgbClr val="0077C0"/>
                </a:solidFill>
                <a:latin typeface="Century Gothic" panose="020B0502020202020204" pitchFamily="34" charset="0"/>
              </a:rPr>
              <a:t>cambio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ahora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tiene</a:t>
            </a:r>
            <a:r>
              <a:rPr lang="en-US" b="0" dirty="0">
                <a:solidFill>
                  <a:srgbClr val="0077C0"/>
                </a:solidFill>
                <a:latin typeface="Century Gothic" panose="020B0502020202020204" pitchFamily="34" charset="0"/>
              </a:rPr>
              <a:t> que </a:t>
            </a:r>
            <a:r>
              <a:rPr lang="en-US" b="0" dirty="0" err="1">
                <a:solidFill>
                  <a:srgbClr val="0077C0"/>
                </a:solidFill>
                <a:latin typeface="Century Gothic" panose="020B0502020202020204" pitchFamily="34" charset="0"/>
              </a:rPr>
              <a:t>hacer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algo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porque</a:t>
            </a:r>
            <a:r>
              <a:rPr lang="en-US" b="0" dirty="0">
                <a:solidFill>
                  <a:srgbClr val="0077C0"/>
                </a:solidFill>
                <a:latin typeface="Century Gothic" panose="020B0502020202020204" pitchFamily="34" charset="0"/>
              </a:rPr>
              <a:t> “se lo debe.” A </a:t>
            </a:r>
            <a:r>
              <a:rPr lang="en-US" b="0" dirty="0" err="1">
                <a:solidFill>
                  <a:srgbClr val="0077C0"/>
                </a:solidFill>
                <a:latin typeface="Century Gothic" panose="020B0502020202020204" pitchFamily="34" charset="0"/>
              </a:rPr>
              <a:t>veces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ser </a:t>
            </a:r>
            <a:r>
              <a:rPr lang="en-US" b="0" dirty="0" err="1">
                <a:solidFill>
                  <a:srgbClr val="0077C0"/>
                </a:solidFill>
                <a:latin typeface="Century Gothic" panose="020B0502020202020204" pitchFamily="34" charset="0"/>
              </a:rPr>
              <a:t>convencer</a:t>
            </a:r>
            <a:r>
              <a:rPr lang="en-US" b="0" dirty="0">
                <a:solidFill>
                  <a:srgbClr val="0077C0"/>
                </a:solidFill>
                <a:latin typeface="Century Gothic" panose="020B0502020202020204" pitchFamily="34" charset="0"/>
              </a:rPr>
              <a:t> a la </a:t>
            </a:r>
            <a:r>
              <a:rPr lang="en-US" b="0" dirty="0" err="1">
                <a:solidFill>
                  <a:srgbClr val="0077C0"/>
                </a:solidFill>
                <a:latin typeface="Century Gothic" panose="020B0502020202020204" pitchFamily="34" charset="0"/>
              </a:rPr>
              <a:t>victima</a:t>
            </a:r>
            <a:r>
              <a:rPr lang="en-US" b="0" dirty="0">
                <a:solidFill>
                  <a:srgbClr val="0077C0"/>
                </a:solidFill>
                <a:latin typeface="Century Gothic" panose="020B0502020202020204" pitchFamily="34" charset="0"/>
              </a:rPr>
              <a:t> de que </a:t>
            </a:r>
            <a:r>
              <a:rPr lang="en-US" b="0" dirty="0" err="1">
                <a:solidFill>
                  <a:srgbClr val="0077C0"/>
                </a:solidFill>
                <a:latin typeface="Century Gothic" panose="020B0502020202020204" pitchFamily="34" charset="0"/>
              </a:rPr>
              <a:t>tiene</a:t>
            </a:r>
            <a:r>
              <a:rPr lang="en-US" b="0" dirty="0">
                <a:solidFill>
                  <a:srgbClr val="0077C0"/>
                </a:solidFill>
                <a:latin typeface="Century Gothic" panose="020B0502020202020204" pitchFamily="34" charset="0"/>
              </a:rPr>
              <a:t> que </a:t>
            </a:r>
            <a:r>
              <a:rPr lang="en-US" b="0" dirty="0" err="1">
                <a:solidFill>
                  <a:srgbClr val="0077C0"/>
                </a:solidFill>
                <a:latin typeface="Century Gothic" panose="020B0502020202020204" pitchFamily="34" charset="0"/>
              </a:rPr>
              <a:t>pagar</a:t>
            </a:r>
            <a:r>
              <a:rPr lang="en-US" b="0" dirty="0">
                <a:solidFill>
                  <a:srgbClr val="0077C0"/>
                </a:solidFill>
                <a:latin typeface="Century Gothic" panose="020B0502020202020204" pitchFamily="34" charset="0"/>
              </a:rPr>
              <a:t> una </a:t>
            </a:r>
            <a:r>
              <a:rPr lang="en-US" b="0" dirty="0" err="1">
                <a:solidFill>
                  <a:srgbClr val="0077C0"/>
                </a:solidFill>
                <a:latin typeface="Century Gothic" panose="020B0502020202020204" pitchFamily="34" charset="0"/>
              </a:rPr>
              <a:t>multa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cuando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realidad</a:t>
            </a:r>
            <a:r>
              <a:rPr lang="en-US" b="0" dirty="0">
                <a:solidFill>
                  <a:srgbClr val="0077C0"/>
                </a:solidFill>
                <a:latin typeface="Century Gothic" panose="020B0502020202020204" pitchFamily="34" charset="0"/>
              </a:rPr>
              <a:t> no es </a:t>
            </a:r>
            <a:r>
              <a:rPr lang="en-US" b="0" dirty="0" err="1">
                <a:solidFill>
                  <a:srgbClr val="0077C0"/>
                </a:solidFill>
                <a:latin typeface="Century Gothic" panose="020B0502020202020204" pitchFamily="34" charset="0"/>
              </a:rPr>
              <a:t>asi</a:t>
            </a:r>
            <a:r>
              <a:rPr lang="en-US" b="0" dirty="0">
                <a:solidFill>
                  <a:srgbClr val="0077C0"/>
                </a:solidFill>
                <a:latin typeface="Century Gothic" panose="020B0502020202020204" pitchFamily="34" charset="0"/>
              </a:rPr>
              <a:t> o </a:t>
            </a:r>
            <a:r>
              <a:rPr lang="en-US" b="0" dirty="0" err="1">
                <a:solidFill>
                  <a:srgbClr val="0077C0"/>
                </a:solidFill>
                <a:latin typeface="Century Gothic" panose="020B0502020202020204" pitchFamily="34" charset="0"/>
              </a:rPr>
              <a:t>podria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haber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otras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formas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pagarla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si</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fuera</a:t>
            </a:r>
            <a:r>
              <a:rPr lang="en-US" b="0" dirty="0">
                <a:solidFill>
                  <a:srgbClr val="0077C0"/>
                </a:solidFill>
                <a:latin typeface="Century Gothic" panose="020B0502020202020204" pitchFamily="34" charset="0"/>
              </a:rPr>
              <a:t> el </a:t>
            </a:r>
            <a:r>
              <a:rPr lang="en-US" b="0" dirty="0" err="1">
                <a:solidFill>
                  <a:srgbClr val="0077C0"/>
                </a:solidFill>
                <a:latin typeface="Century Gothic" panose="020B0502020202020204" pitchFamily="34" charset="0"/>
              </a:rPr>
              <a:t>caso</a:t>
            </a:r>
            <a:r>
              <a:rPr lang="en-US" b="0" dirty="0">
                <a:solidFill>
                  <a:srgbClr val="0077C0"/>
                </a:solidFill>
                <a:latin typeface="Century Gothic" panose="020B0502020202020204" pitchFamily="34" charset="0"/>
              </a:rPr>
              <a:t>. Tambien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verse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promesas</a:t>
            </a:r>
            <a:r>
              <a:rPr lang="en-US" b="0" dirty="0">
                <a:solidFill>
                  <a:srgbClr val="0077C0"/>
                </a:solidFill>
                <a:latin typeface="Century Gothic" panose="020B0502020202020204" pitchFamily="34" charset="0"/>
              </a:rPr>
              <a:t> falsas o </a:t>
            </a:r>
            <a:r>
              <a:rPr lang="en-US" b="0" dirty="0" err="1">
                <a:solidFill>
                  <a:srgbClr val="0077C0"/>
                </a:solidFill>
                <a:latin typeface="Century Gothic" panose="020B0502020202020204" pitchFamily="34" charset="0"/>
              </a:rPr>
              <a:t>anuncios</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trabajos</a:t>
            </a:r>
            <a:r>
              <a:rPr lang="en-US" b="0" dirty="0">
                <a:solidFill>
                  <a:srgbClr val="0077C0"/>
                </a:solidFill>
                <a:latin typeface="Century Gothic" panose="020B0502020202020204" pitchFamily="34" charset="0"/>
              </a:rPr>
              <a:t> que </a:t>
            </a:r>
            <a:r>
              <a:rPr lang="en-US" b="0" dirty="0" err="1">
                <a:solidFill>
                  <a:srgbClr val="0077C0"/>
                </a:solidFill>
                <a:latin typeface="Century Gothic" panose="020B0502020202020204" pitchFamily="34" charset="0"/>
              </a:rPr>
              <a:t>parecen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demasiado</a:t>
            </a:r>
            <a:r>
              <a:rPr lang="en-US" b="0" dirty="0">
                <a:solidFill>
                  <a:srgbClr val="0077C0"/>
                </a:solidFill>
                <a:latin typeface="Century Gothic" panose="020B0502020202020204" pitchFamily="34" charset="0"/>
              </a:rPr>
              <a:t> Buenos para ser </a:t>
            </a:r>
            <a:r>
              <a:rPr lang="en-US" b="0" dirty="0" err="1">
                <a:solidFill>
                  <a:srgbClr val="0077C0"/>
                </a:solidFill>
                <a:latin typeface="Century Gothic" panose="020B0502020202020204" pitchFamily="34" charset="0"/>
              </a:rPr>
              <a:t>verdad</a:t>
            </a:r>
            <a:r>
              <a:rPr lang="en-US" b="0" dirty="0">
                <a:solidFill>
                  <a:srgbClr val="0077C0"/>
                </a:solidFill>
                <a:latin typeface="Century Gothic" panose="020B0502020202020204" pitchFamily="34" charset="0"/>
              </a:rPr>
              <a:t>. Por </a:t>
            </a:r>
            <a:r>
              <a:rPr lang="en-US" b="0" dirty="0" err="1">
                <a:solidFill>
                  <a:srgbClr val="0077C0"/>
                </a:solidFill>
                <a:latin typeface="Century Gothic" panose="020B0502020202020204" pitchFamily="34" charset="0"/>
              </a:rPr>
              <a:t>ejemplo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prometer</a:t>
            </a:r>
            <a:r>
              <a:rPr lang="en-US" b="0" dirty="0">
                <a:solidFill>
                  <a:srgbClr val="0077C0"/>
                </a:solidFill>
                <a:latin typeface="Century Gothic" panose="020B0502020202020204" pitchFamily="34" charset="0"/>
              </a:rPr>
              <a:t> $30 a la hora por un </a:t>
            </a:r>
            <a:r>
              <a:rPr lang="en-US" b="0" dirty="0" err="1">
                <a:solidFill>
                  <a:srgbClr val="0077C0"/>
                </a:solidFill>
                <a:latin typeface="Century Gothic" panose="020B0502020202020204" pitchFamily="34" charset="0"/>
              </a:rPr>
              <a:t>trabajo</a:t>
            </a:r>
            <a:r>
              <a:rPr lang="en-US" b="0" dirty="0">
                <a:solidFill>
                  <a:srgbClr val="0077C0"/>
                </a:solidFill>
                <a:latin typeface="Century Gothic" panose="020B0502020202020204" pitchFamily="34" charset="0"/>
              </a:rPr>
              <a:t> para </a:t>
            </a:r>
            <a:r>
              <a:rPr lang="en-US" b="0" dirty="0" err="1">
                <a:solidFill>
                  <a:srgbClr val="0077C0"/>
                </a:solidFill>
                <a:latin typeface="Century Gothic" panose="020B0502020202020204" pitchFamily="34" charset="0"/>
              </a:rPr>
              <a:t>atraerlos</a:t>
            </a:r>
            <a:r>
              <a:rPr lang="en-US" b="0" dirty="0">
                <a:solidFill>
                  <a:srgbClr val="0077C0"/>
                </a:solidFill>
                <a:latin typeface="Century Gothic" panose="020B0502020202020204" pitchFamily="34" charset="0"/>
              </a:rPr>
              <a:t> o </a:t>
            </a:r>
            <a:r>
              <a:rPr lang="en-US" b="0" dirty="0" err="1">
                <a:solidFill>
                  <a:srgbClr val="0077C0"/>
                </a:solidFill>
                <a:latin typeface="Century Gothic" panose="020B0502020202020204" pitchFamily="34" charset="0"/>
              </a:rPr>
              <a:t>prometerles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cierto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estilo</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vida</a:t>
            </a:r>
            <a:r>
              <a:rPr lang="en-US" b="0" dirty="0">
                <a:solidFill>
                  <a:srgbClr val="0077C0"/>
                </a:solidFill>
                <a:latin typeface="Century Gothic" panose="020B0502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rgbClr val="0077C0"/>
              </a:solidFill>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srgbClr val="0077C0"/>
                </a:solidFill>
                <a:latin typeface="Century Gothic" panose="020B0502020202020204" pitchFamily="34" charset="0"/>
              </a:rPr>
              <a:t>La coercion </a:t>
            </a:r>
            <a:r>
              <a:rPr lang="en-US" b="0" dirty="0" err="1">
                <a:solidFill>
                  <a:srgbClr val="0077C0"/>
                </a:solidFill>
                <a:latin typeface="Century Gothic" panose="020B0502020202020204" pitchFamily="34" charset="0"/>
              </a:rPr>
              <a:t>puede</a:t>
            </a:r>
            <a:r>
              <a:rPr lang="en-US" b="0" dirty="0">
                <a:solidFill>
                  <a:srgbClr val="0077C0"/>
                </a:solidFill>
                <a:latin typeface="Century Gothic" panose="020B0502020202020204" pitchFamily="34" charset="0"/>
              </a:rPr>
              <a:t> ser </a:t>
            </a:r>
            <a:r>
              <a:rPr lang="en-US" b="0" dirty="0" err="1">
                <a:solidFill>
                  <a:srgbClr val="0077C0"/>
                </a:solidFill>
                <a:latin typeface="Century Gothic" panose="020B0502020202020204" pitchFamily="34" charset="0"/>
              </a:rPr>
              <a:t>cuando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alguien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vive</a:t>
            </a:r>
            <a:r>
              <a:rPr lang="en-US" b="0" dirty="0">
                <a:solidFill>
                  <a:srgbClr val="0077C0"/>
                </a:solidFill>
                <a:latin typeface="Century Gothic" panose="020B0502020202020204" pitchFamily="34" charset="0"/>
              </a:rPr>
              <a:t> con el </a:t>
            </a:r>
            <a:r>
              <a:rPr lang="en-US" b="0" dirty="0" err="1">
                <a:solidFill>
                  <a:srgbClr val="0077C0"/>
                </a:solidFill>
                <a:latin typeface="Century Gothic" panose="020B0502020202020204" pitchFamily="34" charset="0"/>
              </a:rPr>
              <a:t>traficante</a:t>
            </a:r>
            <a:r>
              <a:rPr lang="en-US" b="0" dirty="0">
                <a:solidFill>
                  <a:srgbClr val="0077C0"/>
                </a:solidFill>
                <a:latin typeface="Century Gothic" panose="020B0502020202020204" pitchFamily="34" charset="0"/>
              </a:rPr>
              <a:t> y </a:t>
            </a:r>
            <a:r>
              <a:rPr lang="en-US" b="0" dirty="0" err="1">
                <a:solidFill>
                  <a:srgbClr val="0077C0"/>
                </a:solidFill>
                <a:latin typeface="Century Gothic" panose="020B0502020202020204" pitchFamily="34" charset="0"/>
              </a:rPr>
              <a:t>este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amenaza</a:t>
            </a:r>
            <a:r>
              <a:rPr lang="en-US" b="0" dirty="0">
                <a:solidFill>
                  <a:srgbClr val="0077C0"/>
                </a:solidFill>
                <a:latin typeface="Century Gothic" panose="020B0502020202020204" pitchFamily="34" charset="0"/>
              </a:rPr>
              <a:t> con </a:t>
            </a:r>
            <a:r>
              <a:rPr lang="en-US" b="0" dirty="0" err="1">
                <a:solidFill>
                  <a:srgbClr val="0077C0"/>
                </a:solidFill>
                <a:latin typeface="Century Gothic" panose="020B0502020202020204" pitchFamily="34" charset="0"/>
              </a:rPr>
              <a:t>encharlo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si</a:t>
            </a:r>
            <a:r>
              <a:rPr lang="en-US" b="0" dirty="0">
                <a:solidFill>
                  <a:srgbClr val="0077C0"/>
                </a:solidFill>
                <a:latin typeface="Century Gothic" panose="020B0502020202020204" pitchFamily="34" charset="0"/>
              </a:rPr>
              <a:t> no </a:t>
            </a:r>
            <a:r>
              <a:rPr lang="en-US" b="0" dirty="0" err="1">
                <a:solidFill>
                  <a:srgbClr val="0077C0"/>
                </a:solidFill>
                <a:latin typeface="Century Gothic" panose="020B0502020202020204" pitchFamily="34" charset="0"/>
              </a:rPr>
              <a:t>hace</a:t>
            </a:r>
            <a:r>
              <a:rPr lang="en-US" b="0" dirty="0">
                <a:solidFill>
                  <a:srgbClr val="0077C0"/>
                </a:solidFill>
                <a:latin typeface="Century Gothic" panose="020B0502020202020204" pitchFamily="34" charset="0"/>
              </a:rPr>
              <a:t> lo que le </a:t>
            </a:r>
            <a:r>
              <a:rPr lang="en-US" b="0" dirty="0" err="1">
                <a:solidFill>
                  <a:srgbClr val="0077C0"/>
                </a:solidFill>
                <a:latin typeface="Century Gothic" panose="020B0502020202020204" pitchFamily="34" charset="0"/>
              </a:rPr>
              <a:t>piden</a:t>
            </a:r>
            <a:r>
              <a:rPr lang="en-US" b="0" dirty="0">
                <a:solidFill>
                  <a:srgbClr val="0077C0"/>
                </a:solidFill>
                <a:latin typeface="Century Gothic" panose="020B0502020202020204" pitchFamily="34" charset="0"/>
              </a:rPr>
              <a:t>. A </a:t>
            </a:r>
            <a:r>
              <a:rPr lang="en-US" b="0" dirty="0" err="1">
                <a:solidFill>
                  <a:srgbClr val="0077C0"/>
                </a:solidFill>
                <a:latin typeface="Century Gothic" panose="020B0502020202020204" pitchFamily="34" charset="0"/>
              </a:rPr>
              <a:t>veces</a:t>
            </a:r>
            <a:r>
              <a:rPr lang="en-US" b="0" dirty="0">
                <a:solidFill>
                  <a:srgbClr val="0077C0"/>
                </a:solidFill>
                <a:latin typeface="Century Gothic" panose="020B0502020202020204" pitchFamily="34" charset="0"/>
              </a:rPr>
              <a:t>, las </a:t>
            </a:r>
            <a:r>
              <a:rPr lang="en-US" b="0" dirty="0" err="1">
                <a:solidFill>
                  <a:srgbClr val="0077C0"/>
                </a:solidFill>
                <a:latin typeface="Century Gothic" panose="020B0502020202020204" pitchFamily="34" charset="0"/>
              </a:rPr>
              <a:t>victimas</a:t>
            </a:r>
            <a:r>
              <a:rPr lang="en-US" b="0" dirty="0">
                <a:solidFill>
                  <a:srgbClr val="0077C0"/>
                </a:solidFill>
                <a:latin typeface="Century Gothic" panose="020B0502020202020204" pitchFamily="34" charset="0"/>
              </a:rPr>
              <a:t> son </a:t>
            </a:r>
            <a:r>
              <a:rPr lang="en-US" b="0" dirty="0" err="1">
                <a:solidFill>
                  <a:srgbClr val="0077C0"/>
                </a:solidFill>
                <a:latin typeface="Century Gothic" panose="020B0502020202020204" pitchFamily="34" charset="0"/>
              </a:rPr>
              <a:t>alejadas</a:t>
            </a:r>
            <a:r>
              <a:rPr lang="en-US" b="0" dirty="0">
                <a:solidFill>
                  <a:srgbClr val="0077C0"/>
                </a:solidFill>
                <a:latin typeface="Century Gothic" panose="020B0502020202020204" pitchFamily="34" charset="0"/>
              </a:rPr>
              <a:t> de sus amigos o </a:t>
            </a:r>
            <a:r>
              <a:rPr lang="en-US" b="0" dirty="0" err="1">
                <a:solidFill>
                  <a:srgbClr val="0077C0"/>
                </a:solidFill>
                <a:latin typeface="Century Gothic" panose="020B0502020202020204" pitchFamily="34" charset="0"/>
              </a:rPr>
              <a:t>familia</a:t>
            </a:r>
            <a:r>
              <a:rPr lang="en-US" b="0" dirty="0">
                <a:solidFill>
                  <a:srgbClr val="0077C0"/>
                </a:solidFill>
                <a:latin typeface="Century Gothic" panose="020B0502020202020204" pitchFamily="34" charset="0"/>
              </a:rPr>
              <a:t>, y </a:t>
            </a:r>
            <a:r>
              <a:rPr lang="en-US" b="0" dirty="0" err="1">
                <a:solidFill>
                  <a:srgbClr val="0077C0"/>
                </a:solidFill>
                <a:latin typeface="Century Gothic" panose="020B0502020202020204" pitchFamily="34" charset="0"/>
              </a:rPr>
              <a:t>sienten</a:t>
            </a:r>
            <a:r>
              <a:rPr lang="en-US" b="0" dirty="0">
                <a:solidFill>
                  <a:srgbClr val="0077C0"/>
                </a:solidFill>
                <a:latin typeface="Century Gothic" panose="020B0502020202020204" pitchFamily="34" charset="0"/>
              </a:rPr>
              <a:t> que no </a:t>
            </a:r>
            <a:r>
              <a:rPr lang="en-US" b="0" dirty="0" err="1">
                <a:solidFill>
                  <a:srgbClr val="0077C0"/>
                </a:solidFill>
                <a:latin typeface="Century Gothic" panose="020B0502020202020204" pitchFamily="34" charset="0"/>
              </a:rPr>
              <a:t>podran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cubrir</a:t>
            </a:r>
            <a:r>
              <a:rPr lang="en-US" b="0" dirty="0">
                <a:solidFill>
                  <a:srgbClr val="0077C0"/>
                </a:solidFill>
                <a:latin typeface="Century Gothic" panose="020B0502020202020204" pitchFamily="34" charset="0"/>
              </a:rPr>
              <a:t> sus </a:t>
            </a:r>
            <a:r>
              <a:rPr lang="en-US" b="0" dirty="0" err="1">
                <a:solidFill>
                  <a:srgbClr val="0077C0"/>
                </a:solidFill>
                <a:latin typeface="Century Gothic" panose="020B0502020202020204" pitchFamily="34" charset="0"/>
              </a:rPr>
              <a:t>necesidades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basicas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si</a:t>
            </a:r>
            <a:r>
              <a:rPr lang="en-US" b="0" dirty="0">
                <a:solidFill>
                  <a:srgbClr val="0077C0"/>
                </a:solidFill>
                <a:latin typeface="Century Gothic" panose="020B0502020202020204" pitchFamily="34" charset="0"/>
              </a:rPr>
              <a:t> se van. Los </a:t>
            </a:r>
            <a:r>
              <a:rPr lang="en-US" b="0" dirty="0" err="1">
                <a:solidFill>
                  <a:srgbClr val="0077C0"/>
                </a:solidFill>
                <a:latin typeface="Century Gothic" panose="020B0502020202020204" pitchFamily="34" charset="0"/>
              </a:rPr>
              <a:t>traficante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tambien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pueden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amenazar</a:t>
            </a:r>
            <a:r>
              <a:rPr lang="en-US" b="0" dirty="0">
                <a:solidFill>
                  <a:srgbClr val="0077C0"/>
                </a:solidFill>
                <a:latin typeface="Century Gothic" panose="020B0502020202020204" pitchFamily="34" charset="0"/>
              </a:rPr>
              <a:t> con </a:t>
            </a:r>
            <a:r>
              <a:rPr lang="en-US" b="0" dirty="0" err="1">
                <a:solidFill>
                  <a:srgbClr val="0077C0"/>
                </a:solidFill>
                <a:latin typeface="Century Gothic" panose="020B0502020202020204" pitchFamily="34" charset="0"/>
              </a:rPr>
              <a:t>contar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cosas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personales</a:t>
            </a:r>
            <a:r>
              <a:rPr lang="en-US" b="0" dirty="0">
                <a:solidFill>
                  <a:srgbClr val="0077C0"/>
                </a:solidFill>
                <a:latin typeface="Century Gothic" panose="020B0502020202020204" pitchFamily="34" charset="0"/>
              </a:rPr>
              <a:t> que la </a:t>
            </a:r>
            <a:r>
              <a:rPr lang="en-US" b="0" dirty="0" err="1">
                <a:solidFill>
                  <a:srgbClr val="0077C0"/>
                </a:solidFill>
                <a:latin typeface="Century Gothic" panose="020B0502020202020204" pitchFamily="34" charset="0"/>
              </a:rPr>
              <a:t>victima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quiere</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mantener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privado o </a:t>
            </a:r>
            <a:r>
              <a:rPr lang="en-US" b="0" dirty="0" err="1">
                <a:solidFill>
                  <a:srgbClr val="0077C0"/>
                </a:solidFill>
                <a:latin typeface="Century Gothic" panose="020B0502020202020204" pitchFamily="34" charset="0"/>
              </a:rPr>
              <a:t>usar</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esa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informacion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su</a:t>
            </a:r>
            <a:r>
              <a:rPr lang="en-US" b="0" dirty="0">
                <a:solidFill>
                  <a:srgbClr val="0077C0"/>
                </a:solidFill>
                <a:latin typeface="Century Gothic" panose="020B0502020202020204" pitchFamily="34" charset="0"/>
              </a:rPr>
              <a:t> contra,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sus </a:t>
            </a:r>
            <a:r>
              <a:rPr lang="en-US" b="0" dirty="0" err="1">
                <a:solidFill>
                  <a:srgbClr val="0077C0"/>
                </a:solidFill>
                <a:latin typeface="Century Gothic" panose="020B0502020202020204" pitchFamily="34" charset="0"/>
              </a:rPr>
              <a:t>estatus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migratorio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En</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algunos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casos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hacen</a:t>
            </a:r>
            <a:r>
              <a:rPr lang="en-US" b="0" dirty="0">
                <a:solidFill>
                  <a:srgbClr val="0077C0"/>
                </a:solidFill>
                <a:latin typeface="Century Gothic" panose="020B0502020202020204" pitchFamily="34" charset="0"/>
              </a:rPr>
              <a:t> que la </a:t>
            </a:r>
            <a:r>
              <a:rPr lang="en-US" b="0" dirty="0" err="1">
                <a:solidFill>
                  <a:srgbClr val="0077C0"/>
                </a:solidFill>
                <a:latin typeface="Century Gothic" panose="020B0502020202020204" pitchFamily="34" charset="0"/>
              </a:rPr>
              <a:t>victima</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dependa</a:t>
            </a:r>
            <a:r>
              <a:rPr lang="en-US" b="0" dirty="0">
                <a:solidFill>
                  <a:srgbClr val="0077C0"/>
                </a:solidFill>
                <a:latin typeface="Century Gothic" panose="020B0502020202020204" pitchFamily="34" charset="0"/>
              </a:rPr>
              <a:t> de </a:t>
            </a:r>
            <a:r>
              <a:rPr lang="en-US" b="0" dirty="0" err="1">
                <a:solidFill>
                  <a:srgbClr val="0077C0"/>
                </a:solidFill>
                <a:latin typeface="Century Gothic" panose="020B0502020202020204" pitchFamily="34" charset="0"/>
              </a:rPr>
              <a:t>ellos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usando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cosas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como</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drogas</a:t>
            </a:r>
            <a:r>
              <a:rPr lang="en-US" b="0" dirty="0">
                <a:solidFill>
                  <a:srgbClr val="0077C0"/>
                </a:solidFill>
                <a:latin typeface="Century Gothic" panose="020B0502020202020204" pitchFamily="34" charset="0"/>
              </a:rPr>
              <a:t> u </a:t>
            </a:r>
            <a:r>
              <a:rPr lang="en-US" b="0" dirty="0" err="1">
                <a:solidFill>
                  <a:srgbClr val="0077C0"/>
                </a:solidFill>
                <a:latin typeface="Century Gothic" panose="020B0502020202020204" pitchFamily="34" charset="0"/>
              </a:rPr>
              <a:t>otros</a:t>
            </a:r>
            <a:r>
              <a:rPr lang="en-US" b="0" dirty="0">
                <a:solidFill>
                  <a:srgbClr val="0077C0"/>
                </a:solidFill>
                <a:latin typeface="Century Gothic" panose="020B0502020202020204" pitchFamily="34" charset="0"/>
              </a:rPr>
              <a:t> </a:t>
            </a:r>
            <a:r>
              <a:rPr lang="en-US" b="0" dirty="0" err="1">
                <a:solidFill>
                  <a:srgbClr val="0077C0"/>
                </a:solidFill>
                <a:latin typeface="Century Gothic" panose="020B0502020202020204" pitchFamily="34" charset="0"/>
              </a:rPr>
              <a:t>metodos</a:t>
            </a:r>
            <a:r>
              <a:rPr lang="en-US" b="0" dirty="0">
                <a:solidFill>
                  <a:srgbClr val="0077C0"/>
                </a:solidFill>
                <a:latin typeface="Century Gothic" panose="020B0502020202020204" pitchFamily="34" charset="0"/>
              </a:rPr>
              <a:t> para </a:t>
            </a:r>
            <a:r>
              <a:rPr lang="en-US" b="0" dirty="0" err="1">
                <a:solidFill>
                  <a:srgbClr val="0077C0"/>
                </a:solidFill>
                <a:latin typeface="Century Gothic" panose="020B0502020202020204" pitchFamily="34" charset="0"/>
              </a:rPr>
              <a:t>mantener</a:t>
            </a:r>
            <a:r>
              <a:rPr lang="en-US" b="0" dirty="0">
                <a:solidFill>
                  <a:srgbClr val="0077C0"/>
                </a:solidFill>
                <a:latin typeface="Century Gothic" panose="020B0502020202020204" pitchFamily="34" charset="0"/>
              </a:rPr>
              <a:t> el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7C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077C0"/>
              </a:solidFill>
              <a:latin typeface="Century Gothic" panose="020B0502020202020204" pitchFamily="34" charset="0"/>
            </a:endParaRPr>
          </a:p>
        </p:txBody>
      </p:sp>
      <p:sp>
        <p:nvSpPr>
          <p:cNvPr id="5" name="Date Placeholder 4"/>
          <p:cNvSpPr>
            <a:spLocks noGrp="1"/>
          </p:cNvSpPr>
          <p:nvPr>
            <p:ph type="dt" idx="11"/>
          </p:nvPr>
        </p:nvSpPr>
        <p:spPr>
          <a:xfrm>
            <a:off x="3970938" y="0"/>
            <a:ext cx="3037840" cy="464820"/>
          </a:xfrm>
          <a:prstGeom prst="rect">
            <a:avLst/>
          </a:prstGeom>
        </p:spPr>
        <p:txBody>
          <a:bodyPr/>
          <a:lstStyle/>
          <a:p>
            <a:pPr>
              <a:buClr>
                <a:srgbClr val="000000"/>
              </a:buClr>
              <a:buFont typeface="Arial"/>
              <a:buNone/>
            </a:pPr>
            <a:r>
              <a:rPr lang="en-US" sz="1400" kern="0">
                <a:solidFill>
                  <a:prstClr val="black"/>
                </a:solidFill>
                <a:latin typeface="Arial"/>
                <a:cs typeface="Arial"/>
                <a:sym typeface="Arial"/>
              </a:rPr>
              <a:t>Propiedad de PPOSBC</a:t>
            </a:r>
          </a:p>
        </p:txBody>
      </p:sp>
      <p:sp>
        <p:nvSpPr>
          <p:cNvPr id="4" name="Footer Placeholder 3"/>
          <p:cNvSpPr>
            <a:spLocks noGrp="1"/>
          </p:cNvSpPr>
          <p:nvPr>
            <p:ph type="ftr" sz="quarter" idx="13"/>
          </p:nvPr>
        </p:nvSpPr>
        <p:spPr>
          <a:xfrm>
            <a:off x="0" y="8829967"/>
            <a:ext cx="3037840" cy="464820"/>
          </a:xfrm>
          <a:prstGeom prst="rect">
            <a:avLst/>
          </a:prstGeom>
        </p:spPr>
        <p:txBody>
          <a:bodyPr/>
          <a:lstStyle/>
          <a:p>
            <a:pPr>
              <a:buClr>
                <a:srgbClr val="000000"/>
              </a:buClr>
              <a:buFont typeface="Arial"/>
              <a:buNone/>
            </a:pPr>
            <a:r>
              <a:rPr lang="en-US" sz="1400" kern="0">
                <a:solidFill>
                  <a:prstClr val="black"/>
                </a:solidFill>
                <a:latin typeface="Arial"/>
                <a:cs typeface="Arial"/>
                <a:sym typeface="Arial"/>
              </a:rPr>
              <a:t>Marzo 2024</a:t>
            </a:r>
          </a:p>
        </p:txBody>
      </p:sp>
    </p:spTree>
    <p:extLst>
      <p:ext uri="{BB962C8B-B14F-4D97-AF65-F5344CB8AC3E}">
        <p14:creationId xmlns:p14="http://schemas.microsoft.com/office/powerpoint/2010/main" val="233324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77592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78239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903237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5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1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16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672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641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5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61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39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32105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057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723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97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943B734-3D22-43E7-9C7D-A51CA290A728}" type="datetimeFigureOut">
              <a:rPr lang="en-US">
                <a:solidFill>
                  <a:prstClr val="black">
                    <a:tint val="75000"/>
                  </a:prstClr>
                </a:solidFill>
              </a:rPr>
              <a:pPr>
                <a:def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052DB77-BB36-4C09-9B81-C3DD12DFB8F3}" type="slidenum">
              <a:rPr lang="en-US" altLang="en-US"/>
              <a:pPr/>
              <a:t>‹#›</a:t>
            </a:fld>
            <a:endParaRPr lang="en-US" altLang="en-US"/>
          </a:p>
        </p:txBody>
      </p:sp>
    </p:spTree>
    <p:extLst>
      <p:ext uri="{BB962C8B-B14F-4D97-AF65-F5344CB8AC3E}">
        <p14:creationId xmlns:p14="http://schemas.microsoft.com/office/powerpoint/2010/main" val="75659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15439" y="99608"/>
            <a:ext cx="8913124" cy="4944285"/>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1DE3328-4680-4C96-B886-C3F675758FA3}" type="datetimeFigureOut">
              <a:rPr lang="en-US">
                <a:solidFill>
                  <a:prstClr val="black">
                    <a:tint val="75000"/>
                  </a:prstClr>
                </a:solidFill>
              </a:rPr>
              <a:pPr>
                <a:def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A2CE29F-A5BB-4618-9A18-6AF0EDF73B4F}" type="slidenum">
              <a:rPr lang="en-US" altLang="en-US"/>
              <a:pPr/>
              <a:t>‹#›</a:t>
            </a:fld>
            <a:endParaRPr lang="en-US" altLang="en-US"/>
          </a:p>
        </p:txBody>
      </p:sp>
      <p:pic>
        <p:nvPicPr>
          <p:cNvPr id="8"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213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761034-F9CA-4109-81E5-115A04BF2CBA}" type="datetimeFigureOut">
              <a:rPr lang="en-US">
                <a:solidFill>
                  <a:prstClr val="black">
                    <a:tint val="75000"/>
                  </a:prstClr>
                </a:solidFill>
              </a:rPr>
              <a:pPr>
                <a:def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B1840B0-DBB5-4C5B-B296-D58D336C19C4}" type="slidenum">
              <a:rPr lang="en-US" altLang="en-US"/>
              <a:pPr/>
              <a:t>‹#›</a:t>
            </a:fld>
            <a:endParaRPr lang="en-US" altLang="en-US"/>
          </a:p>
        </p:txBody>
      </p:sp>
    </p:spTree>
    <p:extLst>
      <p:ext uri="{BB962C8B-B14F-4D97-AF65-F5344CB8AC3E}">
        <p14:creationId xmlns:p14="http://schemas.microsoft.com/office/powerpoint/2010/main" val="259516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96CEF72-C687-4234-887F-1ED3926CD09F}" type="datetimeFigureOut">
              <a:rPr lang="en-US">
                <a:solidFill>
                  <a:prstClr val="black">
                    <a:tint val="75000"/>
                  </a:prstClr>
                </a:solidFill>
              </a:rPr>
              <a:pPr>
                <a:defRPr/>
              </a:pPr>
              <a:t>12/10/2024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75A3A21-B1FF-40BC-8A23-4A144B120A84}" type="slidenum">
              <a:rPr lang="en-US" altLang="en-US"/>
              <a:pPr/>
              <a:t>‹#›</a:t>
            </a:fld>
            <a:endParaRPr lang="en-US" altLang="en-US"/>
          </a:p>
        </p:txBody>
      </p:sp>
      <p:pic>
        <p:nvPicPr>
          <p:cNvPr id="8" name="Picture 7"/>
          <p:cNvPicPr>
            <a:picLocks noChangeAspect="1"/>
          </p:cNvPicPr>
          <p:nvPr userDrawn="1"/>
        </p:nvPicPr>
        <p:blipFill>
          <a:blip r:embed="rId2"/>
          <a:stretch>
            <a:fillRect/>
          </a:stretch>
        </p:blipFill>
        <p:spPr>
          <a:xfrm>
            <a:off x="115439" y="99608"/>
            <a:ext cx="8913124" cy="4944285"/>
          </a:xfrm>
          <a:prstGeom prst="rect">
            <a:avLst/>
          </a:prstGeom>
        </p:spPr>
      </p:pic>
      <p:pic>
        <p:nvPicPr>
          <p:cNvPr id="9"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110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E3564BC-A345-419C-A66C-43F0F6133766}" type="datetimeFigureOut">
              <a:rPr lang="en-US">
                <a:solidFill>
                  <a:prstClr val="black">
                    <a:tint val="75000"/>
                  </a:prstClr>
                </a:solidFill>
              </a:rPr>
              <a:pPr>
                <a:defRPr/>
              </a:pPr>
              <a:t>12/10/2024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37938E9-7F1F-42E6-AC04-0CD9950D8E76}" type="slidenum">
              <a:rPr lang="en-US" altLang="en-US"/>
              <a:pPr/>
              <a:t>‹#›</a:t>
            </a:fld>
            <a:endParaRPr lang="en-US" altLang="en-US"/>
          </a:p>
        </p:txBody>
      </p:sp>
      <p:pic>
        <p:nvPicPr>
          <p:cNvPr id="10" name="Picture 9"/>
          <p:cNvPicPr>
            <a:picLocks noChangeAspect="1"/>
          </p:cNvPicPr>
          <p:nvPr userDrawn="1"/>
        </p:nvPicPr>
        <p:blipFill>
          <a:blip r:embed="rId2"/>
          <a:stretch>
            <a:fillRect/>
          </a:stretch>
        </p:blipFill>
        <p:spPr>
          <a:xfrm>
            <a:off x="115439" y="99608"/>
            <a:ext cx="8913124" cy="4944285"/>
          </a:xfrm>
          <a:prstGeom prst="rect">
            <a:avLst/>
          </a:prstGeom>
        </p:spPr>
      </p:pic>
      <p:pic>
        <p:nvPicPr>
          <p:cNvPr id="11"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13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89C6F6E-896F-4BB7-B279-16FF61491AF7}" type="datetimeFigureOut">
              <a:rPr lang="en-US">
                <a:solidFill>
                  <a:prstClr val="black">
                    <a:tint val="75000"/>
                  </a:prstClr>
                </a:solidFill>
              </a:rPr>
              <a:pPr>
                <a:defRPr/>
              </a:pPr>
              <a:t>12/10/2024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3BDFCDC-C187-4FEC-8E90-585B9DC66AF9}" type="slidenum">
              <a:rPr lang="en-US" altLang="en-US"/>
              <a:pPr/>
              <a:t>‹#›</a:t>
            </a:fld>
            <a:endParaRPr lang="en-US" altLang="en-US"/>
          </a:p>
        </p:txBody>
      </p:sp>
      <p:pic>
        <p:nvPicPr>
          <p:cNvPr id="6" name="Picture 5"/>
          <p:cNvPicPr>
            <a:picLocks noChangeAspect="1"/>
          </p:cNvPicPr>
          <p:nvPr userDrawn="1"/>
        </p:nvPicPr>
        <p:blipFill>
          <a:blip r:embed="rId2"/>
          <a:stretch>
            <a:fillRect/>
          </a:stretch>
        </p:blipFill>
        <p:spPr>
          <a:xfrm>
            <a:off x="115439" y="99608"/>
            <a:ext cx="8913124" cy="4944285"/>
          </a:xfrm>
          <a:prstGeom prst="rect">
            <a:avLst/>
          </a:prstGeom>
        </p:spPr>
      </p:pic>
      <p:pic>
        <p:nvPicPr>
          <p:cNvPr id="7"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953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96582D1-B1EC-4D93-9B63-D15F9DCE5C8B}" type="datetimeFigureOut">
              <a:rPr lang="en-US">
                <a:solidFill>
                  <a:prstClr val="black">
                    <a:tint val="75000"/>
                  </a:prstClr>
                </a:solidFill>
              </a:rPr>
              <a:pPr>
                <a:defRPr/>
              </a:pPr>
              <a:t>12/10/2024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7A71656-CE5E-4290-BFDB-560EC7D2E6A5}" type="slidenum">
              <a:rPr lang="en-US" altLang="en-US"/>
              <a:pPr/>
              <a:t>‹#›</a:t>
            </a:fld>
            <a:endParaRPr lang="en-US" altLang="en-US"/>
          </a:p>
        </p:txBody>
      </p:sp>
      <p:pic>
        <p:nvPicPr>
          <p:cNvPr id="5" name="Picture 4"/>
          <p:cNvPicPr>
            <a:picLocks noChangeAspect="1"/>
          </p:cNvPicPr>
          <p:nvPr userDrawn="1"/>
        </p:nvPicPr>
        <p:blipFill>
          <a:blip r:embed="rId2"/>
          <a:stretch>
            <a:fillRect/>
          </a:stretch>
        </p:blipFill>
        <p:spPr>
          <a:xfrm>
            <a:off x="115439" y="99608"/>
            <a:ext cx="8913124" cy="4944285"/>
          </a:xfrm>
          <a:prstGeom prst="rect">
            <a:avLst/>
          </a:prstGeom>
        </p:spPr>
      </p:pic>
      <p:pic>
        <p:nvPicPr>
          <p:cNvPr id="6"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10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2680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AAC97EA-96D4-435C-A170-749735409C74}" type="datetimeFigureOut">
              <a:rPr lang="en-US">
                <a:solidFill>
                  <a:prstClr val="black">
                    <a:tint val="75000"/>
                  </a:prstClr>
                </a:solidFill>
              </a:rPr>
              <a:pPr>
                <a:defRPr/>
              </a:pPr>
              <a:t>12/10/2024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01688B1-0C46-4EFF-909F-382461597CF6}" type="slidenum">
              <a:rPr lang="en-US" altLang="en-US"/>
              <a:pPr/>
              <a:t>‹#›</a:t>
            </a:fld>
            <a:endParaRPr lang="en-US" altLang="en-US"/>
          </a:p>
        </p:txBody>
      </p:sp>
      <p:pic>
        <p:nvPicPr>
          <p:cNvPr id="8" name="Picture 7"/>
          <p:cNvPicPr>
            <a:picLocks noChangeAspect="1"/>
          </p:cNvPicPr>
          <p:nvPr userDrawn="1"/>
        </p:nvPicPr>
        <p:blipFill>
          <a:blip r:embed="rId2"/>
          <a:stretch>
            <a:fillRect/>
          </a:stretch>
        </p:blipFill>
        <p:spPr>
          <a:xfrm>
            <a:off x="115439" y="99608"/>
            <a:ext cx="8913124" cy="4944285"/>
          </a:xfrm>
          <a:prstGeom prst="rect">
            <a:avLst/>
          </a:prstGeom>
        </p:spPr>
      </p:pic>
      <p:pic>
        <p:nvPicPr>
          <p:cNvPr id="9"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76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31E67C-EC2A-451D-9527-8398FC5CF30A}" type="datetimeFigureOut">
              <a:rPr lang="en-US">
                <a:solidFill>
                  <a:prstClr val="black">
                    <a:tint val="75000"/>
                  </a:prstClr>
                </a:solidFill>
              </a:rPr>
              <a:pPr>
                <a:defRPr/>
              </a:pPr>
              <a:t>12/10/2024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745C0B8-2F16-4AB5-A64A-91A81EC9E90D}" type="slidenum">
              <a:rPr lang="en-US" altLang="en-US"/>
              <a:pPr/>
              <a:t>‹#›</a:t>
            </a:fld>
            <a:endParaRPr lang="en-US" altLang="en-US"/>
          </a:p>
        </p:txBody>
      </p:sp>
      <p:pic>
        <p:nvPicPr>
          <p:cNvPr id="8" name="Picture 7"/>
          <p:cNvPicPr>
            <a:picLocks noChangeAspect="1"/>
          </p:cNvPicPr>
          <p:nvPr userDrawn="1"/>
        </p:nvPicPr>
        <p:blipFill>
          <a:blip r:embed="rId2"/>
          <a:stretch>
            <a:fillRect/>
          </a:stretch>
        </p:blipFill>
        <p:spPr>
          <a:xfrm>
            <a:off x="115439" y="99608"/>
            <a:ext cx="8913124" cy="4944285"/>
          </a:xfrm>
          <a:prstGeom prst="rect">
            <a:avLst/>
          </a:prstGeom>
        </p:spPr>
      </p:pic>
      <p:pic>
        <p:nvPicPr>
          <p:cNvPr id="9"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76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28D591-83C2-4D87-9FF3-35E4390C88D1}" type="datetimeFigureOut">
              <a:rPr lang="en-US">
                <a:solidFill>
                  <a:prstClr val="black">
                    <a:tint val="75000"/>
                  </a:prstClr>
                </a:solidFill>
              </a:rPr>
              <a:pPr>
                <a:def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03A45B8-1DB5-428F-A250-E74900869096}" type="slidenum">
              <a:rPr lang="en-US" altLang="en-US"/>
              <a:pPr/>
              <a:t>‹#›</a:t>
            </a:fld>
            <a:endParaRPr lang="en-US" altLang="en-US"/>
          </a:p>
        </p:txBody>
      </p:sp>
      <p:pic>
        <p:nvPicPr>
          <p:cNvPr id="7" name="Picture 6"/>
          <p:cNvPicPr>
            <a:picLocks noChangeAspect="1"/>
          </p:cNvPicPr>
          <p:nvPr userDrawn="1"/>
        </p:nvPicPr>
        <p:blipFill>
          <a:blip r:embed="rId2"/>
          <a:stretch>
            <a:fillRect/>
          </a:stretch>
        </p:blipFill>
        <p:spPr>
          <a:xfrm>
            <a:off x="115439" y="99608"/>
            <a:ext cx="8913124" cy="4944285"/>
          </a:xfrm>
          <a:prstGeom prst="rect">
            <a:avLst/>
          </a:prstGeom>
        </p:spPr>
      </p:pic>
      <p:pic>
        <p:nvPicPr>
          <p:cNvPr id="8"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22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DBF561-DA18-4DC4-943E-701626AE1A90}" type="datetimeFigureOut">
              <a:rPr lang="en-US">
                <a:solidFill>
                  <a:prstClr val="black">
                    <a:tint val="75000"/>
                  </a:prstClr>
                </a:solidFill>
              </a:rPr>
              <a:pPr>
                <a:def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4FF0E16-32F7-479B-B481-4A71351E2D84}" type="slidenum">
              <a:rPr lang="en-US" altLang="en-US"/>
              <a:pPr/>
              <a:t>‹#›</a:t>
            </a:fld>
            <a:endParaRPr lang="en-US" altLang="en-US"/>
          </a:p>
        </p:txBody>
      </p:sp>
      <p:pic>
        <p:nvPicPr>
          <p:cNvPr id="7" name="Picture 6"/>
          <p:cNvPicPr>
            <a:picLocks noChangeAspect="1"/>
          </p:cNvPicPr>
          <p:nvPr userDrawn="1"/>
        </p:nvPicPr>
        <p:blipFill>
          <a:blip r:embed="rId2"/>
          <a:stretch>
            <a:fillRect/>
          </a:stretch>
        </p:blipFill>
        <p:spPr>
          <a:xfrm>
            <a:off x="115439" y="99608"/>
            <a:ext cx="8913124" cy="4944285"/>
          </a:xfrm>
          <a:prstGeom prst="rect">
            <a:avLst/>
          </a:prstGeom>
        </p:spPr>
      </p:pic>
      <p:pic>
        <p:nvPicPr>
          <p:cNvPr id="8" name="Picture 1" descr="Layered P Logomark Primary Blu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6"/>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239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598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705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58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557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913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703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887545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577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6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759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2704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514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7446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04775" y="114300"/>
            <a:ext cx="8913813" cy="4943475"/>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latin typeface="Arial"/>
              <a:cs typeface="Arial"/>
            </a:endParaRPr>
          </a:p>
        </p:txBody>
      </p:sp>
    </p:spTree>
    <p:extLst>
      <p:ext uri="{BB962C8B-B14F-4D97-AF65-F5344CB8AC3E}">
        <p14:creationId xmlns:p14="http://schemas.microsoft.com/office/powerpoint/2010/main" val="17129411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031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650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957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760701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460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183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2750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62655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6716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0032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5320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104775" y="114300"/>
            <a:ext cx="8913813" cy="4943475"/>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latin typeface="Arial"/>
              <a:cs typeface="Arial"/>
              <a:sym typeface="Arial"/>
            </a:endParaRPr>
          </a:p>
        </p:txBody>
      </p:sp>
    </p:spTree>
    <p:extLst>
      <p:ext uri="{BB962C8B-B14F-4D97-AF65-F5344CB8AC3E}">
        <p14:creationId xmlns:p14="http://schemas.microsoft.com/office/powerpoint/2010/main" val="1227595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402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836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242590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3421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7088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68032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2501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89321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74268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8022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70132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721171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807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37934225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66230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71314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6789369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5425854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895907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6518286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73450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8450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33078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5291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7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
        <p:nvSpPr>
          <p:cNvPr id="7" name="Rectangle 6">
            <a:extLst>
              <a:ext uri="{FF2B5EF4-FFF2-40B4-BE49-F238E27FC236}">
                <a16:creationId xmlns:a16="http://schemas.microsoft.com/office/drawing/2014/main" id="{0517076B-4235-4D49-A0C4-BD65694BF88F}"/>
              </a:ext>
            </a:extLst>
          </p:cNvPr>
          <p:cNvSpPr/>
          <p:nvPr userDrawn="1"/>
        </p:nvSpPr>
        <p:spPr>
          <a:xfrm>
            <a:off x="104775" y="114300"/>
            <a:ext cx="8913813" cy="4943475"/>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latin typeface="Arial"/>
              <a:cs typeface="Arial"/>
            </a:endParaRPr>
          </a:p>
        </p:txBody>
      </p:sp>
      <p:pic>
        <p:nvPicPr>
          <p:cNvPr id="8" name="Picture 1" descr="Layered P Logomark Primary Blue.png">
            <a:extLst>
              <a:ext uri="{FF2B5EF4-FFF2-40B4-BE49-F238E27FC236}">
                <a16:creationId xmlns:a16="http://schemas.microsoft.com/office/drawing/2014/main" id="{586990A2-6B7B-487A-A818-82C1776CA784}"/>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7175" y="4257675"/>
            <a:ext cx="514350" cy="673100"/>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74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Blur radius="100"/>
                    </a14:imgEffect>
                    <a14:imgEffect>
                      <a14:brightnessContrast bright="2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61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77C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71BEFF7-3299-488F-A987-206294002251}" type="datetimeFigureOut">
              <a:rPr lang="en-US">
                <a:solidFill>
                  <a:prstClr val="black">
                    <a:tint val="75000"/>
                  </a:prstClr>
                </a:solidFill>
              </a:rPr>
              <a:pPr>
                <a:def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55D20FA8-2A29-4595-A021-4766FB434DE5}"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768094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8"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77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68C1A1-4065-47E2-8C21-6864C06038C4}" type="datetimeFigureOut">
              <a:rPr lang="en-US" smtClean="0">
                <a:solidFill>
                  <a:prstClr val="black">
                    <a:tint val="75000"/>
                  </a:prstClr>
                </a:solidFill>
              </a:rPr>
              <a:pPr/>
              <a:t>12/10/2024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982424-3023-424A-9BF2-15DF97E40D6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5878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77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68C1A1-4065-47E2-8C21-6864C06038C4}" type="datetimeFigureOut">
              <a:rPr lang="en-US" smtClean="0">
                <a:solidFill>
                  <a:prstClr val="black">
                    <a:tint val="75000"/>
                  </a:prstClr>
                </a:solidFill>
              </a:rPr>
              <a:pPr/>
              <a:t>12/10/2024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982424-3023-424A-9BF2-15DF97E40D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69432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77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68C1A1-4065-47E2-8C21-6864C06038C4}" type="datetimeFigureOut">
              <a:rPr lang="en-US" smtClean="0">
                <a:solidFill>
                  <a:prstClr val="black">
                    <a:tint val="75000"/>
                  </a:prstClr>
                </a:solidFill>
                <a:cs typeface="Arial"/>
                <a:sym typeface="Arial"/>
              </a:rPr>
              <a:pPr/>
              <a:t>12/10/2024</a:t>
            </a:fld>
            <a:endParaRPr lang="en-US" dirty="0">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982424-3023-424A-9BF2-15DF97E40D63}" type="slidenum">
              <a:rPr lang="en-US" smtClean="0">
                <a:solidFill>
                  <a:prstClr val="black">
                    <a:tint val="75000"/>
                  </a:prstClr>
                </a:solidFill>
                <a:cs typeface="Arial"/>
                <a:sym typeface="Arial"/>
              </a:rPr>
              <a:pPr/>
              <a:t>‹#›</a:t>
            </a:fld>
            <a:endParaRPr lang="en-US" dirty="0">
              <a:solidFill>
                <a:prstClr val="black">
                  <a:tint val="75000"/>
                </a:prstClr>
              </a:solidFill>
              <a:cs typeface="Arial"/>
              <a:sym typeface="Arial"/>
            </a:endParaRPr>
          </a:p>
        </p:txBody>
      </p:sp>
    </p:spTree>
    <p:extLst>
      <p:ext uri="{BB962C8B-B14F-4D97-AF65-F5344CB8AC3E}">
        <p14:creationId xmlns:p14="http://schemas.microsoft.com/office/powerpoint/2010/main" val="193016600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77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768C1A1-4065-47E2-8C21-6864C06038C4}" type="datetimeFigureOut">
              <a:rPr lang="en-US" smtClean="0">
                <a:solidFill>
                  <a:prstClr val="black">
                    <a:tint val="75000"/>
                  </a:prstClr>
                </a:solidFill>
                <a:cs typeface="Arial"/>
                <a:sym typeface="Arial"/>
              </a:rPr>
              <a:pPr/>
              <a:t>12/10/2024</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982424-3023-424A-9BF2-15DF97E40D63}"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
        <p:nvSpPr>
          <p:cNvPr id="7" name="Rectangle 6">
            <a:extLst>
              <a:ext uri="{FF2B5EF4-FFF2-40B4-BE49-F238E27FC236}">
                <a16:creationId xmlns:a16="http://schemas.microsoft.com/office/drawing/2014/main" id="{0517076B-4235-4D49-A0C4-BD65694BF88F}"/>
              </a:ext>
            </a:extLst>
          </p:cNvPr>
          <p:cNvSpPr/>
          <p:nvPr userDrawn="1"/>
        </p:nvSpPr>
        <p:spPr>
          <a:xfrm>
            <a:off x="104775" y="114300"/>
            <a:ext cx="8913813" cy="4943475"/>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latin typeface="Arial"/>
              <a:cs typeface="Arial"/>
              <a:sym typeface="Arial"/>
            </a:endParaRPr>
          </a:p>
        </p:txBody>
      </p:sp>
      <p:pic>
        <p:nvPicPr>
          <p:cNvPr id="8" name="Picture 1" descr="Layered P Logomark Primary Blue.png">
            <a:extLst>
              <a:ext uri="{FF2B5EF4-FFF2-40B4-BE49-F238E27FC236}">
                <a16:creationId xmlns:a16="http://schemas.microsoft.com/office/drawing/2014/main" id="{586990A2-6B7B-487A-A818-82C1776CA784}"/>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57175" y="4257675"/>
            <a:ext cx="514350" cy="673100"/>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2701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https://www.google.com/url?sa=i&amp;rct=j&amp;q=&amp;esrc=s&amp;source=images&amp;cd=&amp;cad=rja&amp;uact=8&amp;ved=2ahUKEwj9ofS09uXmAhVJHjQIHRriA0QQjRx6BAgBEAQ&amp;url=https://www.stockio.com/free-icon/home-filo-icon&amp;psig=AOvVaw33jLipo7b1FQscm8TBmKvd&amp;ust=1578089166880868" TargetMode="External"/><Relationship Id="rId3" Type="http://schemas.openxmlformats.org/officeDocument/2006/relationships/image" Target="../media/image1.png"/><Relationship Id="rId7" Type="http://schemas.openxmlformats.org/officeDocument/2006/relationships/hyperlink" Target="https://www.google.com/url?sa=i&amp;rct=j&amp;q=&amp;esrc=s&amp;source=images&amp;cd=&amp;cad=rja&amp;uact=8&amp;ved=2ahUKEwj8yNGl9uXmAhXXCTQIHTSpCisQjRx6BAgBEAQ&amp;url=https://www.vectorstock.com/royalty-free-vector/store-icon-flat-isolated-on-white-vector-20842001&amp;psig=AOvVaw2MusFa7b6QbaSVyRq-6UV-&amp;ust=1578089136429446" TargetMode="External"/><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13.png"/><Relationship Id="rId11" Type="http://schemas.openxmlformats.org/officeDocument/2006/relationships/hyperlink" Target="https://b.serfo.com/a/computer-icon52b-8128-4a32-81b9-d33cbbe0afef/" TargetMode="External"/><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5.jpeg"/><Relationship Id="rId4" Type="http://schemas.openxmlformats.org/officeDocument/2006/relationships/hyperlink" Target="https://www.google.com/url?sa=i&amp;rct=j&amp;q=&amp;esrc=s&amp;source=images&amp;cd=&amp;cad=rja&amp;uact=8&amp;ved=2ahUKEwiyrqfU9uXmAhXTHzQIHX8hBK0QjRx6BAgBEAQ&amp;url=https://www.flaticon.com/free-icon/restaurant_242452&amp;psig=AOvVaw17kuckldRghcJu2fe3cCcZ&amp;ust=1578089217171327" TargetMode="External"/><Relationship Id="rId9" Type="http://schemas.openxmlformats.org/officeDocument/2006/relationships/hyperlink" Target="https://www.google.com/url?sa=i&amp;rct=j&amp;q=&amp;esrc=s&amp;source=images&amp;cd=&amp;ved=2ahUKEwiTvsaW9uXmAhWtJzQIHSX3BicQjRx6BAgBEAQ&amp;url=https://www.vectorstock.com/royalty-free-vector/hotel-icon-summer-vacation-vector-13874838&amp;psig=AOvVaw1NKCSWS8Oi-vj3rBbBNv0w&amp;ust=1578089101816814" TargetMode="External"/><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ved=2ahUKEwjg0N_3_uXmAhVJJzQIHWbtBFgQjRx6BAgBEAQ&amp;url=http://clipart-library.com/clip-art/neighborhood-silhouette-vector-21.htm&amp;psig=AOvVaw1TVHDFWtsV_A8lEVG0j2BX&amp;ust=1578091443795911"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8" Type="http://schemas.openxmlformats.org/officeDocument/2006/relationships/hyperlink" Target="tel:+1-800-786-2929" TargetMode="External"/><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0.JPG"/><Relationship Id="rId11" Type="http://schemas.openxmlformats.org/officeDocument/2006/relationships/hyperlink" Target="https://bulletinboards.1800runaway.org/forum" TargetMode="External"/><Relationship Id="rId5" Type="http://schemas.openxmlformats.org/officeDocument/2006/relationships/image" Target="../media/image49.jpeg"/><Relationship Id="rId10" Type="http://schemas.openxmlformats.org/officeDocument/2006/relationships/hyperlink" Target="https://app.five9.com/consoles/EmailConsole/index.html?title=NRS%20Crisis%20Email%20Services&amp;tenant=National%20Runaway%20Switchboard%20DBA%20National%20Runaway%20Safeline&amp;profiles=Webform%20Email&amp;showProfiles=false&amp;autostart=true&amp;theme=default-theme.css&amp;fields=%7b%22name%22:%7b%22value%22:%22%22,%22show%22:true,%22label%22:%22*%20First%20Name%20(%20*%20all%20fields%20are%20required)%22%7d,%22email%22:%7b%22value%22:%22%22,%22show%22:true,%22label%22:%22*%20Email%20(Due%20to%20school%20settings,%20we%20may%20not%20be%20able%20to%20respond%20to%20school%20email%20accounts.%20Please%20use%20a%20personal%20email%20account%20if%20possible.)%22%7d,%22subject%22:%7b%22value%22:%22%22,%22show%22:true,%22label%22:%22*%20Concerning%20(Family%20Dynamics,%20Peer%20Issues,%20Mental%20Health,%20Abuse,%20Human%20Trafficking,%20School,%20Economics,%20Youth%20and%20Family%20Services,%20Health,%20LGBTQ,%20Transportation,%20other)%22%7d,%22City%22:%7b%22value%22:%22%22,%22show%22:true,%22label%22:%22*%20City%22,%22required%22:false%7d,%22State%22:%7b%22value%22:%22%22,%22show%22:true,%22label%22:%22*%20State%22,%22required%22:false%7d,%22Age%22:%7b%22value%22:%22%22,%22show%22:true,%22label%22:%22*%20Age%22,%22required%22:false%7d,%22Gender%22:%7b%22value%22:%22%22,%22show%22:true,%22label%22:%22*%20Gender%20(male,%20female,%20transgender,%20gender%20nonconforming,%20other)%22,%22required%22:false%7d,%22Race%20Ethnicity%22:%7b%22value%22:%22%22,%22show%22:true,%22label%22:%22*%20Race%20Ethnicity%20(Caucasian,%20African%20American,%20Hispanic,%20Multi-Racial,%20American%20Indian,%20Alaskan%20Native,%20Asian,%20Native%20Hawaiian,%20other)%22,%22required%22:false%7d%7d" TargetMode="External"/><Relationship Id="rId4" Type="http://schemas.openxmlformats.org/officeDocument/2006/relationships/image" Target="../media/image48.jpg"/><Relationship Id="rId9" Type="http://schemas.openxmlformats.org/officeDocument/2006/relationships/hyperlink" Target="https://na0messaging.icarol.com/ConsumerRegistration.aspx?org=64382&amp;pid=254&amp;cc=en-U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ideo" Target="https://www.youtube.com/embed/35uM5VMrZas?feature=oembed" TargetMode="External"/><Relationship Id="rId5" Type="http://schemas.openxmlformats.org/officeDocument/2006/relationships/image" Target="../media/image11.jpeg"/><Relationship Id="rId4" Type="http://schemas.openxmlformats.org/officeDocument/2006/relationships/hyperlink" Target="http://bit.ly/HumanTraffickingBlueCampaig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542C3-270C-41E5-B55A-DCA234AE7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6400802" y="4029075"/>
            <a:ext cx="2743198" cy="1114425"/>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8" name="Picture 2" descr="E:\Sequence 01.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Lst>
          </a:blip>
          <a:srcRect/>
          <a:stretch>
            <a:fillRect/>
          </a:stretch>
        </p:blipFill>
        <p:spPr bwMode="auto">
          <a:xfrm>
            <a:off x="6400802" y="3814762"/>
            <a:ext cx="2743198" cy="1543050"/>
          </a:xfrm>
          <a:prstGeom prst="rect">
            <a:avLst/>
          </a:prstGeom>
          <a:noFill/>
          <a:effectLst/>
        </p:spPr>
      </p:pic>
      <p:sp>
        <p:nvSpPr>
          <p:cNvPr id="5" name="Rectangle 4"/>
          <p:cNvSpPr/>
          <p:nvPr/>
        </p:nvSpPr>
        <p:spPr>
          <a:xfrm>
            <a:off x="0" y="4029075"/>
            <a:ext cx="6393182" cy="11144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77C0"/>
                </a:solidFill>
                <a:effectLst/>
                <a:uLnTx/>
                <a:uFillTx/>
                <a:latin typeface="Century Gothic" panose="020B0502020202020204" pitchFamily="34" charset="0"/>
                <a:ea typeface="+mn-ea"/>
                <a:cs typeface="+mn-cs"/>
              </a:rPr>
              <a:t>La </a:t>
            </a:r>
            <a:r>
              <a:rPr kumimoji="0" lang="en-US" sz="4400" b="0" i="0" u="none" strike="noStrike" kern="1200" cap="none" spc="0" normalizeH="0" baseline="0" noProof="0" dirty="0" err="1">
                <a:ln>
                  <a:noFill/>
                </a:ln>
                <a:solidFill>
                  <a:srgbClr val="0077C0"/>
                </a:solidFill>
                <a:effectLst/>
                <a:uLnTx/>
                <a:uFillTx/>
                <a:latin typeface="Century Gothic" panose="020B0502020202020204" pitchFamily="34" charset="0"/>
                <a:ea typeface="+mn-ea"/>
                <a:cs typeface="+mn-cs"/>
              </a:rPr>
              <a:t>Trata</a:t>
            </a:r>
            <a:r>
              <a:rPr kumimoji="0" lang="en-US" sz="4400" b="0" i="0" u="none" strike="noStrike" kern="1200" cap="none" spc="0" normalizeH="0" baseline="0" noProof="0" dirty="0">
                <a:ln>
                  <a:noFill/>
                </a:ln>
                <a:solidFill>
                  <a:srgbClr val="0077C0"/>
                </a:solidFill>
                <a:effectLst/>
                <a:uLnTx/>
                <a:uFillTx/>
                <a:latin typeface="Century Gothic" panose="020B0502020202020204" pitchFamily="34" charset="0"/>
                <a:ea typeface="+mn-ea"/>
                <a:cs typeface="+mn-cs"/>
              </a:rPr>
              <a:t> de Personas</a:t>
            </a:r>
            <a:endParaRPr kumimoji="0" lang="en-US" sz="4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70600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Layered P Logomark Primary 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5"/>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sz="3600" b="1" dirty="0">
                <a:solidFill>
                  <a:srgbClr val="0077C0"/>
                </a:solidFill>
                <a:latin typeface="Century Gothic" panose="020B0502020202020204" pitchFamily="34" charset="0"/>
              </a:rPr>
              <a:t>¿</a:t>
            </a:r>
            <a:r>
              <a:rPr lang="en-US" sz="3600" b="1" dirty="0" err="1">
                <a:solidFill>
                  <a:srgbClr val="0077C0"/>
                </a:solidFill>
                <a:latin typeface="Century Gothic" panose="020B0502020202020204" pitchFamily="34" charset="0"/>
              </a:rPr>
              <a:t>Dónde</a:t>
            </a:r>
            <a:r>
              <a:rPr lang="en-US" sz="3600" b="1" dirty="0">
                <a:solidFill>
                  <a:srgbClr val="0077C0"/>
                </a:solidFill>
                <a:latin typeface="Century Gothic" panose="020B0502020202020204" pitchFamily="34" charset="0"/>
              </a:rPr>
              <a:t> </a:t>
            </a:r>
            <a:r>
              <a:rPr lang="en-US" sz="3600" b="1" dirty="0" err="1">
                <a:solidFill>
                  <a:srgbClr val="0077C0"/>
                </a:solidFill>
                <a:latin typeface="Century Gothic" panose="020B0502020202020204" pitchFamily="34" charset="0"/>
              </a:rPr>
              <a:t>ocurre</a:t>
            </a:r>
            <a:r>
              <a:rPr lang="en-US" sz="3600" b="1" dirty="0">
                <a:solidFill>
                  <a:srgbClr val="0077C0"/>
                </a:solidFill>
                <a:latin typeface="Century Gothic" panose="020B0502020202020204" pitchFamily="34" charset="0"/>
              </a:rPr>
              <a:t> la </a:t>
            </a:r>
            <a:r>
              <a:rPr lang="en-US" sz="3600" b="1" dirty="0" err="1">
                <a:solidFill>
                  <a:srgbClr val="0077C0"/>
                </a:solidFill>
                <a:latin typeface="Century Gothic" panose="020B0502020202020204" pitchFamily="34" charset="0"/>
              </a:rPr>
              <a:t>trata</a:t>
            </a:r>
            <a:r>
              <a:rPr lang="en-US" sz="3600" b="1" dirty="0">
                <a:solidFill>
                  <a:srgbClr val="0077C0"/>
                </a:solidFill>
                <a:latin typeface="Century Gothic" panose="020B0502020202020204" pitchFamily="34" charset="0"/>
              </a:rPr>
              <a:t> de personas?</a:t>
            </a:r>
          </a:p>
        </p:txBody>
      </p:sp>
      <p:pic>
        <p:nvPicPr>
          <p:cNvPr id="10256" name="Picture 16" descr="Image result for restaurant ic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5131" y="3124724"/>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809593" y="3113039"/>
            <a:ext cx="1524814" cy="146992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store icon">
            <a:hlinkClick r:id="rId7"/>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2534" b="9560"/>
          <a:stretch/>
        </p:blipFill>
        <p:spPr bwMode="auto">
          <a:xfrm>
            <a:off x="627659" y="1188398"/>
            <a:ext cx="1487883" cy="14125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2631696"/>
            <a:ext cx="2133600" cy="338554"/>
          </a:xfrm>
          <a:prstGeom prst="rect">
            <a:avLst/>
          </a:prstGeom>
          <a:noFill/>
        </p:spPr>
        <p:txBody>
          <a:bodyPr wrap="square" rtlCol="0">
            <a:spAutoFit/>
          </a:bodyPr>
          <a:lstStyle/>
          <a:p>
            <a:pPr algn="ctr"/>
            <a:r>
              <a:rPr lang="en-US" sz="1600" dirty="0" err="1">
                <a:solidFill>
                  <a:prstClr val="black"/>
                </a:solidFill>
              </a:rPr>
              <a:t>Negocio</a:t>
            </a:r>
            <a:r>
              <a:rPr lang="en-US" sz="1600" dirty="0">
                <a:solidFill>
                  <a:prstClr val="black"/>
                </a:solidFill>
              </a:rPr>
              <a:t> </a:t>
            </a:r>
            <a:r>
              <a:rPr lang="en-US" sz="1600" dirty="0" err="1">
                <a:solidFill>
                  <a:prstClr val="black"/>
                </a:solidFill>
              </a:rPr>
              <a:t>comercial</a:t>
            </a:r>
            <a:endParaRPr lang="en-US" sz="1600" dirty="0">
              <a:solidFill>
                <a:prstClr val="black"/>
              </a:solidFill>
            </a:endParaRPr>
          </a:p>
        </p:txBody>
      </p:sp>
      <p:grpSp>
        <p:nvGrpSpPr>
          <p:cNvPr id="10" name="Group 9"/>
          <p:cNvGrpSpPr/>
          <p:nvPr/>
        </p:nvGrpSpPr>
        <p:grpSpPr>
          <a:xfrm>
            <a:off x="2667001" y="1205999"/>
            <a:ext cx="1628964" cy="1764251"/>
            <a:chOff x="2660528" y="1201742"/>
            <a:chExt cx="1628964" cy="1764251"/>
          </a:xfrm>
        </p:grpSpPr>
        <p:pic>
          <p:nvPicPr>
            <p:cNvPr id="10248" name="Picture 8" descr="Image result for hotel icon">
              <a:hlinkClick r:id="rId9"/>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b="8393"/>
            <a:stretch/>
          </p:blipFill>
          <p:spPr bwMode="auto">
            <a:xfrm>
              <a:off x="2826688" y="1201742"/>
              <a:ext cx="1400790" cy="138587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660528" y="2627439"/>
              <a:ext cx="1628964" cy="338554"/>
            </a:xfrm>
            <a:prstGeom prst="rect">
              <a:avLst/>
            </a:prstGeom>
            <a:noFill/>
          </p:spPr>
          <p:txBody>
            <a:bodyPr wrap="square" rtlCol="0">
              <a:spAutoFit/>
            </a:bodyPr>
            <a:lstStyle/>
            <a:p>
              <a:pPr algn="ctr"/>
              <a:r>
                <a:rPr lang="en-US" sz="1600" dirty="0" err="1">
                  <a:solidFill>
                    <a:prstClr val="black"/>
                  </a:solidFill>
                </a:rPr>
                <a:t>Hoteles</a:t>
              </a:r>
              <a:r>
                <a:rPr lang="en-US" sz="1600" dirty="0">
                  <a:solidFill>
                    <a:prstClr val="black"/>
                  </a:solidFill>
                </a:rPr>
                <a:t>/</a:t>
              </a:r>
              <a:r>
                <a:rPr lang="en-US" sz="1600" dirty="0" err="1">
                  <a:solidFill>
                    <a:prstClr val="black"/>
                  </a:solidFill>
                </a:rPr>
                <a:t>Moteles</a:t>
              </a:r>
              <a:endParaRPr lang="en-US" sz="1600" dirty="0">
                <a:solidFill>
                  <a:prstClr val="black"/>
                </a:solidFill>
              </a:endParaRPr>
            </a:p>
          </p:txBody>
        </p:sp>
      </p:grpSp>
      <p:grpSp>
        <p:nvGrpSpPr>
          <p:cNvPr id="8" name="Group 7"/>
          <p:cNvGrpSpPr/>
          <p:nvPr/>
        </p:nvGrpSpPr>
        <p:grpSpPr>
          <a:xfrm>
            <a:off x="4951571" y="1173282"/>
            <a:ext cx="1524815" cy="1796968"/>
            <a:chOff x="4855873" y="1173282"/>
            <a:chExt cx="1524815" cy="1796968"/>
          </a:xfrm>
        </p:grpSpPr>
        <p:pic>
          <p:nvPicPr>
            <p:cNvPr id="10246" name="Picture 6" descr="Image result for computer icon">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96881" y="1173282"/>
              <a:ext cx="1442798" cy="14427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55873" y="2631696"/>
              <a:ext cx="1524815" cy="338554"/>
            </a:xfrm>
            <a:prstGeom prst="rect">
              <a:avLst/>
            </a:prstGeom>
            <a:noFill/>
          </p:spPr>
          <p:txBody>
            <a:bodyPr wrap="square" rtlCol="0">
              <a:spAutoFit/>
            </a:bodyPr>
            <a:lstStyle/>
            <a:p>
              <a:pPr algn="ctr"/>
              <a:r>
                <a:rPr lang="en-US" sz="1600" dirty="0" err="1">
                  <a:solidFill>
                    <a:prstClr val="black"/>
                  </a:solidFill>
                </a:rPr>
                <a:t>En</a:t>
              </a:r>
              <a:r>
                <a:rPr lang="en-US" sz="1600" dirty="0">
                  <a:solidFill>
                    <a:prstClr val="black"/>
                  </a:solidFill>
                </a:rPr>
                <a:t> </a:t>
              </a:r>
              <a:r>
                <a:rPr lang="en-US" sz="1600" dirty="0" err="1">
                  <a:solidFill>
                    <a:prstClr val="black"/>
                  </a:solidFill>
                </a:rPr>
                <a:t>línea</a:t>
              </a:r>
              <a:endParaRPr lang="en-US" sz="1600" dirty="0">
                <a:solidFill>
                  <a:prstClr val="black"/>
                </a:solidFill>
              </a:endParaRPr>
            </a:p>
          </p:txBody>
        </p:sp>
      </p:grpSp>
      <p:grpSp>
        <p:nvGrpSpPr>
          <p:cNvPr id="6" name="Group 5"/>
          <p:cNvGrpSpPr/>
          <p:nvPr/>
        </p:nvGrpSpPr>
        <p:grpSpPr>
          <a:xfrm>
            <a:off x="7131994" y="1161923"/>
            <a:ext cx="1524815" cy="1808327"/>
            <a:chOff x="6979433" y="1161923"/>
            <a:chExt cx="1524815" cy="1808327"/>
          </a:xfrm>
        </p:grpSpPr>
        <p:pic>
          <p:nvPicPr>
            <p:cNvPr id="10252" name="Picture 12" descr="Image result for home icon">
              <a:hlinkClick r:id="rId13"/>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9082" y="1161923"/>
              <a:ext cx="1465516" cy="14655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979433" y="2631696"/>
              <a:ext cx="1524815" cy="338554"/>
            </a:xfrm>
            <a:prstGeom prst="rect">
              <a:avLst/>
            </a:prstGeom>
            <a:noFill/>
          </p:spPr>
          <p:txBody>
            <a:bodyPr wrap="square" rtlCol="0">
              <a:spAutoFit/>
            </a:bodyPr>
            <a:lstStyle/>
            <a:p>
              <a:pPr algn="ctr"/>
              <a:r>
                <a:rPr lang="en-US" sz="1600" dirty="0">
                  <a:solidFill>
                    <a:prstClr val="black"/>
                  </a:solidFill>
                </a:rPr>
                <a:t>Residencias</a:t>
              </a:r>
            </a:p>
          </p:txBody>
        </p:sp>
      </p:grpSp>
      <p:sp>
        <p:nvSpPr>
          <p:cNvPr id="22" name="TextBox 21"/>
          <p:cNvSpPr txBox="1"/>
          <p:nvPr/>
        </p:nvSpPr>
        <p:spPr>
          <a:xfrm>
            <a:off x="1260116" y="4588528"/>
            <a:ext cx="1960680" cy="338554"/>
          </a:xfrm>
          <a:prstGeom prst="rect">
            <a:avLst/>
          </a:prstGeom>
          <a:noFill/>
        </p:spPr>
        <p:txBody>
          <a:bodyPr wrap="square" rtlCol="0">
            <a:spAutoFit/>
          </a:bodyPr>
          <a:lstStyle/>
          <a:p>
            <a:pPr algn="ctr"/>
            <a:r>
              <a:rPr lang="en-US" sz="1600" dirty="0" err="1">
                <a:solidFill>
                  <a:prstClr val="black"/>
                </a:solidFill>
              </a:rPr>
              <a:t>Restaurantes</a:t>
            </a:r>
            <a:endParaRPr lang="en-US" sz="1600" dirty="0">
              <a:solidFill>
                <a:prstClr val="black"/>
              </a:solidFill>
            </a:endParaRPr>
          </a:p>
        </p:txBody>
      </p:sp>
      <p:sp>
        <p:nvSpPr>
          <p:cNvPr id="23" name="TextBox 22"/>
          <p:cNvSpPr txBox="1"/>
          <p:nvPr/>
        </p:nvSpPr>
        <p:spPr>
          <a:xfrm>
            <a:off x="3428489" y="4589714"/>
            <a:ext cx="2287022" cy="338554"/>
          </a:xfrm>
          <a:prstGeom prst="rect">
            <a:avLst/>
          </a:prstGeom>
          <a:noFill/>
        </p:spPr>
        <p:txBody>
          <a:bodyPr wrap="square" rtlCol="0">
            <a:spAutoFit/>
          </a:bodyPr>
          <a:lstStyle/>
          <a:p>
            <a:pPr algn="ctr"/>
            <a:r>
              <a:rPr lang="en-US" sz="1600" dirty="0" err="1">
                <a:solidFill>
                  <a:prstClr val="black"/>
                </a:solidFill>
              </a:rPr>
              <a:t>Centros</a:t>
            </a:r>
            <a:r>
              <a:rPr lang="en-US" sz="1600" dirty="0">
                <a:solidFill>
                  <a:prstClr val="black"/>
                </a:solidFill>
              </a:rPr>
              <a:t> de </a:t>
            </a:r>
            <a:r>
              <a:rPr lang="en-US" sz="1600" dirty="0" err="1">
                <a:solidFill>
                  <a:prstClr val="black"/>
                </a:solidFill>
              </a:rPr>
              <a:t>salud</a:t>
            </a:r>
            <a:r>
              <a:rPr lang="en-US" sz="1600" dirty="0">
                <a:solidFill>
                  <a:prstClr val="black"/>
                </a:solidFill>
              </a:rPr>
              <a:t> /</a:t>
            </a:r>
            <a:r>
              <a:rPr lang="en-US" sz="1600" dirty="0" err="1">
                <a:solidFill>
                  <a:prstClr val="black"/>
                </a:solidFill>
              </a:rPr>
              <a:t>belleza</a:t>
            </a:r>
            <a:endParaRPr lang="en-US" sz="1600" dirty="0">
              <a:solidFill>
                <a:prstClr val="black"/>
              </a:solidFill>
            </a:endParaRPr>
          </a:p>
        </p:txBody>
      </p:sp>
      <p:pic>
        <p:nvPicPr>
          <p:cNvPr id="21" name="Picture 20">
            <a:extLst>
              <a:ext uri="{FF2B5EF4-FFF2-40B4-BE49-F238E27FC236}">
                <a16:creationId xmlns:a16="http://schemas.microsoft.com/office/drawing/2014/main" id="{A7FD3C3B-1285-497F-BC0E-59477397CC9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7679" t="28737" r="27293" b="29361"/>
          <a:stretch/>
        </p:blipFill>
        <p:spPr>
          <a:xfrm>
            <a:off x="6184149" y="3065766"/>
            <a:ext cx="1572224" cy="1463040"/>
          </a:xfrm>
          <a:prstGeom prst="rect">
            <a:avLst/>
          </a:prstGeom>
        </p:spPr>
      </p:pic>
      <p:sp>
        <p:nvSpPr>
          <p:cNvPr id="24" name="TextBox 23">
            <a:extLst>
              <a:ext uri="{FF2B5EF4-FFF2-40B4-BE49-F238E27FC236}">
                <a16:creationId xmlns:a16="http://schemas.microsoft.com/office/drawing/2014/main" id="{BFDDC5FB-31A4-43A2-84BE-28DCCDA34273}"/>
              </a:ext>
            </a:extLst>
          </p:cNvPr>
          <p:cNvSpPr txBox="1"/>
          <p:nvPr/>
        </p:nvSpPr>
        <p:spPr>
          <a:xfrm>
            <a:off x="5979661" y="4543489"/>
            <a:ext cx="1981200" cy="338554"/>
          </a:xfrm>
          <a:prstGeom prst="rect">
            <a:avLst/>
          </a:prstGeom>
          <a:noFill/>
        </p:spPr>
        <p:txBody>
          <a:bodyPr wrap="square" rtlCol="0">
            <a:spAutoFit/>
          </a:bodyPr>
          <a:lstStyle/>
          <a:p>
            <a:pPr algn="ctr"/>
            <a:r>
              <a:rPr lang="en-US" sz="1600" dirty="0" err="1">
                <a:solidFill>
                  <a:prstClr val="black"/>
                </a:solidFill>
              </a:rPr>
              <a:t>Escuelas</a:t>
            </a:r>
            <a:endParaRPr lang="en-US" sz="1600" dirty="0">
              <a:solidFill>
                <a:prstClr val="black"/>
              </a:solidFill>
            </a:endParaRPr>
          </a:p>
        </p:txBody>
      </p:sp>
    </p:spTree>
    <p:extLst>
      <p:ext uri="{BB962C8B-B14F-4D97-AF65-F5344CB8AC3E}">
        <p14:creationId xmlns:p14="http://schemas.microsoft.com/office/powerpoint/2010/main" val="118229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11932"/>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3"/>
          <p:cNvSpPr txBox="1">
            <a:spLocks/>
          </p:cNvSpPr>
          <p:nvPr/>
        </p:nvSpPr>
        <p:spPr>
          <a:xfrm>
            <a:off x="228600" y="205979"/>
            <a:ext cx="8534400" cy="857250"/>
          </a:xfrm>
          <a:prstGeom prst="rect">
            <a:avLst/>
          </a:prstGeom>
          <a:solidFill>
            <a:sysClr val="window" lastClr="FFFFFF">
              <a:alpha val="50000"/>
            </a:sys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0077C0"/>
                </a:solidFill>
                <a:latin typeface="Century Gothic" panose="020B0502020202020204" pitchFamily="34" charset="0"/>
              </a:rPr>
              <a:t>La </a:t>
            </a:r>
            <a:r>
              <a:rPr lang="en-US" b="1" dirty="0" err="1">
                <a:solidFill>
                  <a:srgbClr val="0077C0"/>
                </a:solidFill>
                <a:latin typeface="Century Gothic" panose="020B0502020202020204" pitchFamily="34" charset="0"/>
              </a:rPr>
              <a:t>Trata</a:t>
            </a:r>
            <a:r>
              <a:rPr lang="en-US" b="1" dirty="0">
                <a:solidFill>
                  <a:srgbClr val="0077C0"/>
                </a:solidFill>
                <a:latin typeface="Century Gothic" panose="020B0502020202020204" pitchFamily="34" charset="0"/>
              </a:rPr>
              <a:t> de Personas </a:t>
            </a:r>
            <a:r>
              <a:rPr lang="en-US" b="1" dirty="0" err="1">
                <a:solidFill>
                  <a:srgbClr val="0077C0"/>
                </a:solidFill>
                <a:latin typeface="Century Gothic" panose="020B0502020202020204" pitchFamily="34" charset="0"/>
              </a:rPr>
              <a:t>en</a:t>
            </a:r>
            <a:r>
              <a:rPr lang="en-US" b="1" dirty="0">
                <a:solidFill>
                  <a:srgbClr val="0077C0"/>
                </a:solidFill>
                <a:latin typeface="Century Gothic" panose="020B0502020202020204" pitchFamily="34" charset="0"/>
              </a:rPr>
              <a:t> EE.UU</a:t>
            </a:r>
            <a:endParaRPr lang="en-US" b="1" dirty="0">
              <a:solidFill>
                <a:srgbClr val="0077C0"/>
              </a:solidFill>
            </a:endParaRPr>
          </a:p>
        </p:txBody>
      </p:sp>
      <p:sp>
        <p:nvSpPr>
          <p:cNvPr id="5" name="Text Placeholder 4"/>
          <p:cNvSpPr>
            <a:spLocks noGrp="1"/>
          </p:cNvSpPr>
          <p:nvPr>
            <p:ph type="body" idx="1"/>
          </p:nvPr>
        </p:nvSpPr>
        <p:spPr>
          <a:xfrm>
            <a:off x="604838" y="919759"/>
            <a:ext cx="4040188" cy="479822"/>
          </a:xfrm>
        </p:spPr>
        <p:txBody>
          <a:bodyPr/>
          <a:lstStyle/>
          <a:p>
            <a:r>
              <a:rPr lang="en-US" dirty="0" err="1">
                <a:latin typeface="Century Gothic" panose="020B0502020202020204" pitchFamily="34" charset="0"/>
              </a:rPr>
              <a:t>Tráfico</a:t>
            </a:r>
            <a:r>
              <a:rPr lang="en-US" dirty="0">
                <a:latin typeface="Century Gothic" panose="020B0502020202020204" pitchFamily="34" charset="0"/>
              </a:rPr>
              <a:t> Sexual</a:t>
            </a:r>
          </a:p>
        </p:txBody>
      </p:sp>
      <p:sp>
        <p:nvSpPr>
          <p:cNvPr id="6" name="Content Placeholder 5"/>
          <p:cNvSpPr>
            <a:spLocks noGrp="1"/>
          </p:cNvSpPr>
          <p:nvPr>
            <p:ph sz="half" idx="2"/>
          </p:nvPr>
        </p:nvSpPr>
        <p:spPr>
          <a:xfrm>
            <a:off x="324552" y="1604105"/>
            <a:ext cx="4040188" cy="2963466"/>
          </a:xfrm>
        </p:spPr>
        <p:txBody>
          <a:bodyPr>
            <a:noAutofit/>
          </a:bodyPr>
          <a:lstStyle/>
          <a:p>
            <a:pPr>
              <a:buFont typeface="Wingdings" panose="05000000000000000000" pitchFamily="2" charset="2"/>
              <a:buChar char="§"/>
            </a:pPr>
            <a:r>
              <a:rPr lang="es-ES" sz="1900" dirty="0">
                <a:latin typeface="Century Gothic" panose="020B0502020202020204" pitchFamily="34" charset="0"/>
              </a:rPr>
              <a:t>Prostitución callejera</a:t>
            </a:r>
          </a:p>
          <a:p>
            <a:pPr>
              <a:buFont typeface="Wingdings" panose="05000000000000000000" pitchFamily="2" charset="2"/>
              <a:buChar char="§"/>
            </a:pPr>
            <a:r>
              <a:rPr lang="es-ES" sz="1900" dirty="0">
                <a:latin typeface="Century Gothic" panose="020B0502020202020204" pitchFamily="34" charset="0"/>
              </a:rPr>
              <a:t>Salones de masaje</a:t>
            </a:r>
          </a:p>
          <a:p>
            <a:pPr>
              <a:buFont typeface="Wingdings" panose="05000000000000000000" pitchFamily="2" charset="2"/>
              <a:buChar char="§"/>
            </a:pPr>
            <a:r>
              <a:rPr lang="es-ES" sz="1900" dirty="0">
                <a:latin typeface="Century Gothic" panose="020B0502020202020204" pitchFamily="34" charset="0"/>
              </a:rPr>
              <a:t>Burdeles residenciales</a:t>
            </a:r>
          </a:p>
          <a:p>
            <a:pPr>
              <a:buFont typeface="Wingdings" panose="05000000000000000000" pitchFamily="2" charset="2"/>
              <a:buChar char="§"/>
            </a:pPr>
            <a:r>
              <a:rPr lang="es-ES" sz="1900" dirty="0">
                <a:latin typeface="Century Gothic" panose="020B0502020202020204" pitchFamily="34" charset="0"/>
              </a:rPr>
              <a:t>Servicios de acompañantes</a:t>
            </a:r>
          </a:p>
          <a:p>
            <a:pPr>
              <a:buFont typeface="Wingdings" panose="05000000000000000000" pitchFamily="2" charset="2"/>
              <a:buChar char="§"/>
            </a:pPr>
            <a:r>
              <a:rPr lang="es-ES" sz="1900" dirty="0">
                <a:latin typeface="Century Gothic" panose="020B0502020202020204" pitchFamily="34" charset="0"/>
              </a:rPr>
              <a:t>Explotación en línea</a:t>
            </a:r>
          </a:p>
          <a:p>
            <a:pPr>
              <a:buFont typeface="Wingdings" panose="05000000000000000000" pitchFamily="2" charset="2"/>
              <a:buChar char="§"/>
            </a:pPr>
            <a:r>
              <a:rPr lang="es-ES" sz="1900" dirty="0">
                <a:latin typeface="Century Gothic" panose="020B0502020202020204" pitchFamily="34" charset="0"/>
              </a:rPr>
              <a:t>Hoteles y moteles</a:t>
            </a:r>
          </a:p>
          <a:p>
            <a:pPr>
              <a:buFont typeface="Wingdings" panose="05000000000000000000" pitchFamily="2" charset="2"/>
              <a:buChar char="§"/>
            </a:pPr>
            <a:r>
              <a:rPr lang="es-ES" sz="1900" dirty="0">
                <a:latin typeface="Century Gothic" panose="020B0502020202020204" pitchFamily="34" charset="0"/>
              </a:rPr>
              <a:t>Paradas de camiones</a:t>
            </a:r>
          </a:p>
          <a:p>
            <a:pPr>
              <a:buFont typeface="Wingdings" panose="05000000000000000000" pitchFamily="2" charset="2"/>
              <a:buChar char="§"/>
            </a:pPr>
            <a:r>
              <a:rPr lang="es-ES" sz="1900" dirty="0">
                <a:latin typeface="Century Gothic" panose="020B0502020202020204" pitchFamily="34" charset="0"/>
              </a:rPr>
              <a:t>Clubs de baile exóticos</a:t>
            </a:r>
          </a:p>
          <a:p>
            <a:pPr>
              <a:buFont typeface="Wingdings" panose="05000000000000000000" pitchFamily="2" charset="2"/>
              <a:buChar char="§"/>
            </a:pPr>
            <a:r>
              <a:rPr lang="es-ES" sz="1900" dirty="0">
                <a:latin typeface="Century Gothic" panose="020B0502020202020204" pitchFamily="34" charset="0"/>
              </a:rPr>
              <a:t>Pornografía</a:t>
            </a:r>
            <a:endParaRPr lang="en-US" sz="1900" dirty="0">
              <a:latin typeface="Century Gothic" panose="020B0502020202020204" pitchFamily="34" charset="0"/>
            </a:endParaRPr>
          </a:p>
        </p:txBody>
      </p:sp>
      <p:sp>
        <p:nvSpPr>
          <p:cNvPr id="7" name="Text Placeholder 6"/>
          <p:cNvSpPr>
            <a:spLocks noGrp="1"/>
          </p:cNvSpPr>
          <p:nvPr>
            <p:ph type="body" sz="quarter" idx="3"/>
          </p:nvPr>
        </p:nvSpPr>
        <p:spPr>
          <a:xfrm>
            <a:off x="4645025" y="911424"/>
            <a:ext cx="4041775" cy="479822"/>
          </a:xfrm>
        </p:spPr>
        <p:txBody>
          <a:bodyPr/>
          <a:lstStyle/>
          <a:p>
            <a:r>
              <a:rPr lang="en-US" dirty="0" err="1">
                <a:latin typeface="Century Gothic" panose="020B0502020202020204" pitchFamily="34" charset="0"/>
              </a:rPr>
              <a:t>Tráfico</a:t>
            </a:r>
            <a:r>
              <a:rPr lang="en-US" dirty="0">
                <a:latin typeface="Century Gothic" panose="020B0502020202020204" pitchFamily="34" charset="0"/>
              </a:rPr>
              <a:t> Laboral</a:t>
            </a:r>
          </a:p>
        </p:txBody>
      </p:sp>
      <p:sp>
        <p:nvSpPr>
          <p:cNvPr id="8" name="Content Placeholder 7"/>
          <p:cNvSpPr>
            <a:spLocks noGrp="1"/>
          </p:cNvSpPr>
          <p:nvPr>
            <p:ph sz="quarter" idx="4"/>
          </p:nvPr>
        </p:nvSpPr>
        <p:spPr/>
        <p:txBody>
          <a:bodyPr>
            <a:noAutofit/>
          </a:bodyPr>
          <a:lstStyle/>
          <a:p>
            <a:pPr lvl="0">
              <a:buFont typeface="Wingdings" panose="05000000000000000000" pitchFamily="2" charset="2"/>
              <a:buChar char="§"/>
            </a:pPr>
            <a:r>
              <a:rPr lang="es-ES" sz="1900" dirty="0">
                <a:solidFill>
                  <a:prstClr val="black"/>
                </a:solidFill>
                <a:latin typeface="Century Gothic" panose="020B0502020202020204" pitchFamily="34" charset="0"/>
              </a:rPr>
              <a:t>Servicio doméstica</a:t>
            </a:r>
          </a:p>
          <a:p>
            <a:pPr lvl="0">
              <a:buFont typeface="Wingdings" panose="05000000000000000000" pitchFamily="2" charset="2"/>
              <a:buChar char="§"/>
            </a:pPr>
            <a:r>
              <a:rPr lang="es-ES" sz="1900" dirty="0">
                <a:solidFill>
                  <a:prstClr val="black"/>
                </a:solidFill>
                <a:latin typeface="Century Gothic" panose="020B0502020202020204" pitchFamily="34" charset="0"/>
              </a:rPr>
              <a:t>Agricultura, silvicultura, pesca</a:t>
            </a:r>
          </a:p>
          <a:p>
            <a:pPr lvl="0">
              <a:buFont typeface="Wingdings" panose="05000000000000000000" pitchFamily="2" charset="2"/>
              <a:buChar char="§"/>
            </a:pPr>
            <a:r>
              <a:rPr lang="es-ES" sz="1900" dirty="0">
                <a:solidFill>
                  <a:prstClr val="black"/>
                </a:solidFill>
                <a:latin typeface="Century Gothic" panose="020B0502020202020204" pitchFamily="34" charset="0"/>
              </a:rPr>
              <a:t>Construcción</a:t>
            </a:r>
          </a:p>
          <a:p>
            <a:pPr lvl="0">
              <a:buFont typeface="Wingdings" panose="05000000000000000000" pitchFamily="2" charset="2"/>
              <a:buChar char="§"/>
            </a:pPr>
            <a:r>
              <a:rPr lang="es-ES" sz="1900" dirty="0">
                <a:solidFill>
                  <a:prstClr val="black"/>
                </a:solidFill>
                <a:latin typeface="Century Gothic" panose="020B0502020202020204" pitchFamily="34" charset="0"/>
              </a:rPr>
              <a:t>Bandilla de limosneros</a:t>
            </a:r>
          </a:p>
          <a:p>
            <a:pPr lvl="0">
              <a:buFont typeface="Wingdings" panose="05000000000000000000" pitchFamily="2" charset="2"/>
              <a:buChar char="§"/>
            </a:pPr>
            <a:r>
              <a:rPr lang="es-ES" sz="1900" dirty="0">
                <a:solidFill>
                  <a:prstClr val="black"/>
                </a:solidFill>
                <a:latin typeface="Century Gothic" panose="020B0502020202020204" pitchFamily="34" charset="0"/>
              </a:rPr>
              <a:t>Fabricas y bodegas</a:t>
            </a:r>
          </a:p>
          <a:p>
            <a:pPr lvl="0">
              <a:buFont typeface="Wingdings" panose="05000000000000000000" pitchFamily="2" charset="2"/>
              <a:buChar char="§"/>
            </a:pPr>
            <a:r>
              <a:rPr lang="es-ES" sz="1900" dirty="0">
                <a:solidFill>
                  <a:prstClr val="black"/>
                </a:solidFill>
                <a:latin typeface="Century Gothic" panose="020B0502020202020204" pitchFamily="34" charset="0"/>
              </a:rPr>
              <a:t>Industria de servicios (hoteles y restaurantes)</a:t>
            </a:r>
          </a:p>
          <a:p>
            <a:pPr lvl="0">
              <a:buFont typeface="Wingdings" panose="05000000000000000000" pitchFamily="2" charset="2"/>
              <a:buChar char="§"/>
            </a:pPr>
            <a:r>
              <a:rPr lang="es-ES" sz="1900" dirty="0">
                <a:solidFill>
                  <a:prstClr val="black"/>
                </a:solidFill>
                <a:latin typeface="Century Gothic" panose="020B0502020202020204" pitchFamily="34" charset="0"/>
              </a:rPr>
              <a:t>Pequeñas empresas</a:t>
            </a:r>
            <a:endParaRPr lang="en-US" sz="19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6526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Actividad</a:t>
            </a:r>
            <a:endParaRPr lang="en-US" b="1" dirty="0">
              <a:solidFill>
                <a:srgbClr val="0077C0"/>
              </a:solidFill>
            </a:endParaRPr>
          </a:p>
        </p:txBody>
      </p:sp>
      <p:sp>
        <p:nvSpPr>
          <p:cNvPr id="2" name="Content Placeholder 1"/>
          <p:cNvSpPr>
            <a:spLocks noGrp="1"/>
          </p:cNvSpPr>
          <p:nvPr>
            <p:ph idx="1"/>
          </p:nvPr>
        </p:nvSpPr>
        <p:spPr/>
        <p:txBody>
          <a:bodyPr anchor="ctr">
            <a:normAutofit/>
          </a:bodyPr>
          <a:lstStyle/>
          <a:p>
            <a:pPr marL="0" indent="0" algn="ctr">
              <a:buNone/>
            </a:pPr>
            <a:r>
              <a:rPr lang="en-US" dirty="0" err="1"/>
              <a:t>Rápidamente</a:t>
            </a:r>
            <a:r>
              <a:rPr lang="en-US" dirty="0"/>
              <a:t>, </a:t>
            </a:r>
            <a:r>
              <a:rPr lang="en-US" dirty="0" err="1"/>
              <a:t>algunos</a:t>
            </a:r>
            <a:r>
              <a:rPr lang="en-US" dirty="0"/>
              <a:t> </a:t>
            </a:r>
            <a:r>
              <a:rPr lang="en-US" dirty="0" err="1"/>
              <a:t>escenarios</a:t>
            </a:r>
            <a:endParaRPr lang="en-US" dirty="0"/>
          </a:p>
          <a:p>
            <a:pPr marL="0" indent="0" algn="ctr">
              <a:buNone/>
            </a:pPr>
            <a:endParaRPr lang="en-US" dirty="0"/>
          </a:p>
          <a:p>
            <a:pPr marL="0" indent="0" algn="ctr">
              <a:buNone/>
            </a:pPr>
            <a:r>
              <a:rPr lang="en-US" dirty="0"/>
              <a:t> y</a:t>
            </a:r>
          </a:p>
          <a:p>
            <a:pPr marL="0" indent="0" algn="ctr">
              <a:buNone/>
            </a:pPr>
            <a:endParaRPr lang="en-US" dirty="0"/>
          </a:p>
          <a:p>
            <a:pPr marL="0" indent="0" algn="ctr">
              <a:buNone/>
            </a:pPr>
            <a:r>
              <a:rPr lang="en-US" dirty="0" err="1"/>
              <a:t>Levanten</a:t>
            </a:r>
            <a:r>
              <a:rPr lang="en-US" dirty="0"/>
              <a:t> </a:t>
            </a:r>
            <a:r>
              <a:rPr lang="en-US" dirty="0" err="1"/>
              <a:t>su</a:t>
            </a:r>
            <a:r>
              <a:rPr lang="en-US" dirty="0"/>
              <a:t> mano </a:t>
            </a:r>
            <a:r>
              <a:rPr lang="en-US" dirty="0" err="1"/>
              <a:t>si</a:t>
            </a:r>
            <a:r>
              <a:rPr lang="en-US" dirty="0"/>
              <a:t> …</a:t>
            </a:r>
          </a:p>
        </p:txBody>
      </p:sp>
    </p:spTree>
    <p:extLst>
      <p:ext uri="{BB962C8B-B14F-4D97-AF65-F5344CB8AC3E}">
        <p14:creationId xmlns:p14="http://schemas.microsoft.com/office/powerpoint/2010/main" val="319702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p>
        </p:txBody>
      </p:sp>
      <p:sp>
        <p:nvSpPr>
          <p:cNvPr id="2" name="Content Placeholder 1"/>
          <p:cNvSpPr>
            <a:spLocks noGrp="1"/>
          </p:cNvSpPr>
          <p:nvPr>
            <p:ph idx="1"/>
          </p:nvPr>
        </p:nvSpPr>
        <p:spPr/>
        <p:txBody>
          <a:bodyPr anchor="ctr"/>
          <a:lstStyle/>
          <a:p>
            <a:pPr marL="0" indent="0" algn="ctr">
              <a:buNone/>
            </a:pPr>
            <a:r>
              <a:rPr lang="es-ES" dirty="0"/>
              <a:t>Conocen a alguien que quiere ser </a:t>
            </a:r>
            <a:r>
              <a:rPr lang="es-ES" dirty="0" err="1"/>
              <a:t>amadx</a:t>
            </a:r>
            <a:endParaRPr lang="en-US" dirty="0"/>
          </a:p>
        </p:txBody>
      </p:sp>
    </p:spTree>
    <p:extLst>
      <p:ext uri="{BB962C8B-B14F-4D97-AF65-F5344CB8AC3E}">
        <p14:creationId xmlns:p14="http://schemas.microsoft.com/office/powerpoint/2010/main" val="27243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sueña ser modelo, persona de influencia, </a:t>
            </a:r>
            <a:r>
              <a:rPr lang="es-ES" dirty="0" err="1"/>
              <a:t>youtuber</a:t>
            </a:r>
            <a:r>
              <a:rPr lang="es-ES" dirty="0"/>
              <a:t>, cantante, etc.</a:t>
            </a:r>
            <a:endParaRPr lang="en-US" dirty="0"/>
          </a:p>
        </p:txBody>
      </p:sp>
    </p:spTree>
    <p:extLst>
      <p:ext uri="{BB962C8B-B14F-4D97-AF65-F5344CB8AC3E}">
        <p14:creationId xmlns:p14="http://schemas.microsoft.com/office/powerpoint/2010/main" val="8563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a veces hace cosas que no quiere hacer debido a la presión de sus </a:t>
            </a:r>
            <a:r>
              <a:rPr lang="es-ES" dirty="0" err="1"/>
              <a:t>compañerxs</a:t>
            </a:r>
            <a:endParaRPr lang="en-US" dirty="0"/>
          </a:p>
        </p:txBody>
      </p:sp>
    </p:spTree>
    <p:extLst>
      <p:ext uri="{BB962C8B-B14F-4D97-AF65-F5344CB8AC3E}">
        <p14:creationId xmlns:p14="http://schemas.microsoft.com/office/powerpoint/2010/main" val="176427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se siente bien de si </a:t>
            </a:r>
            <a:r>
              <a:rPr lang="es-ES" dirty="0" err="1"/>
              <a:t>mismx</a:t>
            </a:r>
            <a:r>
              <a:rPr lang="es-ES" dirty="0"/>
              <a:t> cuando reciben cumplidos sobre su cuerpo</a:t>
            </a:r>
            <a:endParaRPr lang="en-US" dirty="0"/>
          </a:p>
        </p:txBody>
      </p:sp>
    </p:spTree>
    <p:extLst>
      <p:ext uri="{BB962C8B-B14F-4D97-AF65-F5344CB8AC3E}">
        <p14:creationId xmlns:p14="http://schemas.microsoft.com/office/powerpoint/2010/main" val="37829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ha visto cosas difíciles al crecer</a:t>
            </a:r>
            <a:endParaRPr lang="en-US" dirty="0"/>
          </a:p>
        </p:txBody>
      </p:sp>
    </p:spTree>
    <p:extLst>
      <p:ext uri="{BB962C8B-B14F-4D97-AF65-F5344CB8AC3E}">
        <p14:creationId xmlns:p14="http://schemas.microsoft.com/office/powerpoint/2010/main" val="225649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se siente </a:t>
            </a:r>
            <a:r>
              <a:rPr lang="es-ES" dirty="0" err="1"/>
              <a:t>completx</a:t>
            </a:r>
            <a:r>
              <a:rPr lang="es-ES" dirty="0"/>
              <a:t> debido a tener una pareja</a:t>
            </a:r>
            <a:endParaRPr lang="en-US" dirty="0"/>
          </a:p>
        </p:txBody>
      </p:sp>
    </p:spTree>
    <p:extLst>
      <p:ext uri="{BB962C8B-B14F-4D97-AF65-F5344CB8AC3E}">
        <p14:creationId xmlns:p14="http://schemas.microsoft.com/office/powerpoint/2010/main" val="424438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se le hace </a:t>
            </a:r>
            <a:r>
              <a:rPr lang="es-ES" dirty="0" err="1"/>
              <a:t>dificil</a:t>
            </a:r>
            <a:r>
              <a:rPr lang="es-ES" dirty="0"/>
              <a:t> identificar relaciones que no son saludables</a:t>
            </a:r>
            <a:endParaRPr lang="en-US" dirty="0"/>
          </a:p>
        </p:txBody>
      </p:sp>
    </p:spTree>
    <p:extLst>
      <p:ext uri="{BB962C8B-B14F-4D97-AF65-F5344CB8AC3E}">
        <p14:creationId xmlns:p14="http://schemas.microsoft.com/office/powerpoint/2010/main" val="40914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305175"/>
            <a:ext cx="7772400" cy="1171574"/>
          </a:xfrm>
          <a:solidFill>
            <a:schemeClr val="bg1">
              <a:alpha val="50000"/>
            </a:schemeClr>
          </a:solidFill>
        </p:spPr>
        <p:txBody>
          <a:bodyPr>
            <a:normAutofit fontScale="90000"/>
          </a:bodyPr>
          <a:lstStyle/>
          <a:p>
            <a:r>
              <a:rPr lang="en-US" cap="none" dirty="0">
                <a:solidFill>
                  <a:srgbClr val="0077C0"/>
                </a:solidFill>
                <a:latin typeface="Century Gothic" panose="020B0502020202020204" pitchFamily="34" charset="0"/>
              </a:rPr>
              <a:t>[</a:t>
            </a:r>
            <a:r>
              <a:rPr lang="en-US" cap="none" dirty="0" err="1">
                <a:solidFill>
                  <a:srgbClr val="0077C0"/>
                </a:solidFill>
                <a:latin typeface="Century Gothic" panose="020B0502020202020204" pitchFamily="34" charset="0"/>
              </a:rPr>
              <a:t>Nombre</a:t>
            </a:r>
            <a:r>
              <a:rPr lang="en-US" cap="none" dirty="0">
                <a:solidFill>
                  <a:srgbClr val="0077C0"/>
                </a:solidFill>
                <a:latin typeface="Century Gothic" panose="020B0502020202020204" pitchFamily="34" charset="0"/>
              </a:rPr>
              <a:t>], [</a:t>
            </a:r>
            <a:r>
              <a:rPr lang="en-US" cap="none" dirty="0" err="1">
                <a:solidFill>
                  <a:srgbClr val="0077C0"/>
                </a:solidFill>
                <a:latin typeface="Century Gothic" panose="020B0502020202020204" pitchFamily="34" charset="0"/>
              </a:rPr>
              <a:t>Pronombres</a:t>
            </a:r>
            <a:r>
              <a:rPr lang="en-US" cap="none" dirty="0">
                <a:solidFill>
                  <a:srgbClr val="0077C0"/>
                </a:solidFill>
                <a:latin typeface="Century Gothic" panose="020B0502020202020204" pitchFamily="34" charset="0"/>
              </a:rPr>
              <a:t>]</a:t>
            </a:r>
            <a:br>
              <a:rPr lang="en-US" cap="none" dirty="0">
                <a:solidFill>
                  <a:srgbClr val="0077C0"/>
                </a:solidFill>
                <a:latin typeface="Century Gothic" panose="020B0502020202020204" pitchFamily="34" charset="0"/>
              </a:rPr>
            </a:br>
            <a:r>
              <a:rPr lang="en-US" cap="none" dirty="0" err="1">
                <a:latin typeface="Century Gothic" panose="020B0502020202020204" pitchFamily="34" charset="0"/>
              </a:rPr>
              <a:t>Educador</a:t>
            </a:r>
            <a:r>
              <a:rPr lang="en-US" cap="none" dirty="0">
                <a:latin typeface="Century Gothic" panose="020B0502020202020204" pitchFamily="34" charset="0"/>
              </a:rPr>
              <a:t> de </a:t>
            </a:r>
            <a:r>
              <a:rPr lang="en-US" cap="none" dirty="0" err="1">
                <a:latin typeface="Century Gothic" panose="020B0502020202020204" pitchFamily="34" charset="0"/>
              </a:rPr>
              <a:t>Salud</a:t>
            </a:r>
            <a:endParaRPr lang="en-US" cap="none" dirty="0">
              <a:latin typeface="Century Gothic" panose="020B0502020202020204" pitchFamily="34" charset="0"/>
            </a:endParaRPr>
          </a:p>
        </p:txBody>
      </p:sp>
      <p:sp>
        <p:nvSpPr>
          <p:cNvPr id="5" name="Text Placeholder 4"/>
          <p:cNvSpPr>
            <a:spLocks noGrp="1"/>
          </p:cNvSpPr>
          <p:nvPr>
            <p:ph type="body" idx="1"/>
          </p:nvPr>
        </p:nvSpPr>
        <p:spPr>
          <a:xfrm>
            <a:off x="914399" y="2180035"/>
            <a:ext cx="7580313" cy="1125140"/>
          </a:xfrm>
        </p:spPr>
        <p:txBody>
          <a:bodyPr>
            <a:normAutofit/>
          </a:bodyPr>
          <a:lstStyle/>
          <a:p>
            <a:r>
              <a:rPr lang="en-US" sz="2500" dirty="0">
                <a:solidFill>
                  <a:schemeClr val="tx1"/>
                </a:solidFill>
                <a:latin typeface="Century Gothic" panose="020B0502020202020204" pitchFamily="34" charset="0"/>
              </a:rPr>
              <a:t>La </a:t>
            </a:r>
            <a:r>
              <a:rPr lang="en-US" sz="2500" dirty="0" err="1">
                <a:solidFill>
                  <a:schemeClr val="tx1"/>
                </a:solidFill>
                <a:latin typeface="Century Gothic" panose="020B0502020202020204" pitchFamily="34" charset="0"/>
              </a:rPr>
              <a:t>trata</a:t>
            </a:r>
            <a:r>
              <a:rPr lang="en-US" sz="2500" dirty="0">
                <a:solidFill>
                  <a:schemeClr val="tx1"/>
                </a:solidFill>
                <a:latin typeface="Century Gothic" panose="020B0502020202020204" pitchFamily="34" charset="0"/>
              </a:rPr>
              <a:t> de personas</a:t>
            </a:r>
          </a:p>
        </p:txBody>
      </p:sp>
    </p:spTree>
    <p:extLst>
      <p:ext uri="{BB962C8B-B14F-4D97-AF65-F5344CB8AC3E}">
        <p14:creationId xmlns:p14="http://schemas.microsoft.com/office/powerpoint/2010/main" val="249494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no tiene muchas personas en su vida quien le de amor.</a:t>
            </a:r>
            <a:endParaRPr lang="en-US" dirty="0"/>
          </a:p>
        </p:txBody>
      </p:sp>
    </p:spTree>
    <p:extLst>
      <p:ext uri="{BB962C8B-B14F-4D97-AF65-F5344CB8AC3E}">
        <p14:creationId xmlns:p14="http://schemas.microsoft.com/office/powerpoint/2010/main" val="13915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no ha tenido un lugar seguro para pasar la noche</a:t>
            </a:r>
            <a:endParaRPr lang="en-US" dirty="0"/>
          </a:p>
        </p:txBody>
      </p:sp>
    </p:spTree>
    <p:extLst>
      <p:ext uri="{BB962C8B-B14F-4D97-AF65-F5344CB8AC3E}">
        <p14:creationId xmlns:p14="http://schemas.microsoft.com/office/powerpoint/2010/main" val="265878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Autofit/>
          </a:bodyPr>
          <a:lstStyle/>
          <a:p>
            <a:r>
              <a:rPr lang="en-US" b="1" dirty="0" err="1">
                <a:solidFill>
                  <a:srgbClr val="0077C0"/>
                </a:solidFill>
                <a:latin typeface="Century Gothic" panose="020B0502020202020204" pitchFamily="34" charset="0"/>
              </a:rPr>
              <a:t>Levanten</a:t>
            </a:r>
            <a:r>
              <a:rPr lang="en-US" b="1" dirty="0">
                <a:solidFill>
                  <a:srgbClr val="0077C0"/>
                </a:solidFill>
                <a:latin typeface="Century Gothic" panose="020B0502020202020204" pitchFamily="34" charset="0"/>
              </a:rPr>
              <a:t> </a:t>
            </a:r>
            <a:r>
              <a:rPr lang="en-US" b="1" dirty="0" err="1">
                <a:solidFill>
                  <a:srgbClr val="0077C0"/>
                </a:solidFill>
                <a:latin typeface="Century Gothic" panose="020B0502020202020204" pitchFamily="34" charset="0"/>
              </a:rPr>
              <a:t>su</a:t>
            </a:r>
            <a:r>
              <a:rPr lang="en-US" b="1" dirty="0">
                <a:solidFill>
                  <a:srgbClr val="0077C0"/>
                </a:solidFill>
                <a:latin typeface="Century Gothic" panose="020B0502020202020204" pitchFamily="34" charset="0"/>
              </a:rPr>
              <a:t> mano </a:t>
            </a:r>
            <a:r>
              <a:rPr lang="en-US" b="1" dirty="0" err="1">
                <a:solidFill>
                  <a:srgbClr val="0077C0"/>
                </a:solidFill>
                <a:latin typeface="Century Gothic" panose="020B0502020202020204" pitchFamily="34" charset="0"/>
              </a:rPr>
              <a:t>si</a:t>
            </a:r>
            <a:r>
              <a:rPr lang="en-US" b="1" dirty="0">
                <a:solidFill>
                  <a:srgbClr val="0077C0"/>
                </a:solidFill>
                <a:latin typeface="Century Gothic" panose="020B0502020202020204" pitchFamily="34" charset="0"/>
              </a:rPr>
              <a:t> …</a:t>
            </a:r>
            <a:endParaRPr lang="en-US" b="1"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Conocen a alguien que necesita trabajar duro para satisfacer sus </a:t>
            </a:r>
            <a:r>
              <a:rPr lang="en-US" b="1" dirty="0" err="1">
                <a:solidFill>
                  <a:srgbClr val="0070C0"/>
                </a:solidFill>
              </a:rPr>
              <a:t>necesidades</a:t>
            </a:r>
            <a:r>
              <a:rPr lang="en-US" b="1" dirty="0">
                <a:solidFill>
                  <a:srgbClr val="0070C0"/>
                </a:solidFill>
              </a:rPr>
              <a:t> </a:t>
            </a:r>
            <a:r>
              <a:rPr lang="en-US" b="1" dirty="0" err="1">
                <a:solidFill>
                  <a:srgbClr val="0070C0"/>
                </a:solidFill>
              </a:rPr>
              <a:t>básicas</a:t>
            </a:r>
            <a:endParaRPr lang="en-US" dirty="0"/>
          </a:p>
        </p:txBody>
      </p:sp>
    </p:spTree>
    <p:extLst>
      <p:ext uri="{BB962C8B-B14F-4D97-AF65-F5344CB8AC3E}">
        <p14:creationId xmlns:p14="http://schemas.microsoft.com/office/powerpoint/2010/main" val="140855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312C-1B0D-43B5-A1FD-AEE8CEDB4FAE}"/>
              </a:ext>
            </a:extLst>
          </p:cNvPr>
          <p:cNvSpPr>
            <a:spLocks noGrp="1"/>
          </p:cNvSpPr>
          <p:nvPr>
            <p:ph type="title"/>
          </p:nvPr>
        </p:nvSpPr>
        <p:spPr/>
        <p:txBody>
          <a:bodyPr/>
          <a:lstStyle/>
          <a:p>
            <a:r>
              <a:rPr lang="en-US" b="1" dirty="0" err="1">
                <a:solidFill>
                  <a:srgbClr val="0070C0"/>
                </a:solidFill>
                <a:latin typeface="Century Gothic" panose="020B0502020202020204" pitchFamily="34" charset="0"/>
              </a:rPr>
              <a:t>Esta</a:t>
            </a:r>
            <a:r>
              <a:rPr lang="en-US" b="1" dirty="0">
                <a:solidFill>
                  <a:srgbClr val="0070C0"/>
                </a:solidFill>
                <a:latin typeface="Century Gothic" panose="020B0502020202020204" pitchFamily="34" charset="0"/>
              </a:rPr>
              <a:t> </a:t>
            </a:r>
            <a:r>
              <a:rPr lang="en-US" b="1" dirty="0" err="1">
                <a:solidFill>
                  <a:srgbClr val="0070C0"/>
                </a:solidFill>
                <a:latin typeface="Century Gothic" panose="020B0502020202020204" pitchFamily="34" charset="0"/>
              </a:rPr>
              <a:t>actividad</a:t>
            </a:r>
            <a:r>
              <a:rPr lang="en-US" b="1" dirty="0">
                <a:solidFill>
                  <a:srgbClr val="0070C0"/>
                </a:solidFill>
                <a:latin typeface="Century Gothic" panose="020B0502020202020204" pitchFamily="34" charset="0"/>
              </a:rPr>
              <a:t> </a:t>
            </a:r>
            <a:r>
              <a:rPr lang="en-US" b="1" dirty="0" err="1">
                <a:solidFill>
                  <a:srgbClr val="0070C0"/>
                </a:solidFill>
                <a:latin typeface="Century Gothic" panose="020B0502020202020204" pitchFamily="34" charset="0"/>
              </a:rPr>
              <a:t>nos</a:t>
            </a:r>
            <a:r>
              <a:rPr lang="en-US" b="1" dirty="0">
                <a:solidFill>
                  <a:srgbClr val="0070C0"/>
                </a:solidFill>
                <a:latin typeface="Century Gothic" panose="020B0502020202020204" pitchFamily="34" charset="0"/>
              </a:rPr>
              <a:t> dice</a:t>
            </a:r>
          </a:p>
        </p:txBody>
      </p:sp>
      <p:sp>
        <p:nvSpPr>
          <p:cNvPr id="4" name="TextBox 3">
            <a:extLst>
              <a:ext uri="{FF2B5EF4-FFF2-40B4-BE49-F238E27FC236}">
                <a16:creationId xmlns:a16="http://schemas.microsoft.com/office/drawing/2014/main" id="{495FEFCB-B009-40D5-9143-4C79C32E1A9E}"/>
              </a:ext>
            </a:extLst>
          </p:cNvPr>
          <p:cNvSpPr txBox="1"/>
          <p:nvPr/>
        </p:nvSpPr>
        <p:spPr>
          <a:xfrm>
            <a:off x="571500" y="1694587"/>
            <a:ext cx="8001000" cy="2308324"/>
          </a:xfrm>
          <a:prstGeom prst="rect">
            <a:avLst/>
          </a:prstGeom>
          <a:noFill/>
        </p:spPr>
        <p:txBody>
          <a:bodyPr wrap="square" rtlCol="0">
            <a:spAutoFit/>
          </a:bodyPr>
          <a:lstStyle/>
          <a:p>
            <a:pPr algn="ctr"/>
            <a:r>
              <a:rPr lang="en-US" sz="3600" dirty="0" err="1">
                <a:latin typeface="Century Gothic" panose="020B0502020202020204" pitchFamily="34" charset="0"/>
              </a:rPr>
              <a:t>Todos</a:t>
            </a:r>
            <a:r>
              <a:rPr lang="en-US" sz="3600" dirty="0">
                <a:latin typeface="Century Gothic" panose="020B0502020202020204" pitchFamily="34" charset="0"/>
              </a:rPr>
              <a:t> </a:t>
            </a:r>
            <a:r>
              <a:rPr lang="en-US" sz="3600" dirty="0" err="1">
                <a:latin typeface="Century Gothic" panose="020B0502020202020204" pitchFamily="34" charset="0"/>
              </a:rPr>
              <a:t>tenemos</a:t>
            </a:r>
            <a:r>
              <a:rPr lang="en-US" sz="3600" dirty="0">
                <a:latin typeface="Century Gothic" panose="020B0502020202020204" pitchFamily="34" charset="0"/>
              </a:rPr>
              <a:t> </a:t>
            </a:r>
            <a:r>
              <a:rPr lang="en-US" sz="3600" b="1" dirty="0" err="1">
                <a:solidFill>
                  <a:srgbClr val="0070C0"/>
                </a:solidFill>
                <a:latin typeface="Century Gothic" panose="020B0502020202020204" pitchFamily="34" charset="0"/>
              </a:rPr>
              <a:t>nececidades</a:t>
            </a:r>
            <a:r>
              <a:rPr lang="en-US" sz="3600" b="1" dirty="0">
                <a:solidFill>
                  <a:srgbClr val="0070C0"/>
                </a:solidFill>
                <a:latin typeface="Century Gothic" panose="020B0502020202020204" pitchFamily="34" charset="0"/>
              </a:rPr>
              <a:t> </a:t>
            </a:r>
            <a:r>
              <a:rPr lang="en-US" sz="3600" b="1" dirty="0" err="1">
                <a:solidFill>
                  <a:srgbClr val="0070C0"/>
                </a:solidFill>
                <a:latin typeface="Century Gothic" panose="020B0502020202020204" pitchFamily="34" charset="0"/>
              </a:rPr>
              <a:t>básicas</a:t>
            </a:r>
            <a:r>
              <a:rPr lang="en-US" sz="3600" b="1" dirty="0">
                <a:solidFill>
                  <a:srgbClr val="0070C0"/>
                </a:solidFill>
                <a:latin typeface="Century Gothic" panose="020B0502020202020204" pitchFamily="34" charset="0"/>
              </a:rPr>
              <a:t> </a:t>
            </a:r>
            <a:r>
              <a:rPr lang="es-ES" sz="3600" dirty="0">
                <a:latin typeface="Century Gothic" panose="020B0502020202020204" pitchFamily="34" charset="0"/>
              </a:rPr>
              <a:t>que deben cumplirse regularmente para sentirnos saludables, seguros y apoyados</a:t>
            </a:r>
            <a:endParaRPr lang="en-US" sz="3600" dirty="0">
              <a:latin typeface="Century Gothic" panose="020B0502020202020204" pitchFamily="34" charset="0"/>
            </a:endParaRPr>
          </a:p>
        </p:txBody>
      </p:sp>
    </p:spTree>
    <p:extLst>
      <p:ext uri="{BB962C8B-B14F-4D97-AF65-F5344CB8AC3E}">
        <p14:creationId xmlns:p14="http://schemas.microsoft.com/office/powerpoint/2010/main" val="89762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786" y="1125396"/>
            <a:ext cx="1491114" cy="523220"/>
          </a:xfrm>
          <a:prstGeom prst="rect">
            <a:avLst/>
          </a:prstGeom>
          <a:noFill/>
        </p:spPr>
        <p:txBody>
          <a:bodyPr wrap="none" rtlCol="0">
            <a:spAutoFit/>
          </a:bodyPr>
          <a:lstStyle/>
          <a:p>
            <a:r>
              <a:rPr lang="en-US" sz="2400" b="1" dirty="0">
                <a:latin typeface="Century Gothic" panose="020B0502020202020204" pitchFamily="34" charset="0"/>
              </a:rPr>
              <a:t>Comida</a:t>
            </a:r>
            <a:r>
              <a:rPr lang="en-US" sz="2800" dirty="0">
                <a:latin typeface="Century Gothic" panose="020B0502020202020204" pitchFamily="34" charset="0"/>
              </a:rPr>
              <a:t> </a:t>
            </a:r>
          </a:p>
        </p:txBody>
      </p:sp>
      <p:sp>
        <p:nvSpPr>
          <p:cNvPr id="6" name="TextBox 5"/>
          <p:cNvSpPr txBox="1"/>
          <p:nvPr/>
        </p:nvSpPr>
        <p:spPr>
          <a:xfrm>
            <a:off x="2103914" y="670080"/>
            <a:ext cx="1003801" cy="461665"/>
          </a:xfrm>
          <a:prstGeom prst="rect">
            <a:avLst/>
          </a:prstGeom>
          <a:noFill/>
        </p:spPr>
        <p:txBody>
          <a:bodyPr wrap="none" rtlCol="0">
            <a:spAutoFit/>
          </a:bodyPr>
          <a:lstStyle/>
          <a:p>
            <a:r>
              <a:rPr lang="en-US" sz="2400" b="1" dirty="0">
                <a:latin typeface="Century Gothic" panose="020B0502020202020204" pitchFamily="34" charset="0"/>
              </a:rPr>
              <a:t>Agua</a:t>
            </a:r>
            <a:endParaRPr lang="en-US" b="1" dirty="0"/>
          </a:p>
        </p:txBody>
      </p:sp>
      <p:sp>
        <p:nvSpPr>
          <p:cNvPr id="7" name="TextBox 6"/>
          <p:cNvSpPr txBox="1"/>
          <p:nvPr/>
        </p:nvSpPr>
        <p:spPr>
          <a:xfrm>
            <a:off x="3845722" y="260216"/>
            <a:ext cx="1305165" cy="461665"/>
          </a:xfrm>
          <a:prstGeom prst="rect">
            <a:avLst/>
          </a:prstGeom>
          <a:noFill/>
        </p:spPr>
        <p:txBody>
          <a:bodyPr wrap="none" rtlCol="0">
            <a:spAutoFit/>
          </a:bodyPr>
          <a:lstStyle/>
          <a:p>
            <a:r>
              <a:rPr lang="en-US" sz="2400" b="1" dirty="0">
                <a:latin typeface="Century Gothic" panose="020B0502020202020204" pitchFamily="34" charset="0"/>
              </a:rPr>
              <a:t>Refugio</a:t>
            </a:r>
          </a:p>
        </p:txBody>
      </p:sp>
      <p:sp>
        <p:nvSpPr>
          <p:cNvPr id="8" name="TextBox 7"/>
          <p:cNvSpPr txBox="1"/>
          <p:nvPr/>
        </p:nvSpPr>
        <p:spPr>
          <a:xfrm>
            <a:off x="5636527" y="608525"/>
            <a:ext cx="1148071" cy="523220"/>
          </a:xfrm>
          <a:prstGeom prst="rect">
            <a:avLst/>
          </a:prstGeom>
          <a:noFill/>
        </p:spPr>
        <p:txBody>
          <a:bodyPr wrap="none" rtlCol="0">
            <a:spAutoFit/>
          </a:bodyPr>
          <a:lstStyle/>
          <a:p>
            <a:r>
              <a:rPr lang="en-US" sz="2400" b="1" dirty="0">
                <a:latin typeface="Century Gothic" panose="020B0502020202020204" pitchFamily="34" charset="0"/>
              </a:rPr>
              <a:t>Amor</a:t>
            </a:r>
            <a:r>
              <a:rPr lang="en-US" sz="2800" dirty="0">
                <a:latin typeface="Century Gothic" panose="020B0502020202020204" pitchFamily="34" charset="0"/>
              </a:rPr>
              <a:t> </a:t>
            </a:r>
            <a:r>
              <a:rPr lang="en-US" dirty="0"/>
              <a:t> </a:t>
            </a:r>
          </a:p>
        </p:txBody>
      </p:sp>
      <p:sp>
        <p:nvSpPr>
          <p:cNvPr id="10" name="TextBox 9"/>
          <p:cNvSpPr txBox="1"/>
          <p:nvPr/>
        </p:nvSpPr>
        <p:spPr>
          <a:xfrm>
            <a:off x="7196036" y="961861"/>
            <a:ext cx="1632178" cy="461665"/>
          </a:xfrm>
          <a:prstGeom prst="rect">
            <a:avLst/>
          </a:prstGeom>
          <a:noFill/>
        </p:spPr>
        <p:txBody>
          <a:bodyPr wrap="none" rtlCol="0">
            <a:spAutoFit/>
          </a:bodyPr>
          <a:lstStyle/>
          <a:p>
            <a:r>
              <a:rPr lang="en-US" sz="2400" b="1" dirty="0" err="1">
                <a:latin typeface="Century Gothic" panose="020B0502020202020204" pitchFamily="34" charset="0"/>
              </a:rPr>
              <a:t>Conexión</a:t>
            </a:r>
            <a:endParaRPr lang="en-US" sz="2400" b="1" dirty="0">
              <a:latin typeface="Century Gothic" panose="020B0502020202020204" pitchFamily="34" charset="0"/>
            </a:endParaRPr>
          </a:p>
        </p:txBody>
      </p:sp>
      <p:sp>
        <p:nvSpPr>
          <p:cNvPr id="11" name="TextBox 10"/>
          <p:cNvSpPr txBox="1"/>
          <p:nvPr/>
        </p:nvSpPr>
        <p:spPr>
          <a:xfrm>
            <a:off x="1626498" y="4399240"/>
            <a:ext cx="971741" cy="461665"/>
          </a:xfrm>
          <a:prstGeom prst="rect">
            <a:avLst/>
          </a:prstGeom>
          <a:noFill/>
        </p:spPr>
        <p:txBody>
          <a:bodyPr wrap="none" rtlCol="0">
            <a:spAutoFit/>
          </a:bodyPr>
          <a:lstStyle/>
          <a:p>
            <a:pPr algn="ctr"/>
            <a:r>
              <a:rPr lang="en-US" sz="2400" b="1" dirty="0">
                <a:latin typeface="Century Gothic" panose="020B0502020202020204" pitchFamily="34" charset="0"/>
              </a:rPr>
              <a:t>Valor</a:t>
            </a:r>
          </a:p>
        </p:txBody>
      </p:sp>
      <p:sp>
        <p:nvSpPr>
          <p:cNvPr id="12" name="TextBox 11"/>
          <p:cNvSpPr txBox="1"/>
          <p:nvPr/>
        </p:nvSpPr>
        <p:spPr>
          <a:xfrm>
            <a:off x="3909437" y="3326291"/>
            <a:ext cx="1595309" cy="461665"/>
          </a:xfrm>
          <a:prstGeom prst="rect">
            <a:avLst/>
          </a:prstGeom>
          <a:noFill/>
        </p:spPr>
        <p:txBody>
          <a:bodyPr wrap="none" rtlCol="0">
            <a:spAutoFit/>
          </a:bodyPr>
          <a:lstStyle/>
          <a:p>
            <a:r>
              <a:rPr lang="en-US" sz="2400" b="1" dirty="0" err="1">
                <a:latin typeface="Century Gothic" panose="020B0502020202020204" pitchFamily="34" charset="0"/>
              </a:rPr>
              <a:t>Intimidad</a:t>
            </a:r>
            <a:endParaRPr lang="en-US" sz="2400" b="1" dirty="0">
              <a:latin typeface="Century Gothic" panose="020B0502020202020204" pitchFamily="34" charset="0"/>
            </a:endParaRPr>
          </a:p>
        </p:txBody>
      </p:sp>
      <p:sp>
        <p:nvSpPr>
          <p:cNvPr id="13" name="TextBox 12"/>
          <p:cNvSpPr txBox="1"/>
          <p:nvPr/>
        </p:nvSpPr>
        <p:spPr>
          <a:xfrm>
            <a:off x="6321005" y="4468697"/>
            <a:ext cx="1959191" cy="461665"/>
          </a:xfrm>
          <a:prstGeom prst="rect">
            <a:avLst/>
          </a:prstGeom>
          <a:noFill/>
        </p:spPr>
        <p:txBody>
          <a:bodyPr wrap="none" rtlCol="0">
            <a:spAutoFit/>
          </a:bodyPr>
          <a:lstStyle/>
          <a:p>
            <a:r>
              <a:rPr lang="en-US" sz="2400" b="1" dirty="0" err="1">
                <a:latin typeface="Century Gothic" panose="020B0502020202020204" pitchFamily="34" charset="0"/>
              </a:rPr>
              <a:t>Aceptación</a:t>
            </a:r>
            <a:endParaRPr lang="en-US" sz="2400" b="1" dirty="0">
              <a:latin typeface="Century Gothic" panose="020B0502020202020204" pitchFamily="34" charset="0"/>
            </a:endParaRPr>
          </a:p>
        </p:txBody>
      </p:sp>
      <p:sp>
        <p:nvSpPr>
          <p:cNvPr id="14" name="TextBox 13"/>
          <p:cNvSpPr txBox="1"/>
          <p:nvPr/>
        </p:nvSpPr>
        <p:spPr>
          <a:xfrm>
            <a:off x="597602" y="2566559"/>
            <a:ext cx="7858241" cy="584775"/>
          </a:xfrm>
          <a:prstGeom prst="rect">
            <a:avLst/>
          </a:prstGeom>
          <a:noFill/>
        </p:spPr>
        <p:txBody>
          <a:bodyPr wrap="none" rtlCol="0">
            <a:spAutoFit/>
          </a:bodyPr>
          <a:lstStyle/>
          <a:p>
            <a:r>
              <a:rPr lang="es-ES" sz="3200" dirty="0">
                <a:latin typeface="Century Gothic" panose="020B0502020202020204" pitchFamily="34" charset="0"/>
              </a:rPr>
              <a:t>¿Cuáles son las </a:t>
            </a:r>
            <a:r>
              <a:rPr lang="en-US" sz="3200" b="1" dirty="0" err="1">
                <a:solidFill>
                  <a:srgbClr val="0070C0"/>
                </a:solidFill>
                <a:latin typeface="Century Gothic" panose="020B0502020202020204" pitchFamily="34" charset="0"/>
              </a:rPr>
              <a:t>Necesidades</a:t>
            </a:r>
            <a:r>
              <a:rPr lang="en-US" sz="3200" b="1" dirty="0">
                <a:solidFill>
                  <a:srgbClr val="0070C0"/>
                </a:solidFill>
                <a:latin typeface="Century Gothic" panose="020B0502020202020204" pitchFamily="34" charset="0"/>
              </a:rPr>
              <a:t> </a:t>
            </a:r>
            <a:r>
              <a:rPr lang="en-US" sz="3200" b="1" dirty="0" err="1">
                <a:solidFill>
                  <a:srgbClr val="0070C0"/>
                </a:solidFill>
                <a:latin typeface="Century Gothic" panose="020B0502020202020204" pitchFamily="34" charset="0"/>
              </a:rPr>
              <a:t>básicas</a:t>
            </a:r>
            <a:r>
              <a:rPr lang="es-ES" sz="3200" dirty="0">
                <a:latin typeface="Century Gothic" panose="020B0502020202020204" pitchFamily="34" charset="0"/>
              </a:rPr>
              <a:t>?</a:t>
            </a:r>
            <a:endParaRPr lang="en-US" sz="3200" dirty="0">
              <a:latin typeface="Century Gothic" panose="020B0502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55" y="1489986"/>
            <a:ext cx="1263614" cy="1263614"/>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889" t="17407" r="20371" b="15926"/>
          <a:stretch/>
        </p:blipFill>
        <p:spPr>
          <a:xfrm>
            <a:off x="2278001" y="1143389"/>
            <a:ext cx="795311" cy="872902"/>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8519" t="8519" r="4074" b="8519"/>
          <a:stretch/>
        </p:blipFill>
        <p:spPr>
          <a:xfrm>
            <a:off x="3956808" y="750850"/>
            <a:ext cx="1139830" cy="108187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5277" y="1198874"/>
            <a:ext cx="1100230" cy="57762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4074" t="15926" r="5555" b="15926"/>
          <a:stretch/>
        </p:blipFill>
        <p:spPr>
          <a:xfrm>
            <a:off x="6707651" y="3384298"/>
            <a:ext cx="1345901" cy="1014942"/>
          </a:xfrm>
          <a:prstGeom prst="rect">
            <a:avLst/>
          </a:prstGeom>
        </p:spPr>
      </p:pic>
      <p:pic>
        <p:nvPicPr>
          <p:cNvPr id="25" name="Picture 2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8611" y="1258958"/>
            <a:ext cx="1522922" cy="1522922"/>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044" y="3780134"/>
            <a:ext cx="1208097" cy="1208097"/>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44802" y="3300087"/>
            <a:ext cx="738472" cy="1140898"/>
          </a:xfrm>
          <a:prstGeom prst="rect">
            <a:avLst/>
          </a:prstGeom>
        </p:spPr>
      </p:pic>
      <p:sp>
        <p:nvSpPr>
          <p:cNvPr id="5" name="Rectangle 4">
            <a:extLst>
              <a:ext uri="{FF2B5EF4-FFF2-40B4-BE49-F238E27FC236}">
                <a16:creationId xmlns:a16="http://schemas.microsoft.com/office/drawing/2014/main" id="{EBA5A967-C0F4-4994-BDDB-10018CCEF049}"/>
              </a:ext>
            </a:extLst>
          </p:cNvPr>
          <p:cNvSpPr/>
          <p:nvPr/>
        </p:nvSpPr>
        <p:spPr>
          <a:xfrm>
            <a:off x="376854" y="1221131"/>
            <a:ext cx="1241321" cy="1360708"/>
          </a:xfrm>
          <a:prstGeom prst="rect">
            <a:avLst/>
          </a:prstGeom>
          <a:noFill/>
          <a:ln w="57150">
            <a:solidFill>
              <a:srgbClr val="007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991B651-716F-4527-997B-1F4D1A547E17}"/>
              </a:ext>
            </a:extLst>
          </p:cNvPr>
          <p:cNvSpPr/>
          <p:nvPr/>
        </p:nvSpPr>
        <p:spPr>
          <a:xfrm>
            <a:off x="1975272" y="611431"/>
            <a:ext cx="1268698" cy="1522921"/>
          </a:xfrm>
          <a:prstGeom prst="rect">
            <a:avLst/>
          </a:prstGeom>
          <a:noFill/>
          <a:ln w="57150">
            <a:solidFill>
              <a:srgbClr val="007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563743-1D8E-4DB2-8722-7617526DFEAC}"/>
              </a:ext>
            </a:extLst>
          </p:cNvPr>
          <p:cNvSpPr/>
          <p:nvPr/>
        </p:nvSpPr>
        <p:spPr>
          <a:xfrm>
            <a:off x="3698181" y="225321"/>
            <a:ext cx="1493991" cy="1790970"/>
          </a:xfrm>
          <a:prstGeom prst="rect">
            <a:avLst/>
          </a:prstGeom>
          <a:noFill/>
          <a:ln w="57150">
            <a:solidFill>
              <a:srgbClr val="007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2A20A-30FE-4443-B7F6-286466DE71C9}"/>
              </a:ext>
            </a:extLst>
          </p:cNvPr>
          <p:cNvSpPr/>
          <p:nvPr/>
        </p:nvSpPr>
        <p:spPr>
          <a:xfrm>
            <a:off x="5455727" y="611431"/>
            <a:ext cx="1493991" cy="1221291"/>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1310C63-9792-4409-B5D2-C145C7698C02}"/>
              </a:ext>
            </a:extLst>
          </p:cNvPr>
          <p:cNvSpPr/>
          <p:nvPr/>
        </p:nvSpPr>
        <p:spPr>
          <a:xfrm>
            <a:off x="7086966" y="875080"/>
            <a:ext cx="1850970" cy="1790970"/>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B9C1EBD-82E1-4EA9-A885-01417D33F0E3}"/>
              </a:ext>
            </a:extLst>
          </p:cNvPr>
          <p:cNvSpPr/>
          <p:nvPr/>
        </p:nvSpPr>
        <p:spPr>
          <a:xfrm>
            <a:off x="6197575" y="3300087"/>
            <a:ext cx="2206053" cy="1644373"/>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DDA1325-9797-4CF2-A6CF-2A5CFA03DD6B}"/>
              </a:ext>
            </a:extLst>
          </p:cNvPr>
          <p:cNvSpPr/>
          <p:nvPr/>
        </p:nvSpPr>
        <p:spPr>
          <a:xfrm>
            <a:off x="3893699" y="3384298"/>
            <a:ext cx="1598096" cy="1633460"/>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458BB15-0509-4E94-9B48-D4FD10784F09}"/>
              </a:ext>
            </a:extLst>
          </p:cNvPr>
          <p:cNvSpPr/>
          <p:nvPr/>
        </p:nvSpPr>
        <p:spPr>
          <a:xfrm>
            <a:off x="1476617" y="3139392"/>
            <a:ext cx="1271502" cy="1790970"/>
          </a:xfrm>
          <a:prstGeom prst="rect">
            <a:avLst/>
          </a:prstGeom>
          <a:no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6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10" grpId="0"/>
      <p:bldP spid="11" grpId="0"/>
      <p:bldP spid="12" grpId="0"/>
      <p:bldP spid="13" grpId="0"/>
      <p:bldP spid="5" grpId="0" animBg="1"/>
      <p:bldP spid="24" grpId="0" animBg="1"/>
      <p:bldP spid="27" grpId="0" animBg="1"/>
      <p:bldP spid="28" grpId="0" animBg="1"/>
      <p:bldP spid="29" grpId="0" animBg="1"/>
      <p:bldP spid="30"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996" y="1226074"/>
            <a:ext cx="1491114" cy="523220"/>
          </a:xfrm>
          <a:prstGeom prst="rect">
            <a:avLst/>
          </a:prstGeom>
          <a:noFill/>
        </p:spPr>
        <p:txBody>
          <a:bodyPr wrap="none" rtlCol="0">
            <a:spAutoFit/>
          </a:bodyPr>
          <a:lstStyle/>
          <a:p>
            <a:r>
              <a:rPr lang="en-US" sz="2400" b="1" dirty="0">
                <a:latin typeface="Century Gothic" panose="020B0502020202020204" pitchFamily="34" charset="0"/>
              </a:rPr>
              <a:t>Comida</a:t>
            </a:r>
            <a:r>
              <a:rPr lang="en-US" sz="2800" dirty="0">
                <a:latin typeface="Century Gothic" panose="020B0502020202020204" pitchFamily="34" charset="0"/>
              </a:rPr>
              <a:t> </a:t>
            </a:r>
          </a:p>
        </p:txBody>
      </p:sp>
      <p:sp>
        <p:nvSpPr>
          <p:cNvPr id="6" name="TextBox 5"/>
          <p:cNvSpPr txBox="1"/>
          <p:nvPr/>
        </p:nvSpPr>
        <p:spPr>
          <a:xfrm>
            <a:off x="2103914" y="670080"/>
            <a:ext cx="1056700" cy="461665"/>
          </a:xfrm>
          <a:prstGeom prst="rect">
            <a:avLst/>
          </a:prstGeom>
          <a:noFill/>
        </p:spPr>
        <p:txBody>
          <a:bodyPr wrap="none" rtlCol="0">
            <a:spAutoFit/>
          </a:bodyPr>
          <a:lstStyle/>
          <a:p>
            <a:r>
              <a:rPr lang="en-US" sz="2400" b="1" dirty="0">
                <a:latin typeface="Century Gothic" panose="020B0502020202020204" pitchFamily="34" charset="0"/>
              </a:rPr>
              <a:t>Agua</a:t>
            </a:r>
            <a:r>
              <a:rPr lang="en-US" b="1" dirty="0"/>
              <a:t> </a:t>
            </a:r>
          </a:p>
        </p:txBody>
      </p:sp>
      <p:sp>
        <p:nvSpPr>
          <p:cNvPr id="7" name="TextBox 6"/>
          <p:cNvSpPr txBox="1"/>
          <p:nvPr/>
        </p:nvSpPr>
        <p:spPr>
          <a:xfrm>
            <a:off x="3845722" y="260216"/>
            <a:ext cx="1305165" cy="461665"/>
          </a:xfrm>
          <a:prstGeom prst="rect">
            <a:avLst/>
          </a:prstGeom>
          <a:noFill/>
        </p:spPr>
        <p:txBody>
          <a:bodyPr wrap="none" rtlCol="0">
            <a:spAutoFit/>
          </a:bodyPr>
          <a:lstStyle/>
          <a:p>
            <a:r>
              <a:rPr lang="en-US" sz="2400" b="1" dirty="0">
                <a:latin typeface="Century Gothic" panose="020B0502020202020204" pitchFamily="34" charset="0"/>
              </a:rPr>
              <a:t>Refugio</a:t>
            </a:r>
          </a:p>
        </p:txBody>
      </p:sp>
      <p:sp>
        <p:nvSpPr>
          <p:cNvPr id="8" name="TextBox 7"/>
          <p:cNvSpPr txBox="1"/>
          <p:nvPr/>
        </p:nvSpPr>
        <p:spPr>
          <a:xfrm>
            <a:off x="5717928" y="670080"/>
            <a:ext cx="1148071" cy="523220"/>
          </a:xfrm>
          <a:prstGeom prst="rect">
            <a:avLst/>
          </a:prstGeom>
          <a:noFill/>
        </p:spPr>
        <p:txBody>
          <a:bodyPr wrap="none" rtlCol="0">
            <a:spAutoFit/>
          </a:bodyPr>
          <a:lstStyle/>
          <a:p>
            <a:r>
              <a:rPr lang="en-US" sz="2400" b="1" dirty="0">
                <a:latin typeface="Century Gothic" panose="020B0502020202020204" pitchFamily="34" charset="0"/>
              </a:rPr>
              <a:t>Amor</a:t>
            </a:r>
            <a:r>
              <a:rPr lang="en-US" sz="2800" dirty="0">
                <a:latin typeface="Century Gothic" panose="020B0502020202020204" pitchFamily="34" charset="0"/>
              </a:rPr>
              <a:t> </a:t>
            </a:r>
            <a:r>
              <a:rPr lang="en-US" dirty="0"/>
              <a:t> </a:t>
            </a:r>
          </a:p>
        </p:txBody>
      </p:sp>
      <p:sp>
        <p:nvSpPr>
          <p:cNvPr id="10" name="TextBox 9"/>
          <p:cNvSpPr txBox="1"/>
          <p:nvPr/>
        </p:nvSpPr>
        <p:spPr>
          <a:xfrm>
            <a:off x="7070750" y="931690"/>
            <a:ext cx="1632178" cy="461665"/>
          </a:xfrm>
          <a:prstGeom prst="rect">
            <a:avLst/>
          </a:prstGeom>
          <a:noFill/>
        </p:spPr>
        <p:txBody>
          <a:bodyPr wrap="none" rtlCol="0">
            <a:spAutoFit/>
          </a:bodyPr>
          <a:lstStyle/>
          <a:p>
            <a:r>
              <a:rPr lang="en-US" sz="2400" b="1" dirty="0" err="1">
                <a:latin typeface="Century Gothic" panose="020B0502020202020204" pitchFamily="34" charset="0"/>
              </a:rPr>
              <a:t>Conexión</a:t>
            </a:r>
            <a:endParaRPr lang="en-US" sz="2400" b="1" dirty="0">
              <a:latin typeface="Century Gothic" panose="020B0502020202020204" pitchFamily="34" charset="0"/>
            </a:endParaRPr>
          </a:p>
        </p:txBody>
      </p:sp>
      <p:sp>
        <p:nvSpPr>
          <p:cNvPr id="11" name="TextBox 10"/>
          <p:cNvSpPr txBox="1"/>
          <p:nvPr/>
        </p:nvSpPr>
        <p:spPr>
          <a:xfrm>
            <a:off x="1694597" y="4344131"/>
            <a:ext cx="971741" cy="461665"/>
          </a:xfrm>
          <a:prstGeom prst="rect">
            <a:avLst/>
          </a:prstGeom>
          <a:noFill/>
        </p:spPr>
        <p:txBody>
          <a:bodyPr wrap="none" rtlCol="0">
            <a:spAutoFit/>
          </a:bodyPr>
          <a:lstStyle/>
          <a:p>
            <a:pPr algn="ctr"/>
            <a:r>
              <a:rPr lang="en-US" sz="2400" b="1" dirty="0">
                <a:latin typeface="Century Gothic" panose="020B0502020202020204" pitchFamily="34" charset="0"/>
              </a:rPr>
              <a:t>Valor</a:t>
            </a:r>
          </a:p>
        </p:txBody>
      </p:sp>
      <p:sp>
        <p:nvSpPr>
          <p:cNvPr id="12" name="TextBox 11"/>
          <p:cNvSpPr txBox="1"/>
          <p:nvPr/>
        </p:nvSpPr>
        <p:spPr>
          <a:xfrm>
            <a:off x="3909437" y="3427969"/>
            <a:ext cx="1595309" cy="461665"/>
          </a:xfrm>
          <a:prstGeom prst="rect">
            <a:avLst/>
          </a:prstGeom>
          <a:noFill/>
        </p:spPr>
        <p:txBody>
          <a:bodyPr wrap="none" rtlCol="0">
            <a:spAutoFit/>
          </a:bodyPr>
          <a:lstStyle/>
          <a:p>
            <a:r>
              <a:rPr lang="en-US" sz="2400" b="1" dirty="0" err="1">
                <a:latin typeface="Century Gothic" panose="020B0502020202020204" pitchFamily="34" charset="0"/>
              </a:rPr>
              <a:t>Intimidad</a:t>
            </a:r>
            <a:endParaRPr lang="en-US" sz="2400" b="1" dirty="0">
              <a:latin typeface="Century Gothic" panose="020B0502020202020204" pitchFamily="34" charset="0"/>
            </a:endParaRPr>
          </a:p>
        </p:txBody>
      </p:sp>
      <p:sp>
        <p:nvSpPr>
          <p:cNvPr id="13" name="TextBox 12"/>
          <p:cNvSpPr txBox="1"/>
          <p:nvPr/>
        </p:nvSpPr>
        <p:spPr>
          <a:xfrm>
            <a:off x="6357724" y="4440567"/>
            <a:ext cx="2045753" cy="461665"/>
          </a:xfrm>
          <a:prstGeom prst="rect">
            <a:avLst/>
          </a:prstGeom>
          <a:noFill/>
        </p:spPr>
        <p:txBody>
          <a:bodyPr wrap="none" rtlCol="0">
            <a:spAutoFit/>
          </a:bodyPr>
          <a:lstStyle/>
          <a:p>
            <a:r>
              <a:rPr lang="en-US" sz="2400" b="1" dirty="0" err="1">
                <a:latin typeface="Century Gothic" panose="020B0502020202020204" pitchFamily="34" charset="0"/>
              </a:rPr>
              <a:t>Aceptación</a:t>
            </a:r>
            <a:r>
              <a:rPr lang="en-US" sz="2400" b="1" dirty="0">
                <a:latin typeface="Century Gothic" panose="020B0502020202020204" pitchFamily="34" charset="0"/>
              </a:rPr>
              <a:t> </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55" y="1489986"/>
            <a:ext cx="1263614" cy="1263614"/>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889" t="17407" r="20371" b="15926"/>
          <a:stretch/>
        </p:blipFill>
        <p:spPr>
          <a:xfrm>
            <a:off x="2278001" y="1143389"/>
            <a:ext cx="795311" cy="872902"/>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8519" t="8519" r="4074" b="8519"/>
          <a:stretch/>
        </p:blipFill>
        <p:spPr>
          <a:xfrm>
            <a:off x="3956808" y="750850"/>
            <a:ext cx="1139830" cy="1081872"/>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5277" y="1198874"/>
            <a:ext cx="1100230" cy="577621"/>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4074" t="15926" r="5555" b="15926"/>
          <a:stretch/>
        </p:blipFill>
        <p:spPr>
          <a:xfrm>
            <a:off x="6707651" y="3384298"/>
            <a:ext cx="1345901" cy="1014942"/>
          </a:xfrm>
          <a:prstGeom prst="rect">
            <a:avLst/>
          </a:prstGeom>
        </p:spPr>
      </p:pic>
      <p:pic>
        <p:nvPicPr>
          <p:cNvPr id="25" name="Picture 2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8611" y="1258958"/>
            <a:ext cx="1522922" cy="1522922"/>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3044" y="3818109"/>
            <a:ext cx="1208097" cy="1208097"/>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4230" y="3306956"/>
            <a:ext cx="738472" cy="1140898"/>
          </a:xfrm>
          <a:prstGeom prst="rect">
            <a:avLst/>
          </a:prstGeom>
        </p:spPr>
      </p:pic>
      <p:sp>
        <p:nvSpPr>
          <p:cNvPr id="24" name="TextBox 23"/>
          <p:cNvSpPr txBox="1"/>
          <p:nvPr/>
        </p:nvSpPr>
        <p:spPr>
          <a:xfrm>
            <a:off x="237292" y="2524104"/>
            <a:ext cx="8534401" cy="954107"/>
          </a:xfrm>
          <a:prstGeom prst="rect">
            <a:avLst/>
          </a:prstGeom>
          <a:noFill/>
        </p:spPr>
        <p:txBody>
          <a:bodyPr wrap="square" rtlCol="0">
            <a:spAutoFit/>
          </a:bodyPr>
          <a:lstStyle/>
          <a:p>
            <a:pPr algn="ctr"/>
            <a:r>
              <a:rPr lang="en-US" sz="2800" dirty="0">
                <a:latin typeface="Century Gothic" panose="020B0502020202020204" pitchFamily="34" charset="0"/>
              </a:rPr>
              <a:t>¿</a:t>
            </a:r>
            <a:r>
              <a:rPr lang="en-US" sz="2800" dirty="0" err="1">
                <a:latin typeface="Century Gothic" panose="020B0502020202020204" pitchFamily="34" charset="0"/>
              </a:rPr>
              <a:t>Cómo</a:t>
            </a:r>
            <a:r>
              <a:rPr lang="en-US" sz="2800" dirty="0">
                <a:solidFill>
                  <a:srgbClr val="0070C0"/>
                </a:solidFill>
                <a:latin typeface="Century Gothic" panose="020B0502020202020204" pitchFamily="34" charset="0"/>
              </a:rPr>
              <a:t> </a:t>
            </a:r>
            <a:r>
              <a:rPr lang="en-US" sz="2800" dirty="0" err="1">
                <a:latin typeface="Century Gothic" panose="020B0502020202020204" pitchFamily="34" charset="0"/>
              </a:rPr>
              <a:t>satisface</a:t>
            </a:r>
            <a:r>
              <a:rPr lang="en-US" sz="2800" dirty="0">
                <a:latin typeface="Century Gothic" panose="020B0502020202020204" pitchFamily="34" charset="0"/>
              </a:rPr>
              <a:t> una persona las </a:t>
            </a:r>
            <a:r>
              <a:rPr lang="en-US" sz="2800" b="1" dirty="0" err="1">
                <a:solidFill>
                  <a:srgbClr val="0070C0"/>
                </a:solidFill>
                <a:latin typeface="Century Gothic" panose="020B0502020202020204" pitchFamily="34" charset="0"/>
              </a:rPr>
              <a:t>necesidades</a:t>
            </a:r>
            <a:r>
              <a:rPr lang="en-US" sz="2800" b="1" dirty="0">
                <a:solidFill>
                  <a:srgbClr val="0070C0"/>
                </a:solidFill>
                <a:latin typeface="Century Gothic" panose="020B0502020202020204" pitchFamily="34" charset="0"/>
              </a:rPr>
              <a:t> </a:t>
            </a:r>
            <a:r>
              <a:rPr lang="en-US" sz="2800" b="1" dirty="0" err="1">
                <a:solidFill>
                  <a:srgbClr val="0070C0"/>
                </a:solidFill>
                <a:latin typeface="Century Gothic" panose="020B0502020202020204" pitchFamily="34" charset="0"/>
              </a:rPr>
              <a:t>básicas</a:t>
            </a:r>
            <a:r>
              <a:rPr lang="en-US" sz="2800" dirty="0">
                <a:latin typeface="Century Gothic" panose="020B0502020202020204" pitchFamily="34" charset="0"/>
              </a:rPr>
              <a:t>?</a:t>
            </a:r>
          </a:p>
        </p:txBody>
      </p:sp>
    </p:spTree>
    <p:extLst>
      <p:ext uri="{BB962C8B-B14F-4D97-AF65-F5344CB8AC3E}">
        <p14:creationId xmlns:p14="http://schemas.microsoft.com/office/powerpoint/2010/main" val="5749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68165" y="2400661"/>
            <a:ext cx="8534401" cy="461665"/>
          </a:xfrm>
          <a:prstGeom prst="rect">
            <a:avLst/>
          </a:prstGeom>
          <a:noFill/>
        </p:spPr>
        <p:txBody>
          <a:bodyPr wrap="square" rtlCol="0">
            <a:spAutoFit/>
          </a:bodyPr>
          <a:lstStyle/>
          <a:p>
            <a:r>
              <a:rPr lang="en-US" sz="2400" dirty="0">
                <a:latin typeface="Century Gothic" panose="020B0502020202020204" pitchFamily="34" charset="0"/>
              </a:rPr>
              <a:t>¿</a:t>
            </a:r>
            <a:r>
              <a:rPr lang="en-US" sz="2400" dirty="0" err="1">
                <a:latin typeface="Century Gothic" panose="020B0502020202020204" pitchFamily="34" charset="0"/>
              </a:rPr>
              <a:t>Cómo</a:t>
            </a:r>
            <a:r>
              <a:rPr lang="en-US" sz="2400" dirty="0">
                <a:solidFill>
                  <a:srgbClr val="0070C0"/>
                </a:solidFill>
                <a:latin typeface="Century Gothic" panose="020B0502020202020204" pitchFamily="34" charset="0"/>
              </a:rPr>
              <a:t> </a:t>
            </a:r>
            <a:r>
              <a:rPr lang="en-US" sz="2400" dirty="0" err="1">
                <a:solidFill>
                  <a:srgbClr val="0070C0"/>
                </a:solidFill>
                <a:latin typeface="Century Gothic" panose="020B0502020202020204" pitchFamily="34" charset="0"/>
              </a:rPr>
              <a:t>realiza</a:t>
            </a:r>
            <a:r>
              <a:rPr lang="en-US" sz="2400" dirty="0">
                <a:latin typeface="Century Gothic" panose="020B0502020202020204" pitchFamily="34" charset="0"/>
              </a:rPr>
              <a:t> una persona sus </a:t>
            </a:r>
            <a:r>
              <a:rPr lang="en-US" sz="2400" b="1" dirty="0" err="1">
                <a:solidFill>
                  <a:srgbClr val="0070C0"/>
                </a:solidFill>
                <a:latin typeface="Century Gothic" panose="020B0502020202020204" pitchFamily="34" charset="0"/>
              </a:rPr>
              <a:t>necesidades</a:t>
            </a:r>
            <a:r>
              <a:rPr lang="en-US" sz="2400" b="1" dirty="0">
                <a:solidFill>
                  <a:srgbClr val="0070C0"/>
                </a:solidFill>
                <a:latin typeface="Century Gothic" panose="020B0502020202020204" pitchFamily="34" charset="0"/>
              </a:rPr>
              <a:t> </a:t>
            </a:r>
            <a:r>
              <a:rPr lang="en-US" sz="2400" b="1" dirty="0" err="1">
                <a:solidFill>
                  <a:srgbClr val="0070C0"/>
                </a:solidFill>
                <a:latin typeface="Century Gothic" panose="020B0502020202020204" pitchFamily="34" charset="0"/>
              </a:rPr>
              <a:t>básicas</a:t>
            </a:r>
            <a:r>
              <a:rPr lang="en-US" sz="2400" dirty="0">
                <a:latin typeface="Century Gothic" panose="020B0502020202020204" pitchFamily="34" charset="0"/>
              </a:rPr>
              <a:t>?</a:t>
            </a:r>
          </a:p>
        </p:txBody>
      </p:sp>
      <p:sp>
        <p:nvSpPr>
          <p:cNvPr id="2" name="TextBox 1"/>
          <p:cNvSpPr txBox="1"/>
          <p:nvPr/>
        </p:nvSpPr>
        <p:spPr>
          <a:xfrm>
            <a:off x="932392" y="275508"/>
            <a:ext cx="1309974" cy="461665"/>
          </a:xfrm>
          <a:prstGeom prst="rect">
            <a:avLst/>
          </a:prstGeom>
          <a:noFill/>
        </p:spPr>
        <p:txBody>
          <a:bodyPr wrap="none" rtlCol="0">
            <a:spAutoFit/>
          </a:bodyPr>
          <a:lstStyle/>
          <a:p>
            <a:r>
              <a:rPr lang="en-US" sz="2400" dirty="0">
                <a:latin typeface="Century Gothic" panose="020B0502020202020204" pitchFamily="34" charset="0"/>
              </a:rPr>
              <a:t>Familia </a:t>
            </a:r>
          </a:p>
        </p:txBody>
      </p:sp>
      <p:sp>
        <p:nvSpPr>
          <p:cNvPr id="27" name="TextBox 26"/>
          <p:cNvSpPr txBox="1"/>
          <p:nvPr/>
        </p:nvSpPr>
        <p:spPr>
          <a:xfrm>
            <a:off x="3786410" y="213953"/>
            <a:ext cx="1390124" cy="523220"/>
          </a:xfrm>
          <a:prstGeom prst="rect">
            <a:avLst/>
          </a:prstGeom>
          <a:noFill/>
        </p:spPr>
        <p:txBody>
          <a:bodyPr wrap="none" rtlCol="0">
            <a:spAutoFit/>
          </a:bodyPr>
          <a:lstStyle/>
          <a:p>
            <a:pPr algn="ctr"/>
            <a:r>
              <a:rPr lang="en-US" sz="2400" dirty="0">
                <a:latin typeface="Century Gothic" panose="020B0502020202020204" pitchFamily="34" charset="0"/>
              </a:rPr>
              <a:t>Amigos</a:t>
            </a:r>
            <a:r>
              <a:rPr lang="en-US" sz="2800" dirty="0">
                <a:latin typeface="Century Gothic" panose="020B0502020202020204" pitchFamily="34" charset="0"/>
              </a:rPr>
              <a:t> </a:t>
            </a:r>
            <a:endParaRPr lang="en-US" dirty="0"/>
          </a:p>
        </p:txBody>
      </p:sp>
      <p:sp>
        <p:nvSpPr>
          <p:cNvPr id="28" name="TextBox 27"/>
          <p:cNvSpPr txBox="1"/>
          <p:nvPr/>
        </p:nvSpPr>
        <p:spPr>
          <a:xfrm>
            <a:off x="6389652" y="269925"/>
            <a:ext cx="2095445" cy="461665"/>
          </a:xfrm>
          <a:prstGeom prst="rect">
            <a:avLst/>
          </a:prstGeom>
          <a:noFill/>
        </p:spPr>
        <p:txBody>
          <a:bodyPr wrap="none" rtlCol="0">
            <a:spAutoFit/>
          </a:bodyPr>
          <a:lstStyle/>
          <a:p>
            <a:r>
              <a:rPr lang="en-US" sz="2400" dirty="0" err="1">
                <a:latin typeface="Century Gothic" panose="020B0502020202020204" pitchFamily="34" charset="0"/>
              </a:rPr>
              <a:t>Mejor</a:t>
            </a:r>
            <a:r>
              <a:rPr lang="en-US" sz="2400" dirty="0">
                <a:latin typeface="Century Gothic" panose="020B0502020202020204" pitchFamily="34" charset="0"/>
              </a:rPr>
              <a:t> Amigo</a:t>
            </a:r>
          </a:p>
        </p:txBody>
      </p:sp>
      <p:sp>
        <p:nvSpPr>
          <p:cNvPr id="29" name="TextBox 28"/>
          <p:cNvSpPr txBox="1"/>
          <p:nvPr/>
        </p:nvSpPr>
        <p:spPr>
          <a:xfrm>
            <a:off x="491356" y="4495060"/>
            <a:ext cx="3334174" cy="461665"/>
          </a:xfrm>
          <a:prstGeom prst="rect">
            <a:avLst/>
          </a:prstGeom>
          <a:noFill/>
        </p:spPr>
        <p:txBody>
          <a:bodyPr wrap="square" rtlCol="0">
            <a:spAutoFit/>
          </a:bodyPr>
          <a:lstStyle/>
          <a:p>
            <a:pPr algn="ctr"/>
            <a:r>
              <a:rPr lang="en-US" sz="2400" dirty="0">
                <a:latin typeface="Century Gothic" panose="020B0502020202020204" pitchFamily="34" charset="0"/>
              </a:rPr>
              <a:t>Pareja</a:t>
            </a:r>
            <a:r>
              <a:rPr lang="en-US" sz="2000" dirty="0">
                <a:latin typeface="Century Gothic" panose="020B0502020202020204" pitchFamily="34" charset="0"/>
              </a:rPr>
              <a:t> </a:t>
            </a:r>
          </a:p>
        </p:txBody>
      </p:sp>
      <p:sp>
        <p:nvSpPr>
          <p:cNvPr id="30" name="TextBox 29"/>
          <p:cNvSpPr txBox="1"/>
          <p:nvPr/>
        </p:nvSpPr>
        <p:spPr>
          <a:xfrm>
            <a:off x="6629400" y="4502890"/>
            <a:ext cx="1994457" cy="461665"/>
          </a:xfrm>
          <a:prstGeom prst="rect">
            <a:avLst/>
          </a:prstGeom>
          <a:noFill/>
        </p:spPr>
        <p:txBody>
          <a:bodyPr wrap="none" rtlCol="0">
            <a:spAutoFit/>
          </a:bodyPr>
          <a:lstStyle/>
          <a:p>
            <a:r>
              <a:rPr lang="en-US" sz="2400" dirty="0" err="1">
                <a:latin typeface="Century Gothic" panose="020B0502020202020204" pitchFamily="34" charset="0"/>
              </a:rPr>
              <a:t>Comunidad</a:t>
            </a:r>
            <a:endParaRPr lang="en-US" sz="2000" dirty="0">
              <a:latin typeface="Century Gothic" panose="020B0502020202020204" pitchFamily="34" charset="0"/>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853" y="631187"/>
            <a:ext cx="1622108" cy="1622108"/>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27" y="584768"/>
            <a:ext cx="1903328" cy="190332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334" y="2774890"/>
            <a:ext cx="2022218" cy="2022218"/>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3616" y="679914"/>
            <a:ext cx="1846389" cy="1846389"/>
          </a:xfrm>
          <a:prstGeom prst="rect">
            <a:avLst/>
          </a:prstGeom>
        </p:spPr>
      </p:pic>
      <p:sp>
        <p:nvSpPr>
          <p:cNvPr id="39" name="TextBox 38"/>
          <p:cNvSpPr txBox="1"/>
          <p:nvPr/>
        </p:nvSpPr>
        <p:spPr>
          <a:xfrm>
            <a:off x="3140581" y="4495060"/>
            <a:ext cx="3334174" cy="461665"/>
          </a:xfrm>
          <a:prstGeom prst="rect">
            <a:avLst/>
          </a:prstGeom>
          <a:noFill/>
        </p:spPr>
        <p:txBody>
          <a:bodyPr wrap="square" rtlCol="0">
            <a:spAutoFit/>
          </a:bodyPr>
          <a:lstStyle/>
          <a:p>
            <a:pPr algn="ctr"/>
            <a:r>
              <a:rPr lang="en-US" sz="2400" dirty="0">
                <a:latin typeface="Century Gothic" panose="020B0502020202020204" pitchFamily="34" charset="0"/>
              </a:rPr>
              <a:t>Uno </a:t>
            </a:r>
            <a:r>
              <a:rPr lang="en-US" sz="2400" dirty="0" err="1">
                <a:latin typeface="Century Gothic" panose="020B0502020202020204" pitchFamily="34" charset="0"/>
              </a:rPr>
              <a:t>Mismo</a:t>
            </a:r>
            <a:r>
              <a:rPr lang="en-US" sz="2400" dirty="0">
                <a:latin typeface="Century Gothic" panose="020B0502020202020204" pitchFamily="34" charset="0"/>
              </a:rPr>
              <a:t> </a:t>
            </a:r>
            <a:r>
              <a:rPr lang="en-US" sz="2000" dirty="0">
                <a:latin typeface="Century Gothic" panose="020B0502020202020204" pitchFamily="34" charset="0"/>
              </a:rPr>
              <a:t> </a:t>
            </a:r>
          </a:p>
        </p:txBody>
      </p:sp>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5347" y="3058250"/>
            <a:ext cx="424642" cy="1497135"/>
          </a:xfrm>
          <a:prstGeom prst="rect">
            <a:avLst/>
          </a:prstGeom>
        </p:spPr>
      </p:pic>
      <p:pic>
        <p:nvPicPr>
          <p:cNvPr id="19" name="Picture 2" descr="Image result for community">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972" r="40584" b="10034"/>
          <a:stretch/>
        </p:blipFill>
        <p:spPr bwMode="auto">
          <a:xfrm>
            <a:off x="6358759" y="3160087"/>
            <a:ext cx="2052324" cy="125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62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P spid="30"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65384"/>
            <a:ext cx="8229600" cy="3581400"/>
          </a:xfrm>
        </p:spPr>
        <p:txBody>
          <a:bodyPr anchor="t">
            <a:normAutofit fontScale="92500" lnSpcReduction="10000"/>
          </a:bodyPr>
          <a:lstStyle/>
          <a:p>
            <a:pPr marL="571500" indent="-457200">
              <a:lnSpc>
                <a:spcPct val="120000"/>
              </a:lnSpc>
              <a:spcBef>
                <a:spcPts val="0"/>
              </a:spcBef>
              <a:buClr>
                <a:srgbClr val="000000"/>
              </a:buClr>
              <a:buSzPts val="1800"/>
              <a:buFont typeface="Wingdings" panose="05000000000000000000" pitchFamily="2" charset="2"/>
              <a:buChar char="§"/>
            </a:pPr>
            <a:r>
              <a:rPr lang="en-US" sz="2700" dirty="0" err="1">
                <a:solidFill>
                  <a:srgbClr val="000000"/>
                </a:solidFill>
              </a:rPr>
              <a:t>Promesas</a:t>
            </a:r>
            <a:r>
              <a:rPr lang="en-US" sz="2700" dirty="0">
                <a:solidFill>
                  <a:srgbClr val="000000"/>
                </a:solidFill>
              </a:rPr>
              <a:t> falsas de </a:t>
            </a:r>
            <a:r>
              <a:rPr lang="en-US" sz="2700" dirty="0" err="1">
                <a:solidFill>
                  <a:srgbClr val="000000"/>
                </a:solidFill>
              </a:rPr>
              <a:t>amor</a:t>
            </a:r>
            <a:r>
              <a:rPr lang="en-US" sz="2700" dirty="0">
                <a:solidFill>
                  <a:srgbClr val="000000"/>
                </a:solidFill>
              </a:rPr>
              <a:t> y/o </a:t>
            </a:r>
            <a:r>
              <a:rPr lang="en-US" sz="2700" dirty="0" err="1">
                <a:solidFill>
                  <a:srgbClr val="000000"/>
                </a:solidFill>
              </a:rPr>
              <a:t>aceptación</a:t>
            </a:r>
            <a:endParaRPr lang="en-US" sz="2700" dirty="0">
              <a:solidFill>
                <a:srgbClr val="000000"/>
              </a:solidFill>
            </a:endParaRPr>
          </a:p>
          <a:p>
            <a:pPr marL="571500" indent="-457200">
              <a:lnSpc>
                <a:spcPct val="120000"/>
              </a:lnSpc>
              <a:spcBef>
                <a:spcPts val="0"/>
              </a:spcBef>
              <a:buClr>
                <a:srgbClr val="000000"/>
              </a:buClr>
              <a:buSzPts val="1800"/>
              <a:buFont typeface="Wingdings" panose="05000000000000000000" pitchFamily="2" charset="2"/>
              <a:buChar char="§"/>
            </a:pPr>
            <a:r>
              <a:rPr lang="en-US" sz="2700" dirty="0" err="1">
                <a:solidFill>
                  <a:srgbClr val="000000"/>
                </a:solidFill>
              </a:rPr>
              <a:t>Publiciones</a:t>
            </a:r>
            <a:r>
              <a:rPr lang="en-US" sz="2700" dirty="0">
                <a:solidFill>
                  <a:srgbClr val="000000"/>
                </a:solidFill>
              </a:rPr>
              <a:t> </a:t>
            </a:r>
            <a:r>
              <a:rPr lang="en-US" sz="2700" dirty="0" err="1">
                <a:solidFill>
                  <a:srgbClr val="000000"/>
                </a:solidFill>
              </a:rPr>
              <a:t>engañosa</a:t>
            </a:r>
            <a:r>
              <a:rPr lang="en-US" sz="2700" dirty="0">
                <a:solidFill>
                  <a:srgbClr val="000000"/>
                </a:solidFill>
              </a:rPr>
              <a:t> para </a:t>
            </a:r>
            <a:r>
              <a:rPr lang="en-US" sz="2700" dirty="0" err="1">
                <a:solidFill>
                  <a:srgbClr val="000000"/>
                </a:solidFill>
              </a:rPr>
              <a:t>modelar</a:t>
            </a:r>
            <a:r>
              <a:rPr lang="en-US" sz="2700" dirty="0">
                <a:solidFill>
                  <a:srgbClr val="000000"/>
                </a:solidFill>
              </a:rPr>
              <a:t>, </a:t>
            </a:r>
            <a:r>
              <a:rPr lang="en-US" sz="2700" dirty="0" err="1">
                <a:solidFill>
                  <a:srgbClr val="000000"/>
                </a:solidFill>
              </a:rPr>
              <a:t>actuar</a:t>
            </a:r>
            <a:r>
              <a:rPr lang="en-US" sz="2700" dirty="0">
                <a:solidFill>
                  <a:srgbClr val="000000"/>
                </a:solidFill>
              </a:rPr>
              <a:t> o </a:t>
            </a:r>
            <a:r>
              <a:rPr lang="en-US" sz="2700" dirty="0" err="1">
                <a:solidFill>
                  <a:srgbClr val="000000"/>
                </a:solidFill>
              </a:rPr>
              <a:t>bailar</a:t>
            </a:r>
            <a:endParaRPr lang="en-US" sz="2700" dirty="0">
              <a:solidFill>
                <a:srgbClr val="000000"/>
              </a:solidFill>
            </a:endParaRPr>
          </a:p>
          <a:p>
            <a:pPr marL="571500" indent="-457200">
              <a:lnSpc>
                <a:spcPct val="120000"/>
              </a:lnSpc>
              <a:spcBef>
                <a:spcPts val="0"/>
              </a:spcBef>
              <a:buClr>
                <a:srgbClr val="000000"/>
              </a:buClr>
              <a:buSzPts val="1800"/>
              <a:buFont typeface="Wingdings" panose="05000000000000000000" pitchFamily="2" charset="2"/>
              <a:buChar char="§"/>
            </a:pPr>
            <a:r>
              <a:rPr lang="en-US" sz="2700" dirty="0">
                <a:solidFill>
                  <a:srgbClr val="000000"/>
                </a:solidFill>
              </a:rPr>
              <a:t>Redes </a:t>
            </a:r>
            <a:r>
              <a:rPr lang="en-US" sz="2700" dirty="0" err="1">
                <a:solidFill>
                  <a:srgbClr val="000000"/>
                </a:solidFill>
              </a:rPr>
              <a:t>sociales</a:t>
            </a:r>
            <a:endParaRPr lang="en-US" sz="2700" dirty="0">
              <a:solidFill>
                <a:srgbClr val="000000"/>
              </a:solidFill>
            </a:endParaRPr>
          </a:p>
          <a:p>
            <a:pPr marL="571500" indent="-457200">
              <a:lnSpc>
                <a:spcPct val="120000"/>
              </a:lnSpc>
              <a:spcBef>
                <a:spcPts val="1000"/>
              </a:spcBef>
              <a:buClr>
                <a:srgbClr val="000000"/>
              </a:buClr>
              <a:buSzPts val="1800"/>
              <a:buFont typeface="Wingdings" panose="05000000000000000000" pitchFamily="2" charset="2"/>
              <a:buChar char="§"/>
            </a:pPr>
            <a:r>
              <a:rPr lang="en-US" sz="2700" dirty="0" err="1">
                <a:solidFill>
                  <a:srgbClr val="000000"/>
                </a:solidFill>
              </a:rPr>
              <a:t>Colegas</a:t>
            </a:r>
            <a:endParaRPr lang="en-US" sz="2700" dirty="0">
              <a:solidFill>
                <a:srgbClr val="000000"/>
              </a:solidFill>
            </a:endParaRPr>
          </a:p>
          <a:p>
            <a:pPr marL="571500" indent="-457200">
              <a:lnSpc>
                <a:spcPct val="120000"/>
              </a:lnSpc>
              <a:spcBef>
                <a:spcPts val="1000"/>
              </a:spcBef>
              <a:buClr>
                <a:srgbClr val="000000"/>
              </a:buClr>
              <a:buSzPts val="1800"/>
              <a:buFont typeface="Wingdings" panose="05000000000000000000" pitchFamily="2" charset="2"/>
              <a:buChar char="§"/>
            </a:pPr>
            <a:r>
              <a:rPr lang="es-ES" sz="2700" dirty="0">
                <a:solidFill>
                  <a:srgbClr val="000000"/>
                </a:solidFill>
              </a:rPr>
              <a:t>Familias trafican sus propios hijos</a:t>
            </a:r>
          </a:p>
          <a:p>
            <a:pPr marL="571500" indent="-457200">
              <a:lnSpc>
                <a:spcPct val="120000"/>
              </a:lnSpc>
              <a:spcBef>
                <a:spcPts val="1000"/>
              </a:spcBef>
              <a:buClr>
                <a:srgbClr val="000000"/>
              </a:buClr>
              <a:buSzPts val="1800"/>
              <a:buFont typeface="Wingdings" panose="05000000000000000000" pitchFamily="2" charset="2"/>
              <a:buChar char="§"/>
            </a:pPr>
            <a:r>
              <a:rPr lang="en-US" sz="2700" dirty="0" err="1">
                <a:solidFill>
                  <a:srgbClr val="000000"/>
                </a:solidFill>
              </a:rPr>
              <a:t>Secuestro</a:t>
            </a:r>
            <a:r>
              <a:rPr lang="en-US" sz="2700" dirty="0">
                <a:solidFill>
                  <a:srgbClr val="000000"/>
                </a:solidFill>
              </a:rPr>
              <a:t> </a:t>
            </a:r>
          </a:p>
          <a:p>
            <a:pPr marL="0" indent="0" algn="ctr">
              <a:buNone/>
            </a:pPr>
            <a:endParaRPr lang="en-US" sz="2800" dirty="0"/>
          </a:p>
        </p:txBody>
      </p:sp>
      <p:sp>
        <p:nvSpPr>
          <p:cNvPr id="3" name="Rectangle 2">
            <a:extLst>
              <a:ext uri="{FF2B5EF4-FFF2-40B4-BE49-F238E27FC236}">
                <a16:creationId xmlns:a16="http://schemas.microsoft.com/office/drawing/2014/main" id="{46E0D896-5B6C-4B83-AAA1-947ED8BF6783}"/>
              </a:ext>
            </a:extLst>
          </p:cNvPr>
          <p:cNvSpPr/>
          <p:nvPr/>
        </p:nvSpPr>
        <p:spPr>
          <a:xfrm>
            <a:off x="2765255" y="146297"/>
            <a:ext cx="4299575" cy="769441"/>
          </a:xfrm>
          <a:prstGeom prst="rect">
            <a:avLst/>
          </a:prstGeom>
        </p:spPr>
        <p:txBody>
          <a:bodyPr wrap="none">
            <a:spAutoFit/>
          </a:bodyPr>
          <a:lstStyle/>
          <a:p>
            <a:r>
              <a:rPr lang="en-US" sz="4400" b="1" dirty="0" err="1">
                <a:solidFill>
                  <a:srgbClr val="0077C0"/>
                </a:solidFill>
                <a:latin typeface="Century Gothic" panose="020B0502020202020204" pitchFamily="34" charset="0"/>
                <a:ea typeface="+mj-ea"/>
                <a:cs typeface="+mj-cs"/>
              </a:rPr>
              <a:t>Reclutamiento</a:t>
            </a:r>
            <a:r>
              <a:rPr lang="en-US" sz="4400" b="1" dirty="0">
                <a:solidFill>
                  <a:srgbClr val="0077C0"/>
                </a:solidFill>
                <a:latin typeface="Century Gothic" panose="020B0502020202020204" pitchFamily="34" charset="0"/>
                <a:ea typeface="+mj-ea"/>
                <a:cs typeface="+mj-cs"/>
              </a:rPr>
              <a:t> </a:t>
            </a:r>
          </a:p>
        </p:txBody>
      </p:sp>
      <p:pic>
        <p:nvPicPr>
          <p:cNvPr id="10" name="Google Shape;233;p33">
            <a:extLst>
              <a:ext uri="{FF2B5EF4-FFF2-40B4-BE49-F238E27FC236}">
                <a16:creationId xmlns:a16="http://schemas.microsoft.com/office/drawing/2014/main" id="{16787C8A-DCB3-444B-8749-A413388194C2}"/>
              </a:ext>
            </a:extLst>
          </p:cNvPr>
          <p:cNvPicPr preferRelativeResize="0"/>
          <p:nvPr/>
        </p:nvPicPr>
        <p:blipFill>
          <a:blip r:embed="rId3">
            <a:alphaModFix/>
          </a:blip>
          <a:stretch>
            <a:fillRect/>
          </a:stretch>
        </p:blipFill>
        <p:spPr>
          <a:xfrm>
            <a:off x="6854450" y="2952750"/>
            <a:ext cx="1908550" cy="1908550"/>
          </a:xfrm>
          <a:prstGeom prst="rect">
            <a:avLst/>
          </a:prstGeom>
          <a:noFill/>
          <a:ln>
            <a:noFill/>
          </a:ln>
        </p:spPr>
      </p:pic>
    </p:spTree>
    <p:extLst>
      <p:ext uri="{BB962C8B-B14F-4D97-AF65-F5344CB8AC3E}">
        <p14:creationId xmlns:p14="http://schemas.microsoft.com/office/powerpoint/2010/main" val="1843452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E7537-3716-4136-9DFB-EDDCCF5E7CFB}"/>
              </a:ext>
            </a:extLst>
          </p:cNvPr>
          <p:cNvSpPr>
            <a:spLocks noGrp="1"/>
          </p:cNvSpPr>
          <p:nvPr>
            <p:ph type="title"/>
          </p:nvPr>
        </p:nvSpPr>
        <p:spPr/>
        <p:txBody>
          <a:bodyPr/>
          <a:lstStyle/>
          <a:p>
            <a:r>
              <a:rPr lang="en-US" b="1" dirty="0" err="1">
                <a:solidFill>
                  <a:srgbClr val="0070C0"/>
                </a:solidFill>
                <a:latin typeface="Century Gothic" panose="020B0502020202020204" pitchFamily="34" charset="0"/>
              </a:rPr>
              <a:t>Ejemplos</a:t>
            </a:r>
            <a:r>
              <a:rPr lang="en-US" b="1" dirty="0">
                <a:solidFill>
                  <a:srgbClr val="0070C0"/>
                </a:solidFill>
                <a:latin typeface="Century Gothic" panose="020B0502020202020204" pitchFamily="34" charset="0"/>
              </a:rPr>
              <a:t> </a:t>
            </a:r>
          </a:p>
        </p:txBody>
      </p:sp>
      <p:sp>
        <p:nvSpPr>
          <p:cNvPr id="5" name="TextBox 4">
            <a:extLst>
              <a:ext uri="{FF2B5EF4-FFF2-40B4-BE49-F238E27FC236}">
                <a16:creationId xmlns:a16="http://schemas.microsoft.com/office/drawing/2014/main" id="{82EB5D21-BB5A-4330-B1D6-F13C92643823}"/>
              </a:ext>
            </a:extLst>
          </p:cNvPr>
          <p:cNvSpPr txBox="1"/>
          <p:nvPr/>
        </p:nvSpPr>
        <p:spPr>
          <a:xfrm>
            <a:off x="2792348" y="1007815"/>
            <a:ext cx="3433096" cy="1631216"/>
          </a:xfrm>
          <a:prstGeom prst="rect">
            <a:avLst/>
          </a:prstGeom>
          <a:noFill/>
        </p:spPr>
        <p:txBody>
          <a:bodyPr wrap="square" rtlCol="0">
            <a:spAutoFit/>
          </a:bodyPr>
          <a:lstStyle/>
          <a:p>
            <a:pPr algn="ctr"/>
            <a:r>
              <a:rPr lang="es-ES" sz="2000" dirty="0">
                <a:latin typeface="Century Gothic" panose="020B0502020202020204" pitchFamily="34" charset="0"/>
              </a:rPr>
              <a:t>Frecuentemente las personas son reclutadas a través de anuncios de trabajos falsos y da las redes sociales.</a:t>
            </a:r>
            <a:endParaRPr lang="en-US" sz="2000" dirty="0">
              <a:latin typeface="Century Gothic" panose="020B0502020202020204" pitchFamily="34" charset="0"/>
            </a:endParaRPr>
          </a:p>
        </p:txBody>
      </p:sp>
      <p:pic>
        <p:nvPicPr>
          <p:cNvPr id="1026" name="Picture 2">
            <a:extLst>
              <a:ext uri="{FF2B5EF4-FFF2-40B4-BE49-F238E27FC236}">
                <a16:creationId xmlns:a16="http://schemas.microsoft.com/office/drawing/2014/main" id="{8D19C15A-15E9-493C-9362-8309921205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90142" y="2882048"/>
            <a:ext cx="2505514" cy="16543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72D9461-A642-46CE-A17F-429DFE26D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32" y="634604"/>
            <a:ext cx="2505515" cy="1558986"/>
          </a:xfrm>
          <a:prstGeom prst="rect">
            <a:avLst/>
          </a:prstGeom>
        </p:spPr>
      </p:pic>
      <p:sp>
        <p:nvSpPr>
          <p:cNvPr id="9" name="TextBox 8">
            <a:extLst>
              <a:ext uri="{FF2B5EF4-FFF2-40B4-BE49-F238E27FC236}">
                <a16:creationId xmlns:a16="http://schemas.microsoft.com/office/drawing/2014/main" id="{19999AB0-B639-4C4D-8B94-83A473F516CE}"/>
              </a:ext>
            </a:extLst>
          </p:cNvPr>
          <p:cNvSpPr txBox="1"/>
          <p:nvPr/>
        </p:nvSpPr>
        <p:spPr>
          <a:xfrm>
            <a:off x="188539" y="2376438"/>
            <a:ext cx="2730020" cy="646331"/>
          </a:xfrm>
          <a:prstGeom prst="rect">
            <a:avLst/>
          </a:prstGeom>
          <a:noFill/>
        </p:spPr>
        <p:txBody>
          <a:bodyPr wrap="square" rtlCol="0">
            <a:spAutoFit/>
          </a:bodyPr>
          <a:lstStyle/>
          <a:p>
            <a:pPr algn="ctr"/>
            <a:r>
              <a:rPr lang="es-ES" b="1" dirty="0">
                <a:latin typeface="Century Gothic" panose="020B0502020202020204" pitchFamily="34" charset="0"/>
              </a:rPr>
              <a:t>Anuncios de empleo en el vecindario</a:t>
            </a:r>
            <a:endParaRPr lang="en-US" b="1" dirty="0">
              <a:latin typeface="Century Gothic" panose="020B0502020202020204" pitchFamily="34" charset="0"/>
            </a:endParaRPr>
          </a:p>
        </p:txBody>
      </p:sp>
      <p:sp>
        <p:nvSpPr>
          <p:cNvPr id="15" name="TextBox 14">
            <a:extLst>
              <a:ext uri="{FF2B5EF4-FFF2-40B4-BE49-F238E27FC236}">
                <a16:creationId xmlns:a16="http://schemas.microsoft.com/office/drawing/2014/main" id="{53D92B6A-D40A-4858-894B-26C96BC67D7A}"/>
              </a:ext>
            </a:extLst>
          </p:cNvPr>
          <p:cNvSpPr txBox="1"/>
          <p:nvPr/>
        </p:nvSpPr>
        <p:spPr>
          <a:xfrm>
            <a:off x="3177890" y="4568189"/>
            <a:ext cx="2730020" cy="369332"/>
          </a:xfrm>
          <a:prstGeom prst="rect">
            <a:avLst/>
          </a:prstGeom>
          <a:noFill/>
        </p:spPr>
        <p:txBody>
          <a:bodyPr wrap="square" rtlCol="0">
            <a:spAutoFit/>
          </a:bodyPr>
          <a:lstStyle/>
          <a:p>
            <a:pPr algn="ctr"/>
            <a:r>
              <a:rPr lang="en-US" b="1" dirty="0" err="1">
                <a:latin typeface="Century Gothic" panose="020B0502020202020204" pitchFamily="34" charset="0"/>
              </a:rPr>
              <a:t>Contratos</a:t>
            </a:r>
            <a:r>
              <a:rPr lang="en-US" b="1" dirty="0">
                <a:latin typeface="Century Gothic" panose="020B0502020202020204" pitchFamily="34" charset="0"/>
              </a:rPr>
              <a:t> de </a:t>
            </a:r>
            <a:r>
              <a:rPr lang="en-US" b="1" dirty="0" err="1">
                <a:latin typeface="Century Gothic" panose="020B0502020202020204" pitchFamily="34" charset="0"/>
              </a:rPr>
              <a:t>modelos</a:t>
            </a:r>
            <a:endParaRPr lang="en-US" b="1" dirty="0">
              <a:latin typeface="Century Gothic" panose="020B0502020202020204" pitchFamily="34" charset="0"/>
            </a:endParaRPr>
          </a:p>
        </p:txBody>
      </p:sp>
      <p:pic>
        <p:nvPicPr>
          <p:cNvPr id="3" name="Picture 2" descr="30 Jovenes Emprendedores, 202-369-2306">
            <a:extLst>
              <a:ext uri="{FF2B5EF4-FFF2-40B4-BE49-F238E27FC236}">
                <a16:creationId xmlns:a16="http://schemas.microsoft.com/office/drawing/2014/main" id="{55873676-53CB-4A17-97F5-DF61520F21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4" t="2368" r="1986" b="22245"/>
          <a:stretch/>
        </p:blipFill>
        <p:spPr bwMode="auto">
          <a:xfrm>
            <a:off x="261432" y="634604"/>
            <a:ext cx="2530916" cy="1784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4DECBBA-6943-44AB-A04F-A2C1F05182CD}"/>
              </a:ext>
            </a:extLst>
          </p:cNvPr>
          <p:cNvPicPr>
            <a:picLocks noChangeAspect="1"/>
          </p:cNvPicPr>
          <p:nvPr/>
        </p:nvPicPr>
        <p:blipFill>
          <a:blip r:embed="rId6"/>
          <a:stretch>
            <a:fillRect/>
          </a:stretch>
        </p:blipFill>
        <p:spPr>
          <a:xfrm>
            <a:off x="6437245" y="634604"/>
            <a:ext cx="2530916" cy="3810000"/>
          </a:xfrm>
          <a:prstGeom prst="rect">
            <a:avLst/>
          </a:prstGeom>
        </p:spPr>
      </p:pic>
    </p:spTree>
    <p:extLst>
      <p:ext uri="{BB962C8B-B14F-4D97-AF65-F5344CB8AC3E}">
        <p14:creationId xmlns:p14="http://schemas.microsoft.com/office/powerpoint/2010/main" val="1173424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63A5D9-9F46-4951-A4E2-C4BF20D180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65" t="26296" r="31142" b="38148"/>
          <a:stretch/>
        </p:blipFill>
        <p:spPr>
          <a:xfrm>
            <a:off x="3737112" y="1162050"/>
            <a:ext cx="1865242" cy="1828800"/>
          </a:xfrm>
          <a:prstGeom prst="rect">
            <a:avLst/>
          </a:prstGeom>
        </p:spPr>
      </p:pic>
      <p:pic>
        <p:nvPicPr>
          <p:cNvPr id="10" name="Picture 9">
            <a:extLst>
              <a:ext uri="{FF2B5EF4-FFF2-40B4-BE49-F238E27FC236}">
                <a16:creationId xmlns:a16="http://schemas.microsoft.com/office/drawing/2014/main" id="{E20EC67A-F988-4283-A984-2E8CC206BD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70" t="32222" r="17566" b="30741"/>
          <a:stretch/>
        </p:blipFill>
        <p:spPr>
          <a:xfrm>
            <a:off x="810697" y="2943225"/>
            <a:ext cx="2286001" cy="1905000"/>
          </a:xfrm>
          <a:prstGeom prst="rect">
            <a:avLst/>
          </a:prstGeom>
        </p:spPr>
      </p:pic>
      <p:sp>
        <p:nvSpPr>
          <p:cNvPr id="2" name="Title 1">
            <a:extLst>
              <a:ext uri="{FF2B5EF4-FFF2-40B4-BE49-F238E27FC236}">
                <a16:creationId xmlns:a16="http://schemas.microsoft.com/office/drawing/2014/main" id="{F28E7537-3716-4136-9DFB-EDDCCF5E7CFB}"/>
              </a:ext>
            </a:extLst>
          </p:cNvPr>
          <p:cNvSpPr>
            <a:spLocks noGrp="1"/>
          </p:cNvSpPr>
          <p:nvPr>
            <p:ph type="title"/>
          </p:nvPr>
        </p:nvSpPr>
        <p:spPr>
          <a:xfrm>
            <a:off x="228600" y="205979"/>
            <a:ext cx="8458200" cy="857250"/>
          </a:xfrm>
        </p:spPr>
        <p:txBody>
          <a:bodyPr>
            <a:noAutofit/>
          </a:bodyPr>
          <a:lstStyle/>
          <a:p>
            <a:r>
              <a:rPr lang="es-ES" sz="3600" b="1" dirty="0">
                <a:solidFill>
                  <a:srgbClr val="0070C0"/>
                </a:solidFill>
                <a:latin typeface="Century Gothic" panose="020B0502020202020204" pitchFamily="34" charset="0"/>
              </a:rPr>
              <a:t>¿Donde podría ocurrir el reclutamiento?</a:t>
            </a:r>
            <a:endParaRPr lang="en-US" sz="3600" b="1" dirty="0">
              <a:solidFill>
                <a:srgbClr val="0070C0"/>
              </a:solidFill>
              <a:latin typeface="Century Gothic" panose="020B0502020202020204" pitchFamily="34" charset="0"/>
            </a:endParaRPr>
          </a:p>
        </p:txBody>
      </p:sp>
      <p:pic>
        <p:nvPicPr>
          <p:cNvPr id="15" name="Picture 14">
            <a:extLst>
              <a:ext uri="{FF2B5EF4-FFF2-40B4-BE49-F238E27FC236}">
                <a16:creationId xmlns:a16="http://schemas.microsoft.com/office/drawing/2014/main" id="{31817EBE-3A68-40CE-9B74-9EC374253946}"/>
              </a:ext>
            </a:extLst>
          </p:cNvPr>
          <p:cNvPicPr>
            <a:picLocks noChangeAspect="1"/>
          </p:cNvPicPr>
          <p:nvPr/>
        </p:nvPicPr>
        <p:blipFill rotWithShape="1">
          <a:blip r:embed="rId5"/>
          <a:srcRect l="50000" t="50000" r="5556"/>
          <a:stretch/>
        </p:blipFill>
        <p:spPr>
          <a:xfrm>
            <a:off x="5751443" y="1657350"/>
            <a:ext cx="2286000" cy="2571750"/>
          </a:xfrm>
          <a:prstGeom prst="rect">
            <a:avLst/>
          </a:prstGeom>
        </p:spPr>
      </p:pic>
      <p:pic>
        <p:nvPicPr>
          <p:cNvPr id="5" name="Picture 4">
            <a:extLst>
              <a:ext uri="{FF2B5EF4-FFF2-40B4-BE49-F238E27FC236}">
                <a16:creationId xmlns:a16="http://schemas.microsoft.com/office/drawing/2014/main" id="{03765F43-777F-4DBC-BC20-033A06B4B6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855" t="35185" r="24855" b="36666"/>
          <a:stretch/>
        </p:blipFill>
        <p:spPr>
          <a:xfrm>
            <a:off x="863044" y="1208232"/>
            <a:ext cx="1828800" cy="1447800"/>
          </a:xfrm>
          <a:prstGeom prst="rect">
            <a:avLst/>
          </a:prstGeom>
        </p:spPr>
      </p:pic>
      <p:sp>
        <p:nvSpPr>
          <p:cNvPr id="8" name="TextBox 7">
            <a:extLst>
              <a:ext uri="{FF2B5EF4-FFF2-40B4-BE49-F238E27FC236}">
                <a16:creationId xmlns:a16="http://schemas.microsoft.com/office/drawing/2014/main" id="{B89E864F-9259-4FEA-BF48-9AE38D71991D}"/>
              </a:ext>
            </a:extLst>
          </p:cNvPr>
          <p:cNvSpPr txBox="1"/>
          <p:nvPr/>
        </p:nvSpPr>
        <p:spPr>
          <a:xfrm>
            <a:off x="607937" y="1648421"/>
            <a:ext cx="2587489" cy="461665"/>
          </a:xfrm>
          <a:prstGeom prst="rect">
            <a:avLst/>
          </a:prstGeom>
          <a:solidFill>
            <a:schemeClr val="bg1"/>
          </a:solidFill>
        </p:spPr>
        <p:txBody>
          <a:bodyPr wrap="square" rtlCol="0">
            <a:spAutoFit/>
          </a:bodyPr>
          <a:lstStyle/>
          <a:p>
            <a:r>
              <a:rPr lang="en-US" sz="2400" b="1" dirty="0">
                <a:latin typeface="Century Gothic" panose="020B0502020202020204" pitchFamily="34" charset="0"/>
              </a:rPr>
              <a:t>Redes </a:t>
            </a:r>
            <a:r>
              <a:rPr lang="en-US" sz="2400" b="1" dirty="0" err="1">
                <a:latin typeface="Century Gothic" panose="020B0502020202020204" pitchFamily="34" charset="0"/>
              </a:rPr>
              <a:t>Sociales</a:t>
            </a:r>
            <a:endParaRPr lang="en-US" sz="2400" b="1" dirty="0">
              <a:latin typeface="Century Gothic" panose="020B0502020202020204" pitchFamily="34" charset="0"/>
            </a:endParaRPr>
          </a:p>
        </p:txBody>
      </p:sp>
      <p:sp>
        <p:nvSpPr>
          <p:cNvPr id="9" name="TextBox 8">
            <a:extLst>
              <a:ext uri="{FF2B5EF4-FFF2-40B4-BE49-F238E27FC236}">
                <a16:creationId xmlns:a16="http://schemas.microsoft.com/office/drawing/2014/main" id="{A0669ADC-A8C1-4810-8D69-AC6CEED31163}"/>
              </a:ext>
            </a:extLst>
          </p:cNvPr>
          <p:cNvSpPr txBox="1"/>
          <p:nvPr/>
        </p:nvSpPr>
        <p:spPr>
          <a:xfrm>
            <a:off x="3375988" y="1734592"/>
            <a:ext cx="2286001" cy="461665"/>
          </a:xfrm>
          <a:prstGeom prst="rect">
            <a:avLst/>
          </a:prstGeom>
          <a:solidFill>
            <a:schemeClr val="bg1"/>
          </a:solidFill>
        </p:spPr>
        <p:txBody>
          <a:bodyPr wrap="square" rtlCol="0">
            <a:spAutoFit/>
          </a:bodyPr>
          <a:lstStyle/>
          <a:p>
            <a:pPr algn="ctr"/>
            <a:r>
              <a:rPr lang="en-US" sz="2400" b="1" dirty="0">
                <a:latin typeface="Century Gothic" panose="020B0502020202020204" pitchFamily="34" charset="0"/>
              </a:rPr>
              <a:t>Apps de </a:t>
            </a:r>
            <a:r>
              <a:rPr lang="en-US" sz="2400" b="1" dirty="0" err="1">
                <a:latin typeface="Century Gothic" panose="020B0502020202020204" pitchFamily="34" charset="0"/>
              </a:rPr>
              <a:t>Citas</a:t>
            </a:r>
            <a:endParaRPr lang="en-US" sz="2400" b="1" dirty="0">
              <a:latin typeface="Century Gothic" panose="020B0502020202020204" pitchFamily="34" charset="0"/>
            </a:endParaRPr>
          </a:p>
        </p:txBody>
      </p:sp>
      <p:sp>
        <p:nvSpPr>
          <p:cNvPr id="11" name="TextBox 10">
            <a:extLst>
              <a:ext uri="{FF2B5EF4-FFF2-40B4-BE49-F238E27FC236}">
                <a16:creationId xmlns:a16="http://schemas.microsoft.com/office/drawing/2014/main" id="{81A20B81-ADC1-4817-BE53-22ADB6FF148A}"/>
              </a:ext>
            </a:extLst>
          </p:cNvPr>
          <p:cNvSpPr txBox="1"/>
          <p:nvPr/>
        </p:nvSpPr>
        <p:spPr>
          <a:xfrm>
            <a:off x="516829" y="3664892"/>
            <a:ext cx="2587489" cy="461665"/>
          </a:xfrm>
          <a:prstGeom prst="rect">
            <a:avLst/>
          </a:prstGeom>
          <a:solidFill>
            <a:schemeClr val="bg1"/>
          </a:solidFill>
        </p:spPr>
        <p:txBody>
          <a:bodyPr wrap="square" rtlCol="0">
            <a:spAutoFit/>
          </a:bodyPr>
          <a:lstStyle/>
          <a:p>
            <a:r>
              <a:rPr lang="en-US" sz="2400" b="1" dirty="0" err="1">
                <a:latin typeface="Century Gothic" panose="020B0502020202020204" pitchFamily="34" charset="0"/>
              </a:rPr>
              <a:t>Juegos</a:t>
            </a:r>
            <a:r>
              <a:rPr lang="en-US" sz="2400" b="1" dirty="0">
                <a:latin typeface="Century Gothic" panose="020B0502020202020204" pitchFamily="34" charset="0"/>
              </a:rPr>
              <a:t> </a:t>
            </a:r>
            <a:r>
              <a:rPr lang="en-US" sz="2400" b="1" dirty="0" err="1">
                <a:latin typeface="Century Gothic" panose="020B0502020202020204" pitchFamily="34" charset="0"/>
              </a:rPr>
              <a:t>en</a:t>
            </a:r>
            <a:r>
              <a:rPr lang="en-US" sz="2400" b="1" dirty="0">
                <a:latin typeface="Century Gothic" panose="020B0502020202020204" pitchFamily="34" charset="0"/>
              </a:rPr>
              <a:t> Linea</a:t>
            </a:r>
          </a:p>
        </p:txBody>
      </p:sp>
      <p:pic>
        <p:nvPicPr>
          <p:cNvPr id="12" name="Picture 11">
            <a:extLst>
              <a:ext uri="{FF2B5EF4-FFF2-40B4-BE49-F238E27FC236}">
                <a16:creationId xmlns:a16="http://schemas.microsoft.com/office/drawing/2014/main" id="{0BBE74CF-54BD-463E-8BCE-9F52151BDF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570" t="32222" r="17566" b="30742"/>
          <a:stretch/>
        </p:blipFill>
        <p:spPr>
          <a:xfrm>
            <a:off x="3547938" y="3078241"/>
            <a:ext cx="2286002" cy="1905000"/>
          </a:xfrm>
          <a:prstGeom prst="rect">
            <a:avLst/>
          </a:prstGeom>
        </p:spPr>
      </p:pic>
      <p:sp>
        <p:nvSpPr>
          <p:cNvPr id="13" name="TextBox 12">
            <a:extLst>
              <a:ext uri="{FF2B5EF4-FFF2-40B4-BE49-F238E27FC236}">
                <a16:creationId xmlns:a16="http://schemas.microsoft.com/office/drawing/2014/main" id="{507D1399-762E-4B4B-BD01-FEB4098D1C49}"/>
              </a:ext>
            </a:extLst>
          </p:cNvPr>
          <p:cNvSpPr txBox="1"/>
          <p:nvPr/>
        </p:nvSpPr>
        <p:spPr>
          <a:xfrm>
            <a:off x="3439764" y="3569076"/>
            <a:ext cx="2286000" cy="830997"/>
          </a:xfrm>
          <a:prstGeom prst="rect">
            <a:avLst/>
          </a:prstGeom>
          <a:solidFill>
            <a:schemeClr val="bg1"/>
          </a:solidFill>
        </p:spPr>
        <p:txBody>
          <a:bodyPr wrap="square" rtlCol="0">
            <a:spAutoFit/>
          </a:bodyPr>
          <a:lstStyle/>
          <a:p>
            <a:pPr algn="ctr"/>
            <a:r>
              <a:rPr lang="en-US" sz="2400" b="1" dirty="0">
                <a:latin typeface="Century Gothic" panose="020B0502020202020204" pitchFamily="34" charset="0"/>
              </a:rPr>
              <a:t>Apps de </a:t>
            </a:r>
            <a:r>
              <a:rPr lang="en-US" sz="2400" b="1" dirty="0" err="1">
                <a:latin typeface="Century Gothic" panose="020B0502020202020204" pitchFamily="34" charset="0"/>
              </a:rPr>
              <a:t>transporte</a:t>
            </a:r>
            <a:endParaRPr lang="en-US" sz="2400" b="1" dirty="0">
              <a:latin typeface="Century Gothic" panose="020B0502020202020204" pitchFamily="34" charset="0"/>
            </a:endParaRPr>
          </a:p>
        </p:txBody>
      </p:sp>
    </p:spTree>
    <p:extLst>
      <p:ext uri="{BB962C8B-B14F-4D97-AF65-F5344CB8AC3E}">
        <p14:creationId xmlns:p14="http://schemas.microsoft.com/office/powerpoint/2010/main" val="101529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s-MX" b="1" dirty="0">
                <a:solidFill>
                  <a:srgbClr val="0077C0"/>
                </a:solidFill>
                <a:latin typeface="Century Gothic" panose="020B0502020202020204" pitchFamily="34" charset="0"/>
              </a:rPr>
              <a:t>Acuerdos de Grupo</a:t>
            </a:r>
            <a:endParaRPr lang="en-US" b="1" cap="all" dirty="0">
              <a:solidFill>
                <a:srgbClr val="0077C0"/>
              </a:solidFill>
            </a:endParaRPr>
          </a:p>
        </p:txBody>
      </p:sp>
      <p:sp>
        <p:nvSpPr>
          <p:cNvPr id="5" name="Google Shape;202;p3">
            <a:extLst>
              <a:ext uri="{FF2B5EF4-FFF2-40B4-BE49-F238E27FC236}">
                <a16:creationId xmlns:a16="http://schemas.microsoft.com/office/drawing/2014/main" id="{8DF9631B-0374-45E0-9CB7-C08445D35637}"/>
              </a:ext>
            </a:extLst>
          </p:cNvPr>
          <p:cNvSpPr txBox="1">
            <a:spLocks/>
          </p:cNvSpPr>
          <p:nvPr/>
        </p:nvSpPr>
        <p:spPr>
          <a:xfrm>
            <a:off x="426396" y="971550"/>
            <a:ext cx="8229600" cy="3943350"/>
          </a:xfrm>
          <a:prstGeom prst="rect">
            <a:avLst/>
          </a:prstGeom>
          <a:noFill/>
          <a:ln>
            <a:noFill/>
          </a:ln>
        </p:spPr>
        <p:txBody>
          <a:bodyPr spcFirstLastPara="1" vert="horz" wrap="square" lIns="91425" tIns="45700" rIns="91425" bIns="4570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Clr>
                <a:srgbClr val="000000"/>
              </a:buClr>
              <a:buSzPts val="2600"/>
              <a:buFont typeface="Arial" pitchFamily="34" charset="0"/>
              <a:buNone/>
            </a:pPr>
            <a:r>
              <a:rPr lang="es-ES" sz="2600">
                <a:solidFill>
                  <a:srgbClr val="000000"/>
                </a:solidFill>
                <a:ea typeface="Century Gothic"/>
                <a:cs typeface="Century Gothic"/>
                <a:sym typeface="Century Gothic"/>
              </a:rPr>
              <a:t>Vamos a crear un espacio seguro para todos…</a:t>
            </a:r>
            <a:endParaRPr lang="es-ES" sz="2600"/>
          </a:p>
          <a:p>
            <a:pPr lvl="2">
              <a:lnSpc>
                <a:spcPct val="150000"/>
              </a:lnSpc>
              <a:spcBef>
                <a:spcPts val="420"/>
              </a:spcBef>
              <a:buClr>
                <a:srgbClr val="000000"/>
              </a:buClr>
              <a:buSzPts val="2100"/>
              <a:buFont typeface="Noto Sans Symbols"/>
              <a:buChar char="▪"/>
            </a:pPr>
            <a:r>
              <a:rPr lang="es-ES" sz="2600">
                <a:solidFill>
                  <a:srgbClr val="000000"/>
                </a:solidFill>
                <a:ea typeface="Century Gothic"/>
                <a:cs typeface="Century Gothic"/>
                <a:sym typeface="Century Gothic"/>
              </a:rPr>
              <a:t> Se respetuoso</a:t>
            </a:r>
            <a:endParaRPr lang="es-ES" sz="2600"/>
          </a:p>
          <a:p>
            <a:pPr lvl="2">
              <a:lnSpc>
                <a:spcPct val="150000"/>
              </a:lnSpc>
              <a:spcBef>
                <a:spcPts val="420"/>
              </a:spcBef>
              <a:buClr>
                <a:srgbClr val="000000"/>
              </a:buClr>
              <a:buSzPts val="2100"/>
              <a:buFont typeface="Noto Sans Symbols"/>
              <a:buChar char="▪"/>
            </a:pPr>
            <a:r>
              <a:rPr lang="es-ES" sz="2600">
                <a:solidFill>
                  <a:srgbClr val="000000"/>
                </a:solidFill>
                <a:ea typeface="Century Gothic"/>
                <a:cs typeface="Century Gothic"/>
                <a:sym typeface="Century Gothic"/>
              </a:rPr>
              <a:t> Una persona debe hablar a la vez</a:t>
            </a:r>
            <a:endParaRPr lang="es-ES" sz="2600"/>
          </a:p>
          <a:p>
            <a:pPr lvl="2">
              <a:lnSpc>
                <a:spcPct val="150000"/>
              </a:lnSpc>
              <a:spcBef>
                <a:spcPts val="420"/>
              </a:spcBef>
              <a:buClr>
                <a:srgbClr val="000000"/>
              </a:buClr>
              <a:buSzPts val="2100"/>
              <a:buFont typeface="Noto Sans Symbols"/>
              <a:buChar char="▪"/>
            </a:pPr>
            <a:r>
              <a:rPr lang="es-ES" sz="2600">
                <a:solidFill>
                  <a:srgbClr val="000000"/>
                </a:solidFill>
                <a:ea typeface="Century Gothic"/>
                <a:cs typeface="Century Gothic"/>
                <a:sym typeface="Century Gothic"/>
              </a:rPr>
              <a:t> No duden en hacer preguntas</a:t>
            </a:r>
            <a:endParaRPr lang="es-ES" sz="2600"/>
          </a:p>
          <a:p>
            <a:pPr lvl="2">
              <a:lnSpc>
                <a:spcPct val="150000"/>
              </a:lnSpc>
              <a:spcBef>
                <a:spcPts val="420"/>
              </a:spcBef>
              <a:buClr>
                <a:srgbClr val="000000"/>
              </a:buClr>
              <a:buSzPts val="2100"/>
              <a:buFont typeface="Noto Sans Symbols"/>
              <a:buChar char="▪"/>
            </a:pPr>
            <a:r>
              <a:rPr lang="es-ES" sz="2600">
                <a:solidFill>
                  <a:srgbClr val="000000"/>
                </a:solidFill>
                <a:ea typeface="Century Gothic"/>
                <a:cs typeface="Century Gothic"/>
                <a:sym typeface="Century Gothic"/>
              </a:rPr>
              <a:t>[¿Qué más?]</a:t>
            </a:r>
            <a:endParaRPr lang="es-ES" sz="2600" dirty="0"/>
          </a:p>
        </p:txBody>
      </p:sp>
    </p:spTree>
    <p:extLst>
      <p:ext uri="{BB962C8B-B14F-4D97-AF65-F5344CB8AC3E}">
        <p14:creationId xmlns:p14="http://schemas.microsoft.com/office/powerpoint/2010/main" val="364347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5883566" y="2419350"/>
            <a:ext cx="1901952" cy="170078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cs typeface="Times New Roman" panose="02020603050405020304" pitchFamily="18" charset="0"/>
              </a:rPr>
              <a:t>Falso</a:t>
            </a:r>
            <a:r>
              <a:rPr lang="en-US" sz="1400" dirty="0"/>
              <a:t> </a:t>
            </a:r>
          </a:p>
        </p:txBody>
      </p:sp>
      <p:sp>
        <p:nvSpPr>
          <p:cNvPr id="4" name="Title 3"/>
          <p:cNvSpPr>
            <a:spLocks noGrp="1"/>
          </p:cNvSpPr>
          <p:nvPr>
            <p:ph type="title"/>
          </p:nvPr>
        </p:nvSpPr>
        <p:spPr>
          <a:xfrm>
            <a:off x="457200" y="1079071"/>
            <a:ext cx="8229600" cy="857250"/>
          </a:xfrm>
          <a:solidFill>
            <a:schemeClr val="bg1">
              <a:alpha val="50000"/>
            </a:schemeClr>
          </a:solidFill>
        </p:spPr>
        <p:txBody>
          <a:bodyPr>
            <a:noAutofit/>
          </a:bodyPr>
          <a:lstStyle/>
          <a:p>
            <a:r>
              <a:rPr lang="en-US" sz="4800" b="1" dirty="0" err="1">
                <a:solidFill>
                  <a:srgbClr val="0077C0"/>
                </a:solidFill>
                <a:latin typeface="Century Gothic" panose="020B0502020202020204" pitchFamily="34" charset="0"/>
              </a:rPr>
              <a:t>Cierto</a:t>
            </a:r>
            <a:r>
              <a:rPr lang="en-US" sz="4800" b="1" dirty="0">
                <a:solidFill>
                  <a:srgbClr val="0077C0"/>
                </a:solidFill>
                <a:latin typeface="Century Gothic" panose="020B0502020202020204" pitchFamily="34" charset="0"/>
              </a:rPr>
              <a:t> o </a:t>
            </a:r>
            <a:r>
              <a:rPr lang="en-US" sz="4800" b="1" dirty="0" err="1">
                <a:solidFill>
                  <a:srgbClr val="0077C0"/>
                </a:solidFill>
                <a:latin typeface="Century Gothic" panose="020B0502020202020204" pitchFamily="34" charset="0"/>
              </a:rPr>
              <a:t>Falso</a:t>
            </a:r>
            <a:br>
              <a:rPr lang="en-US" sz="4800" b="1" dirty="0">
                <a:solidFill>
                  <a:srgbClr val="0077C0"/>
                </a:solidFill>
                <a:latin typeface="Century Gothic" panose="020B0502020202020204" pitchFamily="34" charset="0"/>
              </a:rPr>
            </a:br>
            <a:r>
              <a:rPr lang="en-US" sz="4800" b="1" dirty="0">
                <a:solidFill>
                  <a:srgbClr val="0077C0"/>
                </a:solidFill>
                <a:latin typeface="Century Gothic" panose="020B0502020202020204" pitchFamily="34" charset="0"/>
              </a:rPr>
              <a:t>¡</a:t>
            </a:r>
            <a:r>
              <a:rPr lang="en-US" sz="4800" b="1" dirty="0" err="1">
                <a:solidFill>
                  <a:srgbClr val="0077C0"/>
                </a:solidFill>
                <a:latin typeface="Century Gothic" panose="020B0502020202020204" pitchFamily="34" charset="0"/>
              </a:rPr>
              <a:t>Actividad</a:t>
            </a:r>
            <a:r>
              <a:rPr lang="en-US" sz="4800" b="1" dirty="0">
                <a:solidFill>
                  <a:srgbClr val="0077C0"/>
                </a:solidFill>
                <a:latin typeface="Century Gothic" panose="020B0502020202020204" pitchFamily="34" charset="0"/>
              </a:rPr>
              <a:t>!</a:t>
            </a:r>
            <a:endParaRPr lang="en-US" sz="4800" b="1" cap="all" dirty="0">
              <a:solidFill>
                <a:srgbClr val="0077C0"/>
              </a:solidFill>
            </a:endParaRPr>
          </a:p>
        </p:txBody>
      </p:sp>
      <p:sp>
        <p:nvSpPr>
          <p:cNvPr id="7" name="Oval 6"/>
          <p:cNvSpPr/>
          <p:nvPr/>
        </p:nvSpPr>
        <p:spPr>
          <a:xfrm>
            <a:off x="1387764" y="2419350"/>
            <a:ext cx="1905000" cy="1703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entury Gothic" panose="020B0502020202020204" pitchFamily="34" charset="0"/>
              </a:rPr>
              <a:t>Cierto</a:t>
            </a:r>
            <a:r>
              <a:rPr lang="en-US" sz="1600" dirty="0"/>
              <a:t> </a:t>
            </a:r>
          </a:p>
        </p:txBody>
      </p:sp>
    </p:spTree>
    <p:extLst>
      <p:ext uri="{BB962C8B-B14F-4D97-AF65-F5344CB8AC3E}">
        <p14:creationId xmlns:p14="http://schemas.microsoft.com/office/powerpoint/2010/main" val="148954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6316"/>
            <a:ext cx="8229600" cy="3394472"/>
          </a:xfrm>
        </p:spPr>
        <p:txBody>
          <a:bodyPr anchor="t">
            <a:normAutofit/>
          </a:bodyPr>
          <a:lstStyle/>
          <a:p>
            <a:pPr marL="0" indent="0" algn="ctr">
              <a:buNone/>
            </a:pPr>
            <a:r>
              <a:rPr lang="es-ES" sz="2800" dirty="0"/>
              <a:t>¿El control físico es la única forma en que los traficantes pueden tener control sobre sus víctimas?</a:t>
            </a:r>
            <a:endParaRPr lang="en-US" sz="2800" dirty="0"/>
          </a:p>
        </p:txBody>
      </p:sp>
      <p:sp>
        <p:nvSpPr>
          <p:cNvPr id="8" name="Oval 7"/>
          <p:cNvSpPr/>
          <p:nvPr/>
        </p:nvSpPr>
        <p:spPr>
          <a:xfrm>
            <a:off x="7391400" y="2322526"/>
            <a:ext cx="1472381" cy="133614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cs typeface="Times New Roman" panose="02020603050405020304" pitchFamily="18" charset="0"/>
              </a:rPr>
              <a:t>Falso</a:t>
            </a:r>
            <a:r>
              <a:rPr lang="en-US" sz="1400" dirty="0"/>
              <a:t> </a:t>
            </a:r>
          </a:p>
        </p:txBody>
      </p:sp>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Cierto</a:t>
            </a:r>
            <a:r>
              <a:rPr lang="en-US" b="1" dirty="0">
                <a:solidFill>
                  <a:srgbClr val="0077C0"/>
                </a:solidFill>
                <a:latin typeface="Century Gothic" panose="020B0502020202020204" pitchFamily="34" charset="0"/>
              </a:rPr>
              <a:t> o </a:t>
            </a:r>
            <a:r>
              <a:rPr lang="en-US" b="1" dirty="0" err="1">
                <a:solidFill>
                  <a:srgbClr val="0077C0"/>
                </a:solidFill>
                <a:latin typeface="Century Gothic" panose="020B0502020202020204" pitchFamily="34" charset="0"/>
              </a:rPr>
              <a:t>Falso</a:t>
            </a:r>
            <a:endParaRPr lang="en-US" b="1" cap="all" dirty="0">
              <a:solidFill>
                <a:srgbClr val="0077C0"/>
              </a:solidFill>
            </a:endParaRPr>
          </a:p>
        </p:txBody>
      </p:sp>
      <p:sp>
        <p:nvSpPr>
          <p:cNvPr id="7" name="Oval 6"/>
          <p:cNvSpPr/>
          <p:nvPr/>
        </p:nvSpPr>
        <p:spPr>
          <a:xfrm>
            <a:off x="457200" y="2318998"/>
            <a:ext cx="1524000" cy="139575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err="1">
                <a:latin typeface="Century Gothic" panose="020B0502020202020204" pitchFamily="34" charset="0"/>
              </a:rPr>
              <a:t>Cierto</a:t>
            </a:r>
            <a:r>
              <a:rPr lang="en-US" sz="2300" dirty="0"/>
              <a:t> </a:t>
            </a:r>
          </a:p>
        </p:txBody>
      </p:sp>
      <p:sp>
        <p:nvSpPr>
          <p:cNvPr id="3" name="TextBox 2"/>
          <p:cNvSpPr txBox="1"/>
          <p:nvPr/>
        </p:nvSpPr>
        <p:spPr>
          <a:xfrm>
            <a:off x="685800" y="3658673"/>
            <a:ext cx="8363999" cy="954107"/>
          </a:xfrm>
          <a:prstGeom prst="rect">
            <a:avLst/>
          </a:prstGeom>
          <a:noFill/>
        </p:spPr>
        <p:txBody>
          <a:bodyPr wrap="square" rtlCol="0">
            <a:spAutoFit/>
          </a:bodyPr>
          <a:lstStyle/>
          <a:p>
            <a:pPr algn="ctr"/>
            <a:r>
              <a:rPr lang="es-ES" sz="2800" dirty="0">
                <a:latin typeface="Century Gothic" panose="020B0502020202020204" pitchFamily="34" charset="0"/>
              </a:rPr>
              <a:t>Traficantes también pueden tener control psicológico y emocional sobre sus víctimas.</a:t>
            </a:r>
            <a:endParaRPr lang="en-US" sz="2800" dirty="0">
              <a:latin typeface="Century Gothic" panose="020B0502020202020204" pitchFamily="34" charset="0"/>
            </a:endParaRPr>
          </a:p>
        </p:txBody>
      </p:sp>
    </p:spTree>
    <p:extLst>
      <p:ext uri="{BB962C8B-B14F-4D97-AF65-F5344CB8AC3E}">
        <p14:creationId xmlns:p14="http://schemas.microsoft.com/office/powerpoint/2010/main" val="2466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319749" y="2027498"/>
            <a:ext cx="1572719" cy="14586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cs typeface="Times New Roman" panose="02020603050405020304" pitchFamily="18" charset="0"/>
              </a:rPr>
              <a:t>Falso</a:t>
            </a:r>
            <a:r>
              <a:rPr lang="en-US" sz="1400" dirty="0"/>
              <a:t> </a:t>
            </a:r>
          </a:p>
        </p:txBody>
      </p:sp>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Cierto</a:t>
            </a:r>
            <a:r>
              <a:rPr lang="en-US" b="1" dirty="0">
                <a:solidFill>
                  <a:srgbClr val="0077C0"/>
                </a:solidFill>
                <a:latin typeface="Century Gothic" panose="020B0502020202020204" pitchFamily="34" charset="0"/>
              </a:rPr>
              <a:t> o </a:t>
            </a:r>
            <a:r>
              <a:rPr lang="en-US" b="1" dirty="0" err="1">
                <a:solidFill>
                  <a:srgbClr val="0077C0"/>
                </a:solidFill>
                <a:latin typeface="Century Gothic" panose="020B0502020202020204" pitchFamily="34" charset="0"/>
              </a:rPr>
              <a:t>Falso</a:t>
            </a:r>
            <a:endParaRPr lang="en-US" b="1" cap="all" dirty="0">
              <a:solidFill>
                <a:srgbClr val="0077C0"/>
              </a:solidFill>
            </a:endParaRPr>
          </a:p>
        </p:txBody>
      </p:sp>
      <p:sp>
        <p:nvSpPr>
          <p:cNvPr id="2" name="Content Placeholder 1"/>
          <p:cNvSpPr>
            <a:spLocks noGrp="1"/>
          </p:cNvSpPr>
          <p:nvPr>
            <p:ph idx="1"/>
          </p:nvPr>
        </p:nvSpPr>
        <p:spPr>
          <a:xfrm>
            <a:off x="537408" y="997218"/>
            <a:ext cx="8229600" cy="3394472"/>
          </a:xfrm>
        </p:spPr>
        <p:txBody>
          <a:bodyPr anchor="t">
            <a:normAutofit/>
          </a:bodyPr>
          <a:lstStyle/>
          <a:p>
            <a:pPr marL="0" indent="0" algn="ctr">
              <a:buNone/>
            </a:pPr>
            <a:r>
              <a:rPr lang="es-ES" sz="2800" dirty="0"/>
              <a:t>Los </a:t>
            </a:r>
            <a:r>
              <a:rPr lang="es-ES" sz="2800" dirty="0" err="1"/>
              <a:t>pimps</a:t>
            </a:r>
            <a:r>
              <a:rPr lang="es-ES" sz="2800" dirty="0"/>
              <a:t> siempre son hombres con ropa cara quienes protegen a sus trabajadores.</a:t>
            </a:r>
            <a:endParaRPr lang="en-US" sz="2800" dirty="0"/>
          </a:p>
        </p:txBody>
      </p:sp>
      <p:sp>
        <p:nvSpPr>
          <p:cNvPr id="8" name="Oval 7"/>
          <p:cNvSpPr/>
          <p:nvPr/>
        </p:nvSpPr>
        <p:spPr>
          <a:xfrm>
            <a:off x="251532" y="2008521"/>
            <a:ext cx="1655648" cy="15538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rPr>
              <a:t>Cierto</a:t>
            </a:r>
            <a:r>
              <a:rPr lang="en-US" sz="2400" dirty="0"/>
              <a:t> </a:t>
            </a:r>
          </a:p>
        </p:txBody>
      </p:sp>
      <p:pic>
        <p:nvPicPr>
          <p:cNvPr id="5" name="Picture 4">
            <a:extLst>
              <a:ext uri="{FF2B5EF4-FFF2-40B4-BE49-F238E27FC236}">
                <a16:creationId xmlns:a16="http://schemas.microsoft.com/office/drawing/2014/main" id="{3168309B-9EC2-488C-8CCE-1E8B80DE4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747" y="2097550"/>
            <a:ext cx="2184021" cy="2294140"/>
          </a:xfrm>
          <a:prstGeom prst="rect">
            <a:avLst/>
          </a:prstGeom>
        </p:spPr>
      </p:pic>
      <p:pic>
        <p:nvPicPr>
          <p:cNvPr id="11" name="Picture 3" descr="C:\Users\amanda.vanbrunt\AppData\Local\Microsoft\Windows\Temporary Internet Files\Content.IE5\V7GU2NVP\Wrong[1].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21038" y="3027828"/>
            <a:ext cx="2305050" cy="136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214171" y="2553945"/>
            <a:ext cx="1689242" cy="16201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cs typeface="Times New Roman" panose="02020603050405020304" pitchFamily="18" charset="0"/>
              </a:rPr>
              <a:t>Falso</a:t>
            </a:r>
            <a:r>
              <a:rPr lang="en-US" sz="1400" dirty="0"/>
              <a:t> </a:t>
            </a:r>
          </a:p>
        </p:txBody>
      </p:sp>
      <p:sp>
        <p:nvSpPr>
          <p:cNvPr id="4" name="Title 3"/>
          <p:cNvSpPr>
            <a:spLocks noGrp="1"/>
          </p:cNvSpPr>
          <p:nvPr>
            <p:ph type="title"/>
          </p:nvPr>
        </p:nvSpPr>
        <p:spPr>
          <a:xfrm>
            <a:off x="533400" y="212453"/>
            <a:ext cx="8229600" cy="857250"/>
          </a:xfrm>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Cierto</a:t>
            </a:r>
            <a:r>
              <a:rPr lang="en-US" b="1" dirty="0">
                <a:solidFill>
                  <a:srgbClr val="0077C0"/>
                </a:solidFill>
                <a:latin typeface="Century Gothic" panose="020B0502020202020204" pitchFamily="34" charset="0"/>
              </a:rPr>
              <a:t> o </a:t>
            </a:r>
            <a:r>
              <a:rPr lang="en-US" b="1" dirty="0" err="1">
                <a:solidFill>
                  <a:srgbClr val="0077C0"/>
                </a:solidFill>
                <a:latin typeface="Century Gothic" panose="020B0502020202020204" pitchFamily="34" charset="0"/>
              </a:rPr>
              <a:t>Falso</a:t>
            </a:r>
            <a:endParaRPr lang="en-US" b="1" cap="all" dirty="0">
              <a:solidFill>
                <a:srgbClr val="0077C0"/>
              </a:solidFill>
            </a:endParaRPr>
          </a:p>
        </p:txBody>
      </p:sp>
      <p:sp>
        <p:nvSpPr>
          <p:cNvPr id="3" name="TextBox 2"/>
          <p:cNvSpPr txBox="1"/>
          <p:nvPr/>
        </p:nvSpPr>
        <p:spPr>
          <a:xfrm>
            <a:off x="501650" y="895350"/>
            <a:ext cx="8134350" cy="3631763"/>
          </a:xfrm>
          <a:prstGeom prst="rect">
            <a:avLst/>
          </a:prstGeom>
          <a:noFill/>
        </p:spPr>
        <p:txBody>
          <a:bodyPr wrap="square" rtlCol="0">
            <a:spAutoFit/>
          </a:bodyPr>
          <a:lstStyle/>
          <a:p>
            <a:pPr algn="ctr"/>
            <a:r>
              <a:rPr lang="es-ES" sz="2800" dirty="0">
                <a:latin typeface="Century Gothic" panose="020B0502020202020204" pitchFamily="34" charset="0"/>
              </a:rPr>
              <a:t>Existen leyes estatales que protegen a los trabajadores adolescentes</a:t>
            </a:r>
          </a:p>
          <a:p>
            <a:pPr algn="ctr"/>
            <a:r>
              <a:rPr lang="en-US" dirty="0">
                <a:latin typeface="Century Gothic" panose="020B0502020202020204" pitchFamily="34" charset="0"/>
              </a:rPr>
              <a:t> </a:t>
            </a:r>
            <a:r>
              <a:rPr lang="es-ES" dirty="0">
                <a:latin typeface="Century Gothic" panose="020B0502020202020204" pitchFamily="34" charset="0"/>
              </a:rPr>
              <a:t>(restricción de edad, pausas laborales, salario mínimo, etc.)</a:t>
            </a:r>
            <a:endParaRPr lang="en-US" dirty="0">
              <a:latin typeface="Century Gothic" panose="020B0502020202020204" pitchFamily="34" charset="0"/>
            </a:endParaRPr>
          </a:p>
          <a:p>
            <a:pPr algn="ctr"/>
            <a:endParaRPr lang="en-US" sz="1200" dirty="0">
              <a:latin typeface="Century Gothic" panose="020B0502020202020204" pitchFamily="34" charset="0"/>
            </a:endParaRP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7" name="Oval 6"/>
          <p:cNvSpPr/>
          <p:nvPr/>
        </p:nvSpPr>
        <p:spPr>
          <a:xfrm>
            <a:off x="204399" y="2548575"/>
            <a:ext cx="1740752" cy="162017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rPr>
              <a:t>Cierto</a:t>
            </a:r>
            <a:endParaRPr lang="en-US" sz="1600" dirty="0"/>
          </a:p>
        </p:txBody>
      </p:sp>
      <p:sp>
        <p:nvSpPr>
          <p:cNvPr id="5" name="TextBox 4"/>
          <p:cNvSpPr txBox="1"/>
          <p:nvPr/>
        </p:nvSpPr>
        <p:spPr>
          <a:xfrm>
            <a:off x="2821006" y="3539272"/>
            <a:ext cx="3583032" cy="461665"/>
          </a:xfrm>
          <a:prstGeom prst="rect">
            <a:avLst/>
          </a:prstGeom>
          <a:noFill/>
        </p:spPr>
        <p:txBody>
          <a:bodyPr wrap="none" rtlCol="0">
            <a:spAutoFit/>
          </a:bodyPr>
          <a:lstStyle/>
          <a:p>
            <a:r>
              <a:rPr lang="es-ES" sz="2400" dirty="0">
                <a:latin typeface="Century Gothic" panose="020B0502020202020204" pitchFamily="34" charset="0"/>
              </a:rPr>
              <a:t>4 horas en días escolar</a:t>
            </a:r>
            <a:endParaRPr lang="en-US" sz="2400" dirty="0">
              <a:latin typeface="Century Gothic" panose="020B0502020202020204" pitchFamily="34" charset="0"/>
            </a:endParaRPr>
          </a:p>
        </p:txBody>
      </p:sp>
      <p:sp>
        <p:nvSpPr>
          <p:cNvPr id="10" name="TextBox 9"/>
          <p:cNvSpPr txBox="1"/>
          <p:nvPr/>
        </p:nvSpPr>
        <p:spPr>
          <a:xfrm>
            <a:off x="673813" y="4231144"/>
            <a:ext cx="8293813" cy="830997"/>
          </a:xfrm>
          <a:prstGeom prst="rect">
            <a:avLst/>
          </a:prstGeom>
          <a:noFill/>
        </p:spPr>
        <p:txBody>
          <a:bodyPr wrap="square" rtlCol="0">
            <a:spAutoFit/>
          </a:bodyPr>
          <a:lstStyle/>
          <a:p>
            <a:pPr algn="ctr"/>
            <a:r>
              <a:rPr lang="es-ES" sz="2400" dirty="0">
                <a:latin typeface="Century Gothic" panose="020B0502020202020204" pitchFamily="34" charset="0"/>
              </a:rPr>
              <a:t>Los menores necesitan un permiso de trabajo</a:t>
            </a:r>
          </a:p>
          <a:p>
            <a:pPr algn="ctr"/>
            <a:r>
              <a:rPr lang="es-ES" sz="2400" dirty="0">
                <a:latin typeface="Century Gothic" panose="020B0502020202020204" pitchFamily="34" charset="0"/>
              </a:rPr>
              <a:t>emitido por la escuela</a:t>
            </a:r>
            <a:endParaRPr lang="en-US" sz="2400" dirty="0">
              <a:latin typeface="Century Gothic" panose="020B0502020202020204" pitchFamily="34" charset="0"/>
            </a:endParaRPr>
          </a:p>
        </p:txBody>
      </p:sp>
      <p:sp>
        <p:nvSpPr>
          <p:cNvPr id="11" name="TextBox 10"/>
          <p:cNvSpPr txBox="1"/>
          <p:nvPr/>
        </p:nvSpPr>
        <p:spPr>
          <a:xfrm>
            <a:off x="2502083" y="3889851"/>
            <a:ext cx="4057521" cy="461665"/>
          </a:xfrm>
          <a:prstGeom prst="rect">
            <a:avLst/>
          </a:prstGeom>
          <a:noFill/>
        </p:spPr>
        <p:txBody>
          <a:bodyPr wrap="none" rtlCol="0">
            <a:spAutoFit/>
          </a:bodyPr>
          <a:lstStyle/>
          <a:p>
            <a:r>
              <a:rPr lang="es-ES" sz="2400" dirty="0">
                <a:latin typeface="Century Gothic" panose="020B0502020202020204" pitchFamily="34" charset="0"/>
              </a:rPr>
              <a:t>8 horas en días no escolar</a:t>
            </a:r>
            <a:endParaRPr lang="en-US" sz="2400" dirty="0">
              <a:latin typeface="Century Gothic" panose="020B0502020202020204" pitchFamily="34" charset="0"/>
            </a:endParaRPr>
          </a:p>
        </p:txBody>
      </p:sp>
      <p:sp>
        <p:nvSpPr>
          <p:cNvPr id="12" name="TextBox 11"/>
          <p:cNvSpPr txBox="1"/>
          <p:nvPr/>
        </p:nvSpPr>
        <p:spPr>
          <a:xfrm>
            <a:off x="2892340" y="3193336"/>
            <a:ext cx="3374642" cy="461665"/>
          </a:xfrm>
          <a:prstGeom prst="rect">
            <a:avLst/>
          </a:prstGeom>
          <a:noFill/>
        </p:spPr>
        <p:txBody>
          <a:bodyPr wrap="none" rtlCol="0">
            <a:spAutoFit/>
          </a:bodyPr>
          <a:lstStyle/>
          <a:p>
            <a:r>
              <a:rPr lang="es-ES" sz="2400" dirty="0">
                <a:latin typeface="Century Gothic" panose="020B0502020202020204" pitchFamily="34" charset="0"/>
              </a:rPr>
              <a:t>28 horas a la semana</a:t>
            </a:r>
            <a:endParaRPr lang="en-US" sz="2400" dirty="0">
              <a:latin typeface="Century Gothic" panose="020B0502020202020204" pitchFamily="34" charset="0"/>
            </a:endParaRPr>
          </a:p>
        </p:txBody>
      </p:sp>
    </p:spTree>
    <p:extLst>
      <p:ext uri="{BB962C8B-B14F-4D97-AF65-F5344CB8AC3E}">
        <p14:creationId xmlns:p14="http://schemas.microsoft.com/office/powerpoint/2010/main" val="21298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Cierto</a:t>
            </a:r>
            <a:r>
              <a:rPr lang="en-US" b="1" dirty="0">
                <a:solidFill>
                  <a:srgbClr val="0077C0"/>
                </a:solidFill>
                <a:latin typeface="Century Gothic" panose="020B0502020202020204" pitchFamily="34" charset="0"/>
              </a:rPr>
              <a:t> o </a:t>
            </a:r>
            <a:r>
              <a:rPr lang="en-US" b="1" dirty="0" err="1">
                <a:solidFill>
                  <a:srgbClr val="0077C0"/>
                </a:solidFill>
                <a:latin typeface="Century Gothic" panose="020B0502020202020204" pitchFamily="34" charset="0"/>
              </a:rPr>
              <a:t>Falso</a:t>
            </a:r>
            <a:endParaRPr lang="en-US" b="1" cap="all" dirty="0">
              <a:solidFill>
                <a:srgbClr val="0077C0"/>
              </a:solidFill>
            </a:endParaRPr>
          </a:p>
        </p:txBody>
      </p:sp>
      <p:sp>
        <p:nvSpPr>
          <p:cNvPr id="2" name="Content Placeholder 1"/>
          <p:cNvSpPr>
            <a:spLocks noGrp="1"/>
          </p:cNvSpPr>
          <p:nvPr>
            <p:ph idx="1"/>
          </p:nvPr>
        </p:nvSpPr>
        <p:spPr>
          <a:xfrm>
            <a:off x="444166" y="1063229"/>
            <a:ext cx="8229600" cy="3394472"/>
          </a:xfrm>
        </p:spPr>
        <p:txBody>
          <a:bodyPr anchor="t"/>
          <a:lstStyle/>
          <a:p>
            <a:pPr marL="0" indent="0" algn="ctr">
              <a:buNone/>
            </a:pPr>
            <a:r>
              <a:rPr lang="en-US" sz="2800" dirty="0"/>
              <a:t>Es </a:t>
            </a:r>
            <a:r>
              <a:rPr lang="en-US" sz="2800" dirty="0" err="1"/>
              <a:t>posible</a:t>
            </a:r>
            <a:r>
              <a:rPr lang="en-US" sz="2800" dirty="0"/>
              <a:t> que un </a:t>
            </a:r>
            <a:r>
              <a:rPr lang="en-US" sz="2800" b="1" dirty="0" err="1"/>
              <a:t>sobreviviente</a:t>
            </a:r>
            <a:r>
              <a:rPr lang="en-US" sz="2800" dirty="0"/>
              <a:t> </a:t>
            </a:r>
            <a:r>
              <a:rPr lang="es-ES" sz="2800" dirty="0"/>
              <a:t>del tráfico sexual tenga relaciones felices y saludables</a:t>
            </a:r>
            <a:endParaRPr lang="en-US" sz="2800" dirty="0"/>
          </a:p>
        </p:txBody>
      </p:sp>
      <p:sp>
        <p:nvSpPr>
          <p:cNvPr id="7" name="Oval 6"/>
          <p:cNvSpPr/>
          <p:nvPr/>
        </p:nvSpPr>
        <p:spPr>
          <a:xfrm>
            <a:off x="914400" y="2240154"/>
            <a:ext cx="1600200" cy="1371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rPr>
              <a:t>Cierto</a:t>
            </a:r>
            <a:r>
              <a:rPr lang="en-US" sz="1600" dirty="0"/>
              <a:t> </a:t>
            </a:r>
          </a:p>
        </p:txBody>
      </p:sp>
      <p:sp>
        <p:nvSpPr>
          <p:cNvPr id="8" name="Oval 7"/>
          <p:cNvSpPr/>
          <p:nvPr/>
        </p:nvSpPr>
        <p:spPr>
          <a:xfrm>
            <a:off x="7033372" y="2257111"/>
            <a:ext cx="1676401" cy="14601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cs typeface="Times New Roman" panose="02020603050405020304" pitchFamily="18" charset="0"/>
              </a:rPr>
              <a:t>Falso</a:t>
            </a:r>
            <a:r>
              <a:rPr lang="en-US" sz="1400" dirty="0"/>
              <a:t> </a:t>
            </a:r>
          </a:p>
        </p:txBody>
      </p:sp>
      <p:sp>
        <p:nvSpPr>
          <p:cNvPr id="5" name="TextBox 4"/>
          <p:cNvSpPr txBox="1"/>
          <p:nvPr/>
        </p:nvSpPr>
        <p:spPr>
          <a:xfrm>
            <a:off x="609601" y="3700307"/>
            <a:ext cx="7848600" cy="954107"/>
          </a:xfrm>
          <a:prstGeom prst="rect">
            <a:avLst/>
          </a:prstGeom>
          <a:noFill/>
        </p:spPr>
        <p:txBody>
          <a:bodyPr wrap="square" rtlCol="0">
            <a:spAutoFit/>
          </a:bodyPr>
          <a:lstStyle/>
          <a:p>
            <a:pPr algn="ctr"/>
            <a:r>
              <a:rPr lang="es-ES" sz="2800" dirty="0">
                <a:latin typeface="Century Gothic" panose="020B0502020202020204" pitchFamily="34" charset="0"/>
              </a:rPr>
              <a:t>Es importante que los sobrevivientes se conecten con recursos y apoyo</a:t>
            </a:r>
            <a:endParaRPr lang="en-US" sz="2800" dirty="0">
              <a:latin typeface="Century Gothic" panose="020B0502020202020204" pitchFamily="34" charset="0"/>
            </a:endParaRPr>
          </a:p>
        </p:txBody>
      </p:sp>
    </p:spTree>
    <p:extLst>
      <p:ext uri="{BB962C8B-B14F-4D97-AF65-F5344CB8AC3E}">
        <p14:creationId xmlns:p14="http://schemas.microsoft.com/office/powerpoint/2010/main" val="15811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Cierto</a:t>
            </a:r>
            <a:r>
              <a:rPr lang="en-US" b="1" dirty="0">
                <a:solidFill>
                  <a:srgbClr val="0077C0"/>
                </a:solidFill>
                <a:latin typeface="Century Gothic" panose="020B0502020202020204" pitchFamily="34" charset="0"/>
              </a:rPr>
              <a:t> o </a:t>
            </a:r>
            <a:r>
              <a:rPr lang="en-US" b="1" dirty="0" err="1">
                <a:solidFill>
                  <a:srgbClr val="0077C0"/>
                </a:solidFill>
                <a:latin typeface="Century Gothic" panose="020B0502020202020204" pitchFamily="34" charset="0"/>
              </a:rPr>
              <a:t>Falso</a:t>
            </a:r>
            <a:endParaRPr lang="en-US" b="1" cap="all" dirty="0">
              <a:solidFill>
                <a:srgbClr val="0077C0"/>
              </a:solidFill>
            </a:endParaRPr>
          </a:p>
        </p:txBody>
      </p:sp>
      <p:sp>
        <p:nvSpPr>
          <p:cNvPr id="2" name="Content Placeholder 1"/>
          <p:cNvSpPr>
            <a:spLocks noGrp="1"/>
          </p:cNvSpPr>
          <p:nvPr>
            <p:ph idx="1"/>
          </p:nvPr>
        </p:nvSpPr>
        <p:spPr/>
        <p:txBody>
          <a:bodyPr anchor="t">
            <a:normAutofit/>
          </a:bodyPr>
          <a:lstStyle/>
          <a:p>
            <a:pPr marL="0" indent="0" algn="ctr">
              <a:buNone/>
            </a:pPr>
            <a:r>
              <a:rPr lang="es-ES" sz="2800" dirty="0"/>
              <a:t>Según la ley estatal de CA, menores de 18 a</a:t>
            </a:r>
            <a:r>
              <a:rPr lang="en-US" sz="2800" dirty="0" err="1"/>
              <a:t>ños</a:t>
            </a:r>
            <a:r>
              <a:rPr lang="en-US" sz="2800" dirty="0"/>
              <a:t> que </a:t>
            </a:r>
            <a:r>
              <a:rPr lang="en-US" sz="2800" dirty="0" err="1"/>
              <a:t>fueron</a:t>
            </a:r>
            <a:r>
              <a:rPr lang="es-ES" sz="2800" dirty="0"/>
              <a:t> víctimas del tráfico sexual son protegidos contra cargos criminales y consecuencias legales.</a:t>
            </a:r>
            <a:endParaRPr lang="en-US" sz="2800" dirty="0"/>
          </a:p>
        </p:txBody>
      </p:sp>
      <p:sp>
        <p:nvSpPr>
          <p:cNvPr id="7" name="Oval 6"/>
          <p:cNvSpPr/>
          <p:nvPr/>
        </p:nvSpPr>
        <p:spPr>
          <a:xfrm>
            <a:off x="404268" y="2800350"/>
            <a:ext cx="1583558" cy="13716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rPr>
              <a:t>Cierto</a:t>
            </a:r>
            <a:r>
              <a:rPr lang="en-US" sz="1600" dirty="0"/>
              <a:t> </a:t>
            </a:r>
          </a:p>
        </p:txBody>
      </p:sp>
      <p:sp>
        <p:nvSpPr>
          <p:cNvPr id="8" name="Oval 7"/>
          <p:cNvSpPr/>
          <p:nvPr/>
        </p:nvSpPr>
        <p:spPr>
          <a:xfrm>
            <a:off x="7159487" y="2753295"/>
            <a:ext cx="1583558" cy="146571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entury Gothic" panose="020B0502020202020204" pitchFamily="34" charset="0"/>
                <a:cs typeface="Times New Roman" panose="02020603050405020304" pitchFamily="18" charset="0"/>
              </a:rPr>
              <a:t>Falso</a:t>
            </a:r>
            <a:r>
              <a:rPr lang="en-US" sz="1400" dirty="0"/>
              <a:t> </a:t>
            </a:r>
          </a:p>
        </p:txBody>
      </p:sp>
      <p:pic>
        <p:nvPicPr>
          <p:cNvPr id="9" name="Picture 8">
            <a:extLst>
              <a:ext uri="{FF2B5EF4-FFF2-40B4-BE49-F238E27FC236}">
                <a16:creationId xmlns:a16="http://schemas.microsoft.com/office/drawing/2014/main" id="{9D9FEF9F-9FA3-4DD6-B0EB-C8531398EE3B}"/>
              </a:ext>
            </a:extLst>
          </p:cNvPr>
          <p:cNvPicPr>
            <a:picLocks noChangeAspect="1"/>
          </p:cNvPicPr>
          <p:nvPr/>
        </p:nvPicPr>
        <p:blipFill rotWithShape="1">
          <a:blip r:embed="rId3"/>
          <a:srcRect l="17637" t="19417" r="16343" b="18447"/>
          <a:stretch/>
        </p:blipFill>
        <p:spPr>
          <a:xfrm>
            <a:off x="3946738" y="3397937"/>
            <a:ext cx="1295401" cy="1219200"/>
          </a:xfrm>
          <a:prstGeom prst="rect">
            <a:avLst/>
          </a:prstGeom>
        </p:spPr>
      </p:pic>
    </p:spTree>
    <p:extLst>
      <p:ext uri="{BB962C8B-B14F-4D97-AF65-F5344CB8AC3E}">
        <p14:creationId xmlns:p14="http://schemas.microsoft.com/office/powerpoint/2010/main" val="2627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46955" y="4122267"/>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Señales</a:t>
            </a:r>
            <a:r>
              <a:rPr lang="en-US" b="1" dirty="0">
                <a:solidFill>
                  <a:srgbClr val="0077C0"/>
                </a:solidFill>
                <a:latin typeface="Century Gothic" panose="020B0502020202020204" pitchFamily="34" charset="0"/>
              </a:rPr>
              <a:t> de </a:t>
            </a:r>
            <a:r>
              <a:rPr lang="en-US" b="1" dirty="0" err="1">
                <a:solidFill>
                  <a:srgbClr val="0077C0"/>
                </a:solidFill>
                <a:latin typeface="Century Gothic" panose="020B0502020202020204" pitchFamily="34" charset="0"/>
              </a:rPr>
              <a:t>advertencia</a:t>
            </a:r>
            <a:endParaRPr lang="en-US" b="1" cap="all" dirty="0">
              <a:solidFill>
                <a:srgbClr val="0077C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751" y="1234401"/>
            <a:ext cx="569495" cy="569495"/>
          </a:xfrm>
          <a:prstGeom prst="rect">
            <a:avLst/>
          </a:prstGeom>
        </p:spPr>
      </p:pic>
      <p:sp>
        <p:nvSpPr>
          <p:cNvPr id="6" name="TextBox 5"/>
          <p:cNvSpPr txBox="1"/>
          <p:nvPr/>
        </p:nvSpPr>
        <p:spPr>
          <a:xfrm>
            <a:off x="5753434" y="1115423"/>
            <a:ext cx="3182353" cy="769441"/>
          </a:xfrm>
          <a:prstGeom prst="rect">
            <a:avLst/>
          </a:prstGeom>
          <a:noFill/>
        </p:spPr>
        <p:txBody>
          <a:bodyPr wrap="square" rtlCol="0">
            <a:spAutoFit/>
          </a:bodyPr>
          <a:lstStyle/>
          <a:p>
            <a:r>
              <a:rPr lang="en-US" sz="2200" dirty="0" err="1">
                <a:latin typeface="Century Gothic" panose="020B0502020202020204" pitchFamily="34" charset="0"/>
              </a:rPr>
              <a:t>Lesiones</a:t>
            </a:r>
            <a:r>
              <a:rPr lang="en-US" sz="2200" dirty="0">
                <a:latin typeface="Century Gothic" panose="020B0502020202020204" pitchFamily="34" charset="0"/>
              </a:rPr>
              <a:t> y </a:t>
            </a:r>
            <a:r>
              <a:rPr lang="en-US" sz="2200" dirty="0" err="1">
                <a:latin typeface="Century Gothic" panose="020B0502020202020204" pitchFamily="34" charset="0"/>
              </a:rPr>
              <a:t>moretones</a:t>
            </a:r>
            <a:r>
              <a:rPr lang="en-US" sz="2200" dirty="0">
                <a:latin typeface="Century Gothic" panose="020B0502020202020204" pitchFamily="34" charset="0"/>
              </a:rPr>
              <a:t> </a:t>
            </a:r>
            <a:r>
              <a:rPr lang="en-US" sz="2200" dirty="0" err="1">
                <a:latin typeface="Century Gothic" panose="020B0502020202020204" pitchFamily="34" charset="0"/>
              </a:rPr>
              <a:t>inexplicables</a:t>
            </a:r>
            <a:endParaRPr lang="en-US" sz="2200" dirty="0">
              <a:latin typeface="Century Gothic" panose="020B0502020202020204" pitchFamily="34" charset="0"/>
            </a:endParaRPr>
          </a:p>
        </p:txBody>
      </p:sp>
      <p:sp>
        <p:nvSpPr>
          <p:cNvPr id="7" name="TextBox 6"/>
          <p:cNvSpPr txBox="1"/>
          <p:nvPr/>
        </p:nvSpPr>
        <p:spPr>
          <a:xfrm>
            <a:off x="899236" y="1081505"/>
            <a:ext cx="4082499" cy="1107996"/>
          </a:xfrm>
          <a:prstGeom prst="rect">
            <a:avLst/>
          </a:prstGeom>
          <a:noFill/>
        </p:spPr>
        <p:txBody>
          <a:bodyPr wrap="square" rtlCol="0">
            <a:spAutoFit/>
          </a:bodyPr>
          <a:lstStyle/>
          <a:p>
            <a:r>
              <a:rPr lang="es-ES" sz="2200" dirty="0">
                <a:latin typeface="Century Gothic" panose="020B0502020202020204" pitchFamily="34" charset="0"/>
              </a:rPr>
              <a:t>Cambios en la asistencia, apariencia, vocabulario, comportamiento</a:t>
            </a:r>
            <a:endParaRPr lang="en-US" sz="2200" dirty="0">
              <a:latin typeface="Century Gothic" panose="020B0502020202020204" pitchFamily="34" charset="0"/>
            </a:endParaRPr>
          </a:p>
        </p:txBody>
      </p:sp>
      <p:sp>
        <p:nvSpPr>
          <p:cNvPr id="12" name="TextBox 11"/>
          <p:cNvSpPr txBox="1"/>
          <p:nvPr/>
        </p:nvSpPr>
        <p:spPr>
          <a:xfrm>
            <a:off x="842412" y="3808613"/>
            <a:ext cx="4177423" cy="1107996"/>
          </a:xfrm>
          <a:prstGeom prst="rect">
            <a:avLst/>
          </a:prstGeom>
          <a:noFill/>
        </p:spPr>
        <p:txBody>
          <a:bodyPr wrap="square" rtlCol="0">
            <a:spAutoFit/>
          </a:bodyPr>
          <a:lstStyle/>
          <a:p>
            <a:r>
              <a:rPr lang="es-ES" sz="2200" dirty="0">
                <a:latin typeface="Century Gothic" panose="020B0502020202020204" pitchFamily="34" charset="0"/>
              </a:rPr>
              <a:t>Aislamiento de la comunidad, la familia o los amigos</a:t>
            </a:r>
            <a:endParaRPr lang="en-US" sz="2200" dirty="0">
              <a:latin typeface="Century Gothic" panose="020B0502020202020204" pitchFamily="34" charset="0"/>
            </a:endParaRPr>
          </a:p>
        </p:txBody>
      </p:sp>
      <p:sp>
        <p:nvSpPr>
          <p:cNvPr id="14" name="TextBox 13"/>
          <p:cNvSpPr txBox="1"/>
          <p:nvPr/>
        </p:nvSpPr>
        <p:spPr>
          <a:xfrm>
            <a:off x="859777" y="2617010"/>
            <a:ext cx="4303155" cy="769441"/>
          </a:xfrm>
          <a:prstGeom prst="rect">
            <a:avLst/>
          </a:prstGeom>
          <a:noFill/>
        </p:spPr>
        <p:txBody>
          <a:bodyPr wrap="square" rtlCol="0">
            <a:spAutoFit/>
          </a:bodyPr>
          <a:lstStyle/>
          <a:p>
            <a:r>
              <a:rPr lang="en-US" sz="2200" dirty="0">
                <a:latin typeface="Century Gothic" panose="020B0502020202020204" pitchFamily="34" charset="0"/>
              </a:rPr>
              <a:t>La </a:t>
            </a:r>
            <a:r>
              <a:rPr lang="en-US" sz="2200" dirty="0" err="1">
                <a:latin typeface="Century Gothic" panose="020B0502020202020204" pitchFamily="34" charset="0"/>
              </a:rPr>
              <a:t>ubicación</a:t>
            </a:r>
            <a:r>
              <a:rPr lang="en-US" sz="2200" dirty="0">
                <a:latin typeface="Century Gothic" panose="020B0502020202020204" pitchFamily="34" charset="0"/>
              </a:rPr>
              <a:t> de la persona es </a:t>
            </a:r>
            <a:r>
              <a:rPr lang="en-US" sz="2200" dirty="0" err="1">
                <a:latin typeface="Century Gothic" panose="020B0502020202020204" pitchFamily="34" charset="0"/>
              </a:rPr>
              <a:t>desconocida</a:t>
            </a:r>
            <a:r>
              <a:rPr lang="en-US" sz="2200" dirty="0">
                <a:latin typeface="Century Gothic" panose="020B0502020202020204" pitchFamily="34" charset="0"/>
              </a:rPr>
              <a:t> de </a:t>
            </a:r>
            <a:r>
              <a:rPr lang="en-US" sz="2200" dirty="0" err="1">
                <a:latin typeface="Century Gothic" panose="020B0502020202020204" pitchFamily="34" charset="0"/>
              </a:rPr>
              <a:t>noche</a:t>
            </a:r>
            <a:endParaRPr lang="en-US" sz="2200" dirty="0">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199126"/>
            <a:ext cx="569495" cy="56949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3136673"/>
            <a:ext cx="569495" cy="569495"/>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26" y="1086744"/>
            <a:ext cx="569495" cy="56949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80" y="4151597"/>
            <a:ext cx="569495" cy="569495"/>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26" y="2771163"/>
            <a:ext cx="569495" cy="56949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351" y="4151597"/>
            <a:ext cx="569495" cy="569495"/>
          </a:xfrm>
          <a:prstGeom prst="rect">
            <a:avLst/>
          </a:prstGeom>
        </p:spPr>
      </p:pic>
      <p:sp>
        <p:nvSpPr>
          <p:cNvPr id="23" name="TextBox 22"/>
          <p:cNvSpPr txBox="1"/>
          <p:nvPr/>
        </p:nvSpPr>
        <p:spPr>
          <a:xfrm>
            <a:off x="5705060" y="2189501"/>
            <a:ext cx="3182353" cy="430887"/>
          </a:xfrm>
          <a:prstGeom prst="rect">
            <a:avLst/>
          </a:prstGeom>
          <a:noFill/>
        </p:spPr>
        <p:txBody>
          <a:bodyPr wrap="square" rtlCol="0">
            <a:spAutoFit/>
          </a:bodyPr>
          <a:lstStyle/>
          <a:p>
            <a:r>
              <a:rPr lang="en-US" sz="2200" dirty="0" err="1">
                <a:latin typeface="Century Gothic" panose="020B0502020202020204" pitchFamily="34" charset="0"/>
              </a:rPr>
              <a:t>Sellos</a:t>
            </a:r>
            <a:r>
              <a:rPr lang="en-US" sz="2200" dirty="0">
                <a:latin typeface="Century Gothic" panose="020B0502020202020204" pitchFamily="34" charset="0"/>
              </a:rPr>
              <a:t>/</a:t>
            </a:r>
            <a:r>
              <a:rPr lang="en-US" sz="2200" dirty="0" err="1">
                <a:latin typeface="Century Gothic" panose="020B0502020202020204" pitchFamily="34" charset="0"/>
              </a:rPr>
              <a:t>tatuajes</a:t>
            </a:r>
            <a:endParaRPr lang="en-US" sz="2200" dirty="0">
              <a:latin typeface="Century Gothic" panose="020B0502020202020204" pitchFamily="34" charset="0"/>
            </a:endParaRPr>
          </a:p>
        </p:txBody>
      </p:sp>
      <p:sp>
        <p:nvSpPr>
          <p:cNvPr id="24" name="TextBox 23"/>
          <p:cNvSpPr txBox="1"/>
          <p:nvPr/>
        </p:nvSpPr>
        <p:spPr>
          <a:xfrm>
            <a:off x="5635748" y="4020845"/>
            <a:ext cx="3228126" cy="707886"/>
          </a:xfrm>
          <a:prstGeom prst="rect">
            <a:avLst/>
          </a:prstGeom>
          <a:noFill/>
        </p:spPr>
        <p:txBody>
          <a:bodyPr wrap="square" rtlCol="0">
            <a:spAutoFit/>
          </a:bodyPr>
          <a:lstStyle/>
          <a:p>
            <a:r>
              <a:rPr lang="es-ES" sz="2000" dirty="0">
                <a:latin typeface="Century Gothic" panose="020B0502020202020204" pitchFamily="34" charset="0"/>
              </a:rPr>
              <a:t>Posesión de artículos de lujo sin explicación </a:t>
            </a:r>
            <a:endParaRPr lang="en-US" sz="2000" dirty="0">
              <a:latin typeface="Century Gothic" panose="020B0502020202020204" pitchFamily="34" charset="0"/>
            </a:endParaRPr>
          </a:p>
        </p:txBody>
      </p:sp>
      <p:sp>
        <p:nvSpPr>
          <p:cNvPr id="25" name="TextBox 24"/>
          <p:cNvSpPr txBox="1"/>
          <p:nvPr/>
        </p:nvSpPr>
        <p:spPr>
          <a:xfrm>
            <a:off x="5662195" y="2986641"/>
            <a:ext cx="3364833" cy="1015663"/>
          </a:xfrm>
          <a:prstGeom prst="rect">
            <a:avLst/>
          </a:prstGeom>
          <a:noFill/>
        </p:spPr>
        <p:txBody>
          <a:bodyPr wrap="square" rtlCol="0">
            <a:spAutoFit/>
          </a:bodyPr>
          <a:lstStyle/>
          <a:p>
            <a:r>
              <a:rPr lang="es-ES" sz="2000" dirty="0">
                <a:latin typeface="Century Gothic" panose="020B0502020202020204" pitchFamily="34" charset="0"/>
              </a:rPr>
              <a:t>Declaración de una pareja romántica mayor en edad</a:t>
            </a:r>
            <a:endParaRPr lang="en-US" sz="2000" dirty="0">
              <a:latin typeface="Century Gothic" panose="020B0502020202020204" pitchFamily="34" charset="0"/>
            </a:endParaRPr>
          </a:p>
        </p:txBody>
      </p:sp>
    </p:spTree>
    <p:extLst>
      <p:ext uri="{BB962C8B-B14F-4D97-AF65-F5344CB8AC3E}">
        <p14:creationId xmlns:p14="http://schemas.microsoft.com/office/powerpoint/2010/main" val="37985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4" grpId="0"/>
      <p:bldP spid="23" grpId="0"/>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Escenarios</a:t>
            </a:r>
            <a:endParaRPr lang="en-US" b="1" cap="all" dirty="0">
              <a:solidFill>
                <a:srgbClr val="0077C0"/>
              </a:solidFill>
            </a:endParaRPr>
          </a:p>
        </p:txBody>
      </p:sp>
      <p:sp>
        <p:nvSpPr>
          <p:cNvPr id="2" name="Content Placeholder 1"/>
          <p:cNvSpPr>
            <a:spLocks noGrp="1"/>
          </p:cNvSpPr>
          <p:nvPr>
            <p:ph idx="1"/>
          </p:nvPr>
        </p:nvSpPr>
        <p:spPr/>
        <p:txBody>
          <a:bodyPr anchor="ctr"/>
          <a:lstStyle/>
          <a:p>
            <a:pPr marL="0" indent="0" algn="ctr">
              <a:buNone/>
            </a:pPr>
            <a:r>
              <a:rPr lang="es-ES" dirty="0"/>
              <a:t>¿Cómo sabemos que estos son ejemplos  de la trata de personas?</a:t>
            </a:r>
            <a:endParaRPr lang="en-US" dirty="0"/>
          </a:p>
          <a:p>
            <a:pPr algn="ctr">
              <a:buFont typeface="Wingdings" panose="05000000000000000000" pitchFamily="2" charset="2"/>
              <a:buChar char="§"/>
            </a:pPr>
            <a:endParaRPr lang="en-US" dirty="0"/>
          </a:p>
        </p:txBody>
      </p:sp>
    </p:spTree>
    <p:extLst>
      <p:ext uri="{BB962C8B-B14F-4D97-AF65-F5344CB8AC3E}">
        <p14:creationId xmlns:p14="http://schemas.microsoft.com/office/powerpoint/2010/main" val="317645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E4D9D-39F9-41F1-A5DC-0B1D568EF1B6}"/>
              </a:ext>
            </a:extLst>
          </p:cNvPr>
          <p:cNvSpPr/>
          <p:nvPr/>
        </p:nvSpPr>
        <p:spPr>
          <a:xfrm>
            <a:off x="138417" y="4065814"/>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33350"/>
            <a:ext cx="9144000" cy="2133599"/>
          </a:xfrm>
        </p:spPr>
        <p:txBody>
          <a:bodyPr anchor="t">
            <a:noAutofit/>
          </a:bodyPr>
          <a:lstStyle/>
          <a:p>
            <a:pPr marL="0" indent="0" algn="ctr">
              <a:buNone/>
            </a:pPr>
            <a:r>
              <a:rPr lang="es-ES" sz="2200" dirty="0" err="1"/>
              <a:t>Lyla</a:t>
            </a:r>
            <a:r>
              <a:rPr lang="es-ES" sz="2200" dirty="0"/>
              <a:t> tiene 16 años y nació en El Salvador. Llegó al país con su padre cuando tenía 11 años. Su padre y ella son indocumentados. Para su padre era muy difícil de encontrar trabajo. Finalmente encontró trabajo como lavaplatos en un restaurante, donde trabaja 'debajo de la mesa'.</a:t>
            </a:r>
            <a:endParaRPr lang="en-US" sz="2000" dirty="0"/>
          </a:p>
        </p:txBody>
      </p:sp>
      <p:sp>
        <p:nvSpPr>
          <p:cNvPr id="9" name="Slide Number Placeholder 8"/>
          <p:cNvSpPr>
            <a:spLocks noGrp="1"/>
          </p:cNvSpPr>
          <p:nvPr>
            <p:ph type="sldNum" sz="quarter" idx="4294967295"/>
          </p:nvPr>
        </p:nvSpPr>
        <p:spPr>
          <a:xfrm>
            <a:off x="7010400" y="4767263"/>
            <a:ext cx="2133600" cy="274637"/>
          </a:xfrm>
        </p:spPr>
        <p:txBody>
          <a:bodyPr/>
          <a:lstStyle/>
          <a:p>
            <a:fld id="{44982424-3023-424A-9BF2-15DF97E40D63}" type="slidenum">
              <a:rPr lang="en-US" smtClean="0"/>
              <a:pPr/>
              <a:t>38</a:t>
            </a:fld>
            <a:endParaRPr lang="en-US"/>
          </a:p>
        </p:txBody>
      </p:sp>
      <p:sp>
        <p:nvSpPr>
          <p:cNvPr id="3" name="TextBox 2"/>
          <p:cNvSpPr txBox="1"/>
          <p:nvPr/>
        </p:nvSpPr>
        <p:spPr>
          <a:xfrm>
            <a:off x="105760" y="2603137"/>
            <a:ext cx="8932479" cy="2462213"/>
          </a:xfrm>
          <a:prstGeom prst="rect">
            <a:avLst/>
          </a:prstGeom>
          <a:noFill/>
        </p:spPr>
        <p:txBody>
          <a:bodyPr wrap="square" rtlCol="0">
            <a:spAutoFit/>
          </a:bodyPr>
          <a:lstStyle/>
          <a:p>
            <a:pPr algn="ctr"/>
            <a:r>
              <a:rPr lang="es-ES" sz="2200" dirty="0">
                <a:latin typeface="Century Gothic" panose="020B0502020202020204" pitchFamily="34" charset="0"/>
              </a:rPr>
              <a:t>El padre de </a:t>
            </a:r>
            <a:r>
              <a:rPr lang="es-ES" sz="2200" dirty="0" err="1">
                <a:latin typeface="Century Gothic" panose="020B0502020202020204" pitchFamily="34" charset="0"/>
              </a:rPr>
              <a:t>Lyla</a:t>
            </a:r>
            <a:r>
              <a:rPr lang="es-ES" sz="2200" dirty="0">
                <a:latin typeface="Century Gothic" panose="020B0502020202020204" pitchFamily="34" charset="0"/>
              </a:rPr>
              <a:t> trabaja 12 horas al día y solo le pagan $5 por hora. El dueño del restaurante frecuentemente no le paga la cantidad total que le debe. El propietario amenaza a el padre de </a:t>
            </a:r>
            <a:r>
              <a:rPr lang="es-ES" sz="2200" dirty="0" err="1">
                <a:latin typeface="Century Gothic" panose="020B0502020202020204" pitchFamily="34" charset="0"/>
              </a:rPr>
              <a:t>Lyla</a:t>
            </a:r>
            <a:r>
              <a:rPr lang="es-ES" sz="2200" dirty="0">
                <a:latin typeface="Century Gothic" panose="020B0502020202020204" pitchFamily="34" charset="0"/>
              </a:rPr>
              <a:t> con llamar a la policía por ser indocumentado si se queja o trata de </a:t>
            </a:r>
            <a:r>
              <a:rPr lang="es-ES" sz="2200" dirty="0" err="1">
                <a:latin typeface="Century Gothic" panose="020B0502020202020204" pitchFamily="34" charset="0"/>
              </a:rPr>
              <a:t>decírle</a:t>
            </a:r>
            <a:r>
              <a:rPr lang="es-ES" sz="2200" dirty="0">
                <a:latin typeface="Century Gothic" panose="020B0502020202020204" pitchFamily="34" charset="0"/>
              </a:rPr>
              <a:t> a alguien. El papa de </a:t>
            </a:r>
            <a:r>
              <a:rPr lang="es-ES" sz="2200" dirty="0" err="1">
                <a:latin typeface="Century Gothic" panose="020B0502020202020204" pitchFamily="34" charset="0"/>
              </a:rPr>
              <a:t>Lyla</a:t>
            </a:r>
            <a:r>
              <a:rPr lang="es-ES" sz="2200" dirty="0">
                <a:latin typeface="Century Gothic" panose="020B0502020202020204" pitchFamily="34" charset="0"/>
              </a:rPr>
              <a:t> se siente que no tiene opción y que debe seguir trabajando para mantenerse y a su hija a salvo.</a:t>
            </a:r>
            <a:endParaRPr lang="en-US" sz="2200" dirty="0">
              <a:latin typeface="Century Gothic" panose="020B0502020202020204" pitchFamily="34" charset="0"/>
            </a:endParaRPr>
          </a:p>
        </p:txBody>
      </p:sp>
      <p:sp>
        <p:nvSpPr>
          <p:cNvPr id="8" name="TextBox 7"/>
          <p:cNvSpPr txBox="1"/>
          <p:nvPr/>
        </p:nvSpPr>
        <p:spPr>
          <a:xfrm>
            <a:off x="2653305" y="1895251"/>
            <a:ext cx="3826689" cy="707886"/>
          </a:xfrm>
          <a:prstGeom prst="rect">
            <a:avLst/>
          </a:prstGeom>
          <a:noFill/>
        </p:spPr>
        <p:txBody>
          <a:bodyPr wrap="none" rtlCol="0">
            <a:spAutoFit/>
          </a:bodyPr>
          <a:lstStyle/>
          <a:p>
            <a:r>
              <a:rPr lang="en-US" sz="4000" b="1" dirty="0" err="1">
                <a:solidFill>
                  <a:srgbClr val="0070C0"/>
                </a:solidFill>
                <a:latin typeface="Century Gothic" panose="020B0502020202020204" pitchFamily="34" charset="0"/>
              </a:rPr>
              <a:t>Tráfico</a:t>
            </a:r>
            <a:r>
              <a:rPr lang="en-US" sz="4000" b="1" dirty="0">
                <a:solidFill>
                  <a:srgbClr val="0070C0"/>
                </a:solidFill>
                <a:latin typeface="Century Gothic" panose="020B0502020202020204" pitchFamily="34" charset="0"/>
              </a:rPr>
              <a:t> Laboral</a:t>
            </a:r>
          </a:p>
        </p:txBody>
      </p:sp>
    </p:spTree>
    <p:extLst>
      <p:ext uri="{BB962C8B-B14F-4D97-AF65-F5344CB8AC3E}">
        <p14:creationId xmlns:p14="http://schemas.microsoft.com/office/powerpoint/2010/main" val="25916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E4D9D-39F9-41F1-A5DC-0B1D568EF1B6}"/>
              </a:ext>
            </a:extLst>
          </p:cNvPr>
          <p:cNvSpPr/>
          <p:nvPr/>
        </p:nvSpPr>
        <p:spPr>
          <a:xfrm>
            <a:off x="138417" y="4065814"/>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0" y="133350"/>
            <a:ext cx="9144000" cy="2133599"/>
          </a:xfrm>
        </p:spPr>
        <p:txBody>
          <a:bodyPr anchor="t">
            <a:noAutofit/>
          </a:bodyPr>
          <a:lstStyle/>
          <a:p>
            <a:pPr marL="0" indent="0" algn="ctr">
              <a:buNone/>
            </a:pPr>
            <a:r>
              <a:rPr lang="es-ES" sz="2200" dirty="0" err="1"/>
              <a:t>Lyla</a:t>
            </a:r>
            <a:r>
              <a:rPr lang="es-ES" sz="2200" dirty="0"/>
              <a:t> tiene 16 años y nació en El Salvador. Llegó al país con su padre cuando tenía 11 años. Su padre y ella son indocumentados. Para su padre era muy difícil de encontrar trabajo. Finalmente encontró trabajo como lavaplatos en un restaurante, donde trabaja 'debajo de la mesa'.</a:t>
            </a:r>
            <a:endParaRPr lang="en-US" sz="2000" dirty="0"/>
          </a:p>
        </p:txBody>
      </p:sp>
      <p:sp>
        <p:nvSpPr>
          <p:cNvPr id="9" name="Slide Number Placeholder 8"/>
          <p:cNvSpPr>
            <a:spLocks noGrp="1"/>
          </p:cNvSpPr>
          <p:nvPr>
            <p:ph type="sldNum" sz="quarter" idx="4294967295"/>
          </p:nvPr>
        </p:nvSpPr>
        <p:spPr>
          <a:xfrm>
            <a:off x="7010400" y="4767263"/>
            <a:ext cx="2133600" cy="274637"/>
          </a:xfrm>
        </p:spPr>
        <p:txBody>
          <a:bodyPr/>
          <a:lstStyle/>
          <a:p>
            <a:fld id="{44982424-3023-424A-9BF2-15DF97E40D63}" type="slidenum">
              <a:rPr lang="en-US" smtClean="0"/>
              <a:pPr/>
              <a:t>39</a:t>
            </a:fld>
            <a:endParaRPr lang="en-US"/>
          </a:p>
        </p:txBody>
      </p:sp>
      <p:sp>
        <p:nvSpPr>
          <p:cNvPr id="3" name="TextBox 2"/>
          <p:cNvSpPr txBox="1"/>
          <p:nvPr/>
        </p:nvSpPr>
        <p:spPr>
          <a:xfrm>
            <a:off x="105760" y="2603137"/>
            <a:ext cx="8932479" cy="2462213"/>
          </a:xfrm>
          <a:prstGeom prst="rect">
            <a:avLst/>
          </a:prstGeom>
          <a:noFill/>
        </p:spPr>
        <p:txBody>
          <a:bodyPr wrap="square" rtlCol="0">
            <a:spAutoFit/>
          </a:bodyPr>
          <a:lstStyle/>
          <a:p>
            <a:pPr algn="ctr"/>
            <a:r>
              <a:rPr lang="es-ES" sz="2200" dirty="0">
                <a:latin typeface="Century Gothic" panose="020B0502020202020204" pitchFamily="34" charset="0"/>
              </a:rPr>
              <a:t>El padre de </a:t>
            </a:r>
            <a:r>
              <a:rPr lang="es-ES" sz="2200" dirty="0" err="1">
                <a:latin typeface="Century Gothic" panose="020B0502020202020204" pitchFamily="34" charset="0"/>
              </a:rPr>
              <a:t>Lyla</a:t>
            </a:r>
            <a:r>
              <a:rPr lang="es-ES" sz="2200" dirty="0">
                <a:latin typeface="Century Gothic" panose="020B0502020202020204" pitchFamily="34" charset="0"/>
              </a:rPr>
              <a:t> </a:t>
            </a:r>
            <a:r>
              <a:rPr lang="es-ES" sz="2200" b="1" dirty="0">
                <a:latin typeface="Century Gothic" panose="020B0502020202020204" pitchFamily="34" charset="0"/>
              </a:rPr>
              <a:t>trabaja 12 horas </a:t>
            </a:r>
            <a:r>
              <a:rPr lang="es-ES" sz="2200" dirty="0">
                <a:latin typeface="Century Gothic" panose="020B0502020202020204" pitchFamily="34" charset="0"/>
              </a:rPr>
              <a:t>al día y solo le pagan </a:t>
            </a:r>
            <a:r>
              <a:rPr lang="es-ES" sz="2200" b="1" dirty="0">
                <a:latin typeface="Century Gothic" panose="020B0502020202020204" pitchFamily="34" charset="0"/>
              </a:rPr>
              <a:t>$5 por hora</a:t>
            </a:r>
            <a:r>
              <a:rPr lang="es-ES" sz="2200" dirty="0">
                <a:latin typeface="Century Gothic" panose="020B0502020202020204" pitchFamily="34" charset="0"/>
              </a:rPr>
              <a:t>. El dueño del restaurante </a:t>
            </a:r>
            <a:r>
              <a:rPr lang="es-ES" sz="2200" b="1" dirty="0">
                <a:latin typeface="Century Gothic" panose="020B0502020202020204" pitchFamily="34" charset="0"/>
              </a:rPr>
              <a:t>frecuentemente no le paga </a:t>
            </a:r>
            <a:r>
              <a:rPr lang="es-ES" sz="2200" dirty="0">
                <a:latin typeface="Century Gothic" panose="020B0502020202020204" pitchFamily="34" charset="0"/>
              </a:rPr>
              <a:t>la cantidad total que le debe. El </a:t>
            </a:r>
            <a:r>
              <a:rPr lang="es-ES" sz="2200" b="1" dirty="0">
                <a:latin typeface="Century Gothic" panose="020B0502020202020204" pitchFamily="34" charset="0"/>
              </a:rPr>
              <a:t>propietario amenaza </a:t>
            </a:r>
            <a:r>
              <a:rPr lang="es-ES" sz="2200" dirty="0">
                <a:latin typeface="Century Gothic" panose="020B0502020202020204" pitchFamily="34" charset="0"/>
              </a:rPr>
              <a:t>a el padre de </a:t>
            </a:r>
            <a:r>
              <a:rPr lang="es-ES" sz="2200" dirty="0" err="1">
                <a:latin typeface="Century Gothic" panose="020B0502020202020204" pitchFamily="34" charset="0"/>
              </a:rPr>
              <a:t>Lyla</a:t>
            </a:r>
            <a:r>
              <a:rPr lang="es-ES" sz="2200" dirty="0">
                <a:latin typeface="Century Gothic" panose="020B0502020202020204" pitchFamily="34" charset="0"/>
              </a:rPr>
              <a:t> con </a:t>
            </a:r>
            <a:r>
              <a:rPr lang="es-ES" sz="2200" b="1" dirty="0">
                <a:latin typeface="Century Gothic" panose="020B0502020202020204" pitchFamily="34" charset="0"/>
              </a:rPr>
              <a:t>llamar a la policía </a:t>
            </a:r>
            <a:r>
              <a:rPr lang="es-ES" sz="2200" dirty="0">
                <a:latin typeface="Century Gothic" panose="020B0502020202020204" pitchFamily="34" charset="0"/>
              </a:rPr>
              <a:t>por </a:t>
            </a:r>
            <a:r>
              <a:rPr lang="es-ES" sz="2200" b="1" dirty="0">
                <a:latin typeface="Century Gothic" panose="020B0502020202020204" pitchFamily="34" charset="0"/>
              </a:rPr>
              <a:t>ser indocumentado </a:t>
            </a:r>
            <a:r>
              <a:rPr lang="es-ES" sz="2200" dirty="0">
                <a:latin typeface="Century Gothic" panose="020B0502020202020204" pitchFamily="34" charset="0"/>
              </a:rPr>
              <a:t>si se queja o trata de </a:t>
            </a:r>
            <a:r>
              <a:rPr lang="es-ES" sz="2200" dirty="0" err="1">
                <a:latin typeface="Century Gothic" panose="020B0502020202020204" pitchFamily="34" charset="0"/>
              </a:rPr>
              <a:t>decírle</a:t>
            </a:r>
            <a:r>
              <a:rPr lang="es-ES" sz="2200" dirty="0">
                <a:latin typeface="Century Gothic" panose="020B0502020202020204" pitchFamily="34" charset="0"/>
              </a:rPr>
              <a:t> a alguien. El papa de </a:t>
            </a:r>
            <a:r>
              <a:rPr lang="es-ES" sz="2200" dirty="0" err="1">
                <a:latin typeface="Century Gothic" panose="020B0502020202020204" pitchFamily="34" charset="0"/>
              </a:rPr>
              <a:t>Lyla</a:t>
            </a:r>
            <a:r>
              <a:rPr lang="es-ES" sz="2200" dirty="0">
                <a:latin typeface="Century Gothic" panose="020B0502020202020204" pitchFamily="34" charset="0"/>
              </a:rPr>
              <a:t> se siente que no tiene opción y que debe seguir trabajando para mantenerse y a su hija a salvo.</a:t>
            </a:r>
            <a:endParaRPr lang="en-US" sz="2200" dirty="0">
              <a:latin typeface="Century Gothic" panose="020B0502020202020204" pitchFamily="34" charset="0"/>
            </a:endParaRPr>
          </a:p>
        </p:txBody>
      </p:sp>
      <p:sp>
        <p:nvSpPr>
          <p:cNvPr id="8" name="TextBox 7"/>
          <p:cNvSpPr txBox="1"/>
          <p:nvPr/>
        </p:nvSpPr>
        <p:spPr>
          <a:xfrm>
            <a:off x="2653305" y="1895251"/>
            <a:ext cx="3826689" cy="707886"/>
          </a:xfrm>
          <a:prstGeom prst="rect">
            <a:avLst/>
          </a:prstGeom>
          <a:noFill/>
        </p:spPr>
        <p:txBody>
          <a:bodyPr wrap="none" rtlCol="0">
            <a:spAutoFit/>
          </a:bodyPr>
          <a:lstStyle/>
          <a:p>
            <a:r>
              <a:rPr lang="en-US" sz="4000" b="1" dirty="0" err="1">
                <a:solidFill>
                  <a:srgbClr val="0070C0"/>
                </a:solidFill>
                <a:latin typeface="Century Gothic" panose="020B0502020202020204" pitchFamily="34" charset="0"/>
              </a:rPr>
              <a:t>Tráfico</a:t>
            </a:r>
            <a:r>
              <a:rPr lang="en-US" sz="4000" b="1" dirty="0">
                <a:solidFill>
                  <a:srgbClr val="0070C0"/>
                </a:solidFill>
                <a:latin typeface="Century Gothic" panose="020B0502020202020204" pitchFamily="34" charset="0"/>
              </a:rPr>
              <a:t> Laboral</a:t>
            </a:r>
          </a:p>
        </p:txBody>
      </p:sp>
    </p:spTree>
    <p:extLst>
      <p:ext uri="{BB962C8B-B14F-4D97-AF65-F5344CB8AC3E}">
        <p14:creationId xmlns:p14="http://schemas.microsoft.com/office/powerpoint/2010/main" val="294048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457200" y="205979"/>
            <a:ext cx="8229600" cy="857250"/>
          </a:xfrm>
          <a:prstGeom prst="rect">
            <a:avLst/>
          </a:prstGeom>
          <a:solidFill>
            <a:sysClr val="window" lastClr="FFFFFF">
              <a:alpha val="50000"/>
            </a:sys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a:solidFill>
                  <a:srgbClr val="0077C0"/>
                </a:solidFill>
                <a:latin typeface="Century Gothic" panose="020B0502020202020204" pitchFamily="34" charset="0"/>
              </a:rPr>
              <a:t>Objetivos</a:t>
            </a:r>
            <a:endParaRPr lang="en-US" b="1" dirty="0">
              <a:solidFill>
                <a:srgbClr val="0077C0"/>
              </a:solidFill>
            </a:endParaRPr>
          </a:p>
        </p:txBody>
      </p:sp>
      <p:sp>
        <p:nvSpPr>
          <p:cNvPr id="4" name="Content Placeholder 2"/>
          <p:cNvSpPr txBox="1">
            <a:spLocks/>
          </p:cNvSpPr>
          <p:nvPr/>
        </p:nvSpPr>
        <p:spPr>
          <a:xfrm>
            <a:off x="533400" y="1036296"/>
            <a:ext cx="8229600" cy="365760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Font typeface="Wingdings" panose="05000000000000000000" pitchFamily="2" charset="2"/>
              <a:buChar char="§"/>
              <a:defRPr/>
            </a:pPr>
            <a:r>
              <a:rPr lang="es-ES" sz="2800" dirty="0">
                <a:solidFill>
                  <a:sysClr val="windowText" lastClr="000000"/>
                </a:solidFill>
                <a:latin typeface="Century Gothic" panose="020B0502020202020204" pitchFamily="34" charset="0"/>
              </a:rPr>
              <a:t>Definir el termino la trata de personas y comprender las diferentes ramas que existen</a:t>
            </a:r>
          </a:p>
          <a:p>
            <a:pPr>
              <a:spcAft>
                <a:spcPts val="1200"/>
              </a:spcAft>
              <a:buFont typeface="Wingdings" panose="05000000000000000000" pitchFamily="2" charset="2"/>
              <a:buChar char="§"/>
              <a:defRPr/>
            </a:pPr>
            <a:r>
              <a:rPr lang="es-ES" sz="2800" dirty="0">
                <a:solidFill>
                  <a:sysClr val="windowText" lastClr="000000"/>
                </a:solidFill>
                <a:latin typeface="Century Gothic" panose="020B0502020202020204" pitchFamily="34" charset="0"/>
              </a:rPr>
              <a:t>Aprender cómo y dónde puede ocurrir</a:t>
            </a:r>
          </a:p>
          <a:p>
            <a:pPr>
              <a:spcAft>
                <a:spcPts val="1200"/>
              </a:spcAft>
              <a:buFont typeface="Wingdings" panose="05000000000000000000" pitchFamily="2" charset="2"/>
              <a:buChar char="§"/>
              <a:defRPr/>
            </a:pPr>
            <a:r>
              <a:rPr lang="es-ES" sz="2800" dirty="0">
                <a:solidFill>
                  <a:sysClr val="windowText" lastClr="000000"/>
                </a:solidFill>
                <a:latin typeface="Century Gothic" panose="020B0502020202020204" pitchFamily="34" charset="0"/>
              </a:rPr>
              <a:t>Explorar escenas casos sobre la trata de personas</a:t>
            </a:r>
            <a:endParaRPr lang="en-US" sz="28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32239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7010400" y="4767263"/>
            <a:ext cx="2133600" cy="274637"/>
          </a:xfrm>
        </p:spPr>
        <p:txBody>
          <a:bodyPr/>
          <a:lstStyle/>
          <a:p>
            <a:fld id="{44982424-3023-424A-9BF2-15DF97E40D63}" type="slidenum">
              <a:rPr lang="en-US" smtClean="0"/>
              <a:pPr/>
              <a:t>40</a:t>
            </a:fld>
            <a:endParaRPr lang="en-US"/>
          </a:p>
        </p:txBody>
      </p:sp>
      <p:sp>
        <p:nvSpPr>
          <p:cNvPr id="3" name="TextBox 2"/>
          <p:cNvSpPr txBox="1"/>
          <p:nvPr/>
        </p:nvSpPr>
        <p:spPr>
          <a:xfrm>
            <a:off x="2614645" y="1465987"/>
            <a:ext cx="3959738" cy="769441"/>
          </a:xfrm>
          <a:prstGeom prst="rect">
            <a:avLst/>
          </a:prstGeom>
          <a:noFill/>
        </p:spPr>
        <p:txBody>
          <a:bodyPr wrap="none" rtlCol="0">
            <a:spAutoFit/>
          </a:bodyPr>
          <a:lstStyle/>
          <a:p>
            <a:r>
              <a:rPr lang="en-US" sz="4400" b="1" dirty="0" err="1">
                <a:solidFill>
                  <a:srgbClr val="0077C0"/>
                </a:solidFill>
                <a:latin typeface="Century Gothic" panose="020B0502020202020204" pitchFamily="34" charset="0"/>
              </a:rPr>
              <a:t>Tráfico</a:t>
            </a:r>
            <a:r>
              <a:rPr lang="en-US" sz="4400" b="1" dirty="0">
                <a:solidFill>
                  <a:srgbClr val="0077C0"/>
                </a:solidFill>
                <a:latin typeface="Century Gothic" panose="020B0502020202020204" pitchFamily="34" charset="0"/>
              </a:rPr>
              <a:t> Sexual</a:t>
            </a:r>
            <a:endParaRPr lang="en-US" sz="4400" dirty="0">
              <a:latin typeface="Century Gothic" panose="020B0502020202020204" pitchFamily="34" charset="0"/>
            </a:endParaRPr>
          </a:p>
        </p:txBody>
      </p:sp>
      <p:sp>
        <p:nvSpPr>
          <p:cNvPr id="6" name="TextBox 5"/>
          <p:cNvSpPr txBox="1"/>
          <p:nvPr/>
        </p:nvSpPr>
        <p:spPr>
          <a:xfrm>
            <a:off x="685799" y="193813"/>
            <a:ext cx="7962899" cy="1569660"/>
          </a:xfrm>
          <a:prstGeom prst="rect">
            <a:avLst/>
          </a:prstGeom>
          <a:noFill/>
        </p:spPr>
        <p:txBody>
          <a:bodyPr wrap="square" rtlCol="0">
            <a:spAutoFit/>
          </a:bodyPr>
          <a:lstStyle/>
          <a:p>
            <a:r>
              <a:rPr lang="es-ES" sz="2400" dirty="0">
                <a:latin typeface="Century Gothic" panose="020B0502020202020204" pitchFamily="34" charset="0"/>
              </a:rPr>
              <a:t>Brian tiene 15 años y está en décimo grado. Su familia lo echaron de su casa después de que se declaro gay. Ahora no tiene hogar y vive en la calle.</a:t>
            </a:r>
            <a:endParaRPr lang="en-US" sz="2400" dirty="0">
              <a:latin typeface="Century Gothic" panose="020B0502020202020204" pitchFamily="34" charset="0"/>
            </a:endParaRPr>
          </a:p>
        </p:txBody>
      </p:sp>
      <p:sp>
        <p:nvSpPr>
          <p:cNvPr id="7" name="TextBox 6"/>
          <p:cNvSpPr txBox="1"/>
          <p:nvPr/>
        </p:nvSpPr>
        <p:spPr>
          <a:xfrm>
            <a:off x="771253" y="2311612"/>
            <a:ext cx="8335169" cy="2677656"/>
          </a:xfrm>
          <a:prstGeom prst="rect">
            <a:avLst/>
          </a:prstGeom>
          <a:noFill/>
        </p:spPr>
        <p:txBody>
          <a:bodyPr wrap="square" rtlCol="0">
            <a:spAutoFit/>
          </a:bodyPr>
          <a:lstStyle/>
          <a:p>
            <a:pPr>
              <a:spcAft>
                <a:spcPts val="600"/>
              </a:spcAft>
            </a:pPr>
            <a:r>
              <a:rPr lang="es-ES" sz="2400" dirty="0">
                <a:latin typeface="Century Gothic" panose="020B0502020202020204" pitchFamily="34" charset="0"/>
              </a:rPr>
              <a:t>Un día, un muchacho se le acerca y le dice que parece que necesita ayuda. Brian está cansado, con hambre y sin dinero. El muchacho le dice que puede ayudarlo, que el puede encontrar personas con cual Brian puede tener citas a cambio de dinero, comida y un lugar donde quedarse. Brian sigue adelante con la proposición. </a:t>
            </a:r>
            <a:endParaRPr lang="en-US" sz="2400" dirty="0">
              <a:latin typeface="Century Gothic" panose="020B0502020202020204" pitchFamily="34" charset="0"/>
            </a:endParaRPr>
          </a:p>
        </p:txBody>
      </p:sp>
    </p:spTree>
    <p:extLst>
      <p:ext uri="{BB962C8B-B14F-4D97-AF65-F5344CB8AC3E}">
        <p14:creationId xmlns:p14="http://schemas.microsoft.com/office/powerpoint/2010/main" val="305113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7010400" y="4767263"/>
            <a:ext cx="2133600" cy="274637"/>
          </a:xfrm>
        </p:spPr>
        <p:txBody>
          <a:bodyPr/>
          <a:lstStyle/>
          <a:p>
            <a:fld id="{44982424-3023-424A-9BF2-15DF97E40D63}" type="slidenum">
              <a:rPr lang="en-US" smtClean="0"/>
              <a:pPr/>
              <a:t>41</a:t>
            </a:fld>
            <a:endParaRPr lang="en-US"/>
          </a:p>
        </p:txBody>
      </p:sp>
      <p:sp>
        <p:nvSpPr>
          <p:cNvPr id="3" name="TextBox 2"/>
          <p:cNvSpPr txBox="1"/>
          <p:nvPr/>
        </p:nvSpPr>
        <p:spPr>
          <a:xfrm>
            <a:off x="2614645" y="1465987"/>
            <a:ext cx="3959738" cy="769441"/>
          </a:xfrm>
          <a:prstGeom prst="rect">
            <a:avLst/>
          </a:prstGeom>
          <a:noFill/>
        </p:spPr>
        <p:txBody>
          <a:bodyPr wrap="none" rtlCol="0">
            <a:spAutoFit/>
          </a:bodyPr>
          <a:lstStyle/>
          <a:p>
            <a:r>
              <a:rPr lang="en-US" sz="4400" b="1" dirty="0" err="1">
                <a:solidFill>
                  <a:srgbClr val="0077C0"/>
                </a:solidFill>
                <a:latin typeface="Century Gothic" panose="020B0502020202020204" pitchFamily="34" charset="0"/>
              </a:rPr>
              <a:t>Tráfico</a:t>
            </a:r>
            <a:r>
              <a:rPr lang="en-US" sz="4400" b="1" dirty="0">
                <a:solidFill>
                  <a:srgbClr val="0077C0"/>
                </a:solidFill>
                <a:latin typeface="Century Gothic" panose="020B0502020202020204" pitchFamily="34" charset="0"/>
              </a:rPr>
              <a:t> Sexual</a:t>
            </a:r>
            <a:endParaRPr lang="en-US" sz="4400" dirty="0">
              <a:latin typeface="Century Gothic" panose="020B0502020202020204" pitchFamily="34" charset="0"/>
            </a:endParaRPr>
          </a:p>
        </p:txBody>
      </p:sp>
      <p:sp>
        <p:nvSpPr>
          <p:cNvPr id="6" name="TextBox 5"/>
          <p:cNvSpPr txBox="1"/>
          <p:nvPr/>
        </p:nvSpPr>
        <p:spPr>
          <a:xfrm>
            <a:off x="685799" y="193813"/>
            <a:ext cx="7962899" cy="1569660"/>
          </a:xfrm>
          <a:prstGeom prst="rect">
            <a:avLst/>
          </a:prstGeom>
          <a:noFill/>
        </p:spPr>
        <p:txBody>
          <a:bodyPr wrap="square" rtlCol="0">
            <a:spAutoFit/>
          </a:bodyPr>
          <a:lstStyle/>
          <a:p>
            <a:r>
              <a:rPr lang="es-ES" sz="2400" dirty="0">
                <a:latin typeface="Century Gothic" panose="020B0502020202020204" pitchFamily="34" charset="0"/>
              </a:rPr>
              <a:t>Brian tiene 15 años y está en décimo grado. Su familia lo echaron de su casa después de que se declaro gay. </a:t>
            </a:r>
            <a:r>
              <a:rPr lang="es-ES" sz="2400" b="1" dirty="0">
                <a:latin typeface="Century Gothic" panose="020B0502020202020204" pitchFamily="34" charset="0"/>
              </a:rPr>
              <a:t>Ahora no tiene hogar y vive en la calle.</a:t>
            </a:r>
            <a:endParaRPr lang="en-US" sz="2400" b="1" dirty="0">
              <a:latin typeface="Century Gothic" panose="020B0502020202020204" pitchFamily="34" charset="0"/>
            </a:endParaRPr>
          </a:p>
        </p:txBody>
      </p:sp>
      <p:sp>
        <p:nvSpPr>
          <p:cNvPr id="7" name="TextBox 6"/>
          <p:cNvSpPr txBox="1"/>
          <p:nvPr/>
        </p:nvSpPr>
        <p:spPr>
          <a:xfrm>
            <a:off x="771253" y="2311612"/>
            <a:ext cx="8335169" cy="2677656"/>
          </a:xfrm>
          <a:prstGeom prst="rect">
            <a:avLst/>
          </a:prstGeom>
          <a:noFill/>
        </p:spPr>
        <p:txBody>
          <a:bodyPr wrap="square" rtlCol="0">
            <a:spAutoFit/>
          </a:bodyPr>
          <a:lstStyle/>
          <a:p>
            <a:pPr>
              <a:spcAft>
                <a:spcPts val="600"/>
              </a:spcAft>
            </a:pPr>
            <a:r>
              <a:rPr lang="es-ES" sz="2400" dirty="0">
                <a:latin typeface="Century Gothic" panose="020B0502020202020204" pitchFamily="34" charset="0"/>
              </a:rPr>
              <a:t>Un día, un muchacho se le acerca y le dice que parece que necesita ayuda. </a:t>
            </a:r>
            <a:r>
              <a:rPr lang="es-ES" sz="2400" b="1" dirty="0">
                <a:latin typeface="Century Gothic" panose="020B0502020202020204" pitchFamily="34" charset="0"/>
              </a:rPr>
              <a:t>Brian está cansado, con hambre y sin dinero.</a:t>
            </a:r>
            <a:r>
              <a:rPr lang="es-ES" sz="2400" dirty="0">
                <a:latin typeface="Century Gothic" panose="020B0502020202020204" pitchFamily="34" charset="0"/>
              </a:rPr>
              <a:t> El muchacho le dice que puede ayudarlo, que el puede encontrar personas con cual Brian puede tener citas a cambio de dinero, comida y un lugar donde quedarse. Brian sigue adelante con la proposición. </a:t>
            </a:r>
            <a:endParaRPr lang="en-US" sz="2400" dirty="0">
              <a:latin typeface="Century Gothic" panose="020B0502020202020204" pitchFamily="34" charset="0"/>
            </a:endParaRPr>
          </a:p>
        </p:txBody>
      </p:sp>
    </p:spTree>
    <p:extLst>
      <p:ext uri="{BB962C8B-B14F-4D97-AF65-F5344CB8AC3E}">
        <p14:creationId xmlns:p14="http://schemas.microsoft.com/office/powerpoint/2010/main" val="2982825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9CFB76A-A34E-4B77-9D75-DB902FA6C323}"/>
              </a:ext>
            </a:extLst>
          </p:cNvPr>
          <p:cNvSpPr/>
          <p:nvPr/>
        </p:nvSpPr>
        <p:spPr>
          <a:xfrm>
            <a:off x="152400" y="4246626"/>
            <a:ext cx="914400" cy="76352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F18A0C-29F4-4D45-A709-C510E77C64BA}"/>
              </a:ext>
            </a:extLst>
          </p:cNvPr>
          <p:cNvSpPr txBox="1"/>
          <p:nvPr/>
        </p:nvSpPr>
        <p:spPr>
          <a:xfrm>
            <a:off x="228600" y="222615"/>
            <a:ext cx="8915400" cy="4893647"/>
          </a:xfrm>
          <a:prstGeom prst="rect">
            <a:avLst/>
          </a:prstGeom>
          <a:noFill/>
        </p:spPr>
        <p:txBody>
          <a:bodyPr wrap="square" rtlCol="0">
            <a:spAutoFit/>
          </a:bodyPr>
          <a:lstStyle/>
          <a:p>
            <a:r>
              <a:rPr lang="es-ES" dirty="0">
                <a:latin typeface="Century Gothic" panose="020B0502020202020204" pitchFamily="34" charset="0"/>
              </a:rPr>
              <a:t>Carly tiene 15 años y recientemente conoció a un muchacho por línea. Él comenzó a enviarle mensajes, diciéndole que era bonita. Se enviaron muchos mensajes por varias semanas y luego él le pidió que se reunieran. Un día, él la recogió de la escuela. Carly se sorprendió al ver que el era mas mayor de lo que pensaba, pero comenzó a desarrollar sentimientos por él y decidió que estaba bien. Pronto, él le proclama que están juntos y son una pareja.</a:t>
            </a:r>
            <a:endParaRPr lang="en-US" dirty="0">
              <a:latin typeface="Century Gothic" panose="020B0502020202020204" pitchFamily="34" charset="0"/>
            </a:endParaRP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s-ES" dirty="0">
                <a:latin typeface="Century Gothic" panose="020B0502020202020204" pitchFamily="34" charset="0"/>
              </a:rPr>
              <a:t>Durante el curso de varias semanas, las cosas van bien. Pero pronto, el comienza a enviarle mensajes todo el tiempo y siempre le pregunta, ¿en dónde estás? A veces, se enoja mucho con ella. Sin embargo, cada vez que se enoja, se disculpa y le compra ropa o joyas. Un día, él le dice a Carly que ya no tiene dinero porque se lo gastando todo en ella. Le dice que conoce una forma en cual juntos pueden ganar bastante dinero. Él propone arreglarle citas a Carly con algunos de sus amigos cual pagaran por su compañía. </a:t>
            </a: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3E4C7C8-81DD-4220-A4B6-A3BB81C1FB2F}"/>
              </a:ext>
            </a:extLst>
          </p:cNvPr>
          <p:cNvSpPr txBox="1"/>
          <p:nvPr/>
        </p:nvSpPr>
        <p:spPr>
          <a:xfrm>
            <a:off x="2614645" y="1962150"/>
            <a:ext cx="3959738" cy="769441"/>
          </a:xfrm>
          <a:prstGeom prst="rect">
            <a:avLst/>
          </a:prstGeom>
          <a:noFill/>
        </p:spPr>
        <p:txBody>
          <a:bodyPr wrap="none" rtlCol="0">
            <a:spAutoFit/>
          </a:bodyPr>
          <a:lstStyle/>
          <a:p>
            <a:r>
              <a:rPr lang="en-US" sz="4400" b="1" dirty="0" err="1">
                <a:solidFill>
                  <a:srgbClr val="0077C0"/>
                </a:solidFill>
                <a:latin typeface="Century Gothic" panose="020B0502020202020204" pitchFamily="34" charset="0"/>
              </a:rPr>
              <a:t>Tráfico</a:t>
            </a:r>
            <a:r>
              <a:rPr lang="en-US" sz="4400" b="1" dirty="0">
                <a:solidFill>
                  <a:srgbClr val="0077C0"/>
                </a:solidFill>
                <a:latin typeface="Century Gothic" panose="020B0502020202020204" pitchFamily="34" charset="0"/>
              </a:rPr>
              <a:t> Sexual</a:t>
            </a:r>
            <a:endParaRPr lang="en-US" sz="4400" dirty="0">
              <a:latin typeface="Century Gothic" panose="020B0502020202020204" pitchFamily="34" charset="0"/>
            </a:endParaRPr>
          </a:p>
        </p:txBody>
      </p:sp>
    </p:spTree>
    <p:extLst>
      <p:ext uri="{BB962C8B-B14F-4D97-AF65-F5344CB8AC3E}">
        <p14:creationId xmlns:p14="http://schemas.microsoft.com/office/powerpoint/2010/main" val="7312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9CFB76A-A34E-4B77-9D75-DB902FA6C323}"/>
              </a:ext>
            </a:extLst>
          </p:cNvPr>
          <p:cNvSpPr/>
          <p:nvPr/>
        </p:nvSpPr>
        <p:spPr>
          <a:xfrm>
            <a:off x="152400" y="4246626"/>
            <a:ext cx="914400" cy="76352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F18A0C-29F4-4D45-A709-C510E77C64BA}"/>
              </a:ext>
            </a:extLst>
          </p:cNvPr>
          <p:cNvSpPr txBox="1"/>
          <p:nvPr/>
        </p:nvSpPr>
        <p:spPr>
          <a:xfrm>
            <a:off x="228600" y="222615"/>
            <a:ext cx="8915400" cy="4893647"/>
          </a:xfrm>
          <a:prstGeom prst="rect">
            <a:avLst/>
          </a:prstGeom>
          <a:noFill/>
        </p:spPr>
        <p:txBody>
          <a:bodyPr wrap="square" rtlCol="0">
            <a:spAutoFit/>
          </a:bodyPr>
          <a:lstStyle/>
          <a:p>
            <a:r>
              <a:rPr lang="es-ES" dirty="0">
                <a:latin typeface="Century Gothic" panose="020B0502020202020204" pitchFamily="34" charset="0"/>
              </a:rPr>
              <a:t>Carly tiene 15 años y recientemente conoció a un muchacho por línea. Él comenzó a enviarle mensajes, diciéndole que era bonita. Se enviaron muchos mensajes por varias semanas y luego él le pidió que se reunieran. Un día, él la recogió de la escuela. Carly se sorprendió al ver que el era mas mayor de lo que pensaba, pero comenzó a desarrollar sentimientos por él y decidió que estaba bien. Pronto, él le proclama que están juntos y son una pareja.</a:t>
            </a:r>
            <a:endParaRPr lang="en-US" dirty="0">
              <a:latin typeface="Century Gothic" panose="020B0502020202020204" pitchFamily="34" charset="0"/>
            </a:endParaRP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s-ES" dirty="0">
                <a:latin typeface="Century Gothic" panose="020B0502020202020204" pitchFamily="34" charset="0"/>
              </a:rPr>
              <a:t>Durante el curso de varias semanas, las cosas van bien. Pero pronto, el comienza a enviarle mensajes todo el tiempo y siempre le pregunta, ¿en dónde estás? A veces, se enoja mucho con ella. Sin embargo, cada vez que se enoja, se disculpa y le compra ropa o joyas. Un día, él le dice a Carly que ya no tiene dinero porque se lo gastando todo en ella. Le dice que conoce una forma en cual juntos pueden ganar bastante dinero. Él propone arreglarle citas a Carly con algunos de sus amigos cual pagaran por su compañía. </a:t>
            </a:r>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C3E4C7C8-81DD-4220-A4B6-A3BB81C1FB2F}"/>
              </a:ext>
            </a:extLst>
          </p:cNvPr>
          <p:cNvSpPr txBox="1"/>
          <p:nvPr/>
        </p:nvSpPr>
        <p:spPr>
          <a:xfrm>
            <a:off x="2614645" y="1962150"/>
            <a:ext cx="3959738" cy="769441"/>
          </a:xfrm>
          <a:prstGeom prst="rect">
            <a:avLst/>
          </a:prstGeom>
          <a:noFill/>
        </p:spPr>
        <p:txBody>
          <a:bodyPr wrap="none" rtlCol="0">
            <a:spAutoFit/>
          </a:bodyPr>
          <a:lstStyle/>
          <a:p>
            <a:r>
              <a:rPr lang="en-US" sz="4400" b="1" dirty="0" err="1">
                <a:solidFill>
                  <a:srgbClr val="0077C0"/>
                </a:solidFill>
                <a:latin typeface="Century Gothic" panose="020B0502020202020204" pitchFamily="34" charset="0"/>
              </a:rPr>
              <a:t>Tráfico</a:t>
            </a:r>
            <a:r>
              <a:rPr lang="en-US" sz="4400" b="1" dirty="0">
                <a:solidFill>
                  <a:srgbClr val="0077C0"/>
                </a:solidFill>
                <a:latin typeface="Century Gothic" panose="020B0502020202020204" pitchFamily="34" charset="0"/>
              </a:rPr>
              <a:t> Sexual</a:t>
            </a:r>
            <a:endParaRPr lang="en-US" sz="4400" dirty="0">
              <a:latin typeface="Century Gothic" panose="020B0502020202020204" pitchFamily="34" charset="0"/>
            </a:endParaRPr>
          </a:p>
        </p:txBody>
      </p:sp>
    </p:spTree>
    <p:extLst>
      <p:ext uri="{BB962C8B-B14F-4D97-AF65-F5344CB8AC3E}">
        <p14:creationId xmlns:p14="http://schemas.microsoft.com/office/powerpoint/2010/main" val="213427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9CFB76A-A34E-4B77-9D75-DB902FA6C323}"/>
              </a:ext>
            </a:extLst>
          </p:cNvPr>
          <p:cNvSpPr/>
          <p:nvPr/>
        </p:nvSpPr>
        <p:spPr>
          <a:xfrm>
            <a:off x="152400" y="4246626"/>
            <a:ext cx="914400" cy="76352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6F18A0C-29F4-4D45-A709-C510E77C64BA}"/>
              </a:ext>
            </a:extLst>
          </p:cNvPr>
          <p:cNvSpPr txBox="1"/>
          <p:nvPr/>
        </p:nvSpPr>
        <p:spPr>
          <a:xfrm>
            <a:off x="152400" y="263426"/>
            <a:ext cx="8915400" cy="4616648"/>
          </a:xfrm>
          <a:prstGeom prst="rect">
            <a:avLst/>
          </a:prstGeom>
          <a:noFill/>
        </p:spPr>
        <p:txBody>
          <a:bodyPr wrap="square" rtlCol="0">
            <a:spAutoFit/>
          </a:bodyPr>
          <a:lstStyle/>
          <a:p>
            <a:r>
              <a:rPr lang="es-ES" dirty="0">
                <a:latin typeface="Century Gothic" panose="020B0502020202020204" pitchFamily="34" charset="0"/>
              </a:rPr>
              <a:t>Carly tiene 15 años y recientemente conoció a un muchacho por línea. Él comenzó a enviarle mensajes, diciéndole que era bonita. Se enviaron muchos mensajes por varias semanas y luego él le pidió que se reunieran. Un día, él la recogió de la escuela. Carly se sorprendió al ver que el </a:t>
            </a:r>
            <a:r>
              <a:rPr lang="es-ES" b="1" dirty="0">
                <a:latin typeface="Century Gothic" panose="020B0502020202020204" pitchFamily="34" charset="0"/>
              </a:rPr>
              <a:t>era mas mayor</a:t>
            </a:r>
            <a:r>
              <a:rPr lang="es-ES" dirty="0">
                <a:latin typeface="Century Gothic" panose="020B0502020202020204" pitchFamily="34" charset="0"/>
              </a:rPr>
              <a:t> de lo que pensaba, pero comenzó a desarrollar sentimientos por él y decidió que estaba bien. Pronto</a:t>
            </a:r>
            <a:r>
              <a:rPr lang="es-ES" b="1" dirty="0">
                <a:latin typeface="Century Gothic" panose="020B0502020202020204" pitchFamily="34" charset="0"/>
              </a:rPr>
              <a:t>, él le proclama que están juntos y son una pareja.</a:t>
            </a:r>
            <a:endParaRPr lang="en-US" b="1" dirty="0">
              <a:latin typeface="Century Gothic" panose="020B0502020202020204" pitchFamily="34" charset="0"/>
            </a:endParaRP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p>
            <a:endParaRPr lang="en-US" sz="2000" dirty="0">
              <a:latin typeface="Century Gothic" panose="020B0502020202020204" pitchFamily="34" charset="0"/>
            </a:endParaRPr>
          </a:p>
          <a:p>
            <a:r>
              <a:rPr lang="es-ES" dirty="0">
                <a:latin typeface="Century Gothic" panose="020B0502020202020204" pitchFamily="34" charset="0"/>
              </a:rPr>
              <a:t>Durante el curso de varias semanas, las cosas van bien. Pero pronto, el comienza a enviarle </a:t>
            </a:r>
            <a:r>
              <a:rPr lang="es-ES" b="1" dirty="0">
                <a:latin typeface="Century Gothic" panose="020B0502020202020204" pitchFamily="34" charset="0"/>
              </a:rPr>
              <a:t>mensajes todo el tiempo </a:t>
            </a:r>
            <a:r>
              <a:rPr lang="es-ES" dirty="0">
                <a:latin typeface="Century Gothic" panose="020B0502020202020204" pitchFamily="34" charset="0"/>
              </a:rPr>
              <a:t>y siempre le pregunta, ¿en dónde estás? A veces, se enoja mucho con ella. Sin embargo, cada vez que se enoja, se disculpa y </a:t>
            </a:r>
            <a:r>
              <a:rPr lang="es-ES" b="1" dirty="0">
                <a:latin typeface="Century Gothic" panose="020B0502020202020204" pitchFamily="34" charset="0"/>
              </a:rPr>
              <a:t>le compra ropa o joyas</a:t>
            </a:r>
            <a:r>
              <a:rPr lang="es-ES" dirty="0">
                <a:latin typeface="Century Gothic" panose="020B0502020202020204" pitchFamily="34" charset="0"/>
              </a:rPr>
              <a:t>. Un día, él le dice a Carly que ya no tiene dinero porque se lo </a:t>
            </a:r>
            <a:r>
              <a:rPr lang="es-ES" b="1" dirty="0">
                <a:latin typeface="Century Gothic" panose="020B0502020202020204" pitchFamily="34" charset="0"/>
              </a:rPr>
              <a:t>gastando todo en ella</a:t>
            </a:r>
            <a:r>
              <a:rPr lang="es-ES" dirty="0">
                <a:latin typeface="Century Gothic" panose="020B0502020202020204" pitchFamily="34" charset="0"/>
              </a:rPr>
              <a:t>. Le dice que conoce una forma en cual juntos pueden ganar </a:t>
            </a:r>
            <a:r>
              <a:rPr lang="es-ES" b="1" dirty="0">
                <a:latin typeface="Century Gothic" panose="020B0502020202020204" pitchFamily="34" charset="0"/>
              </a:rPr>
              <a:t>bastante dinero</a:t>
            </a:r>
            <a:r>
              <a:rPr lang="es-ES" dirty="0">
                <a:latin typeface="Century Gothic" panose="020B0502020202020204" pitchFamily="34" charset="0"/>
              </a:rPr>
              <a:t>. Él propone </a:t>
            </a:r>
            <a:r>
              <a:rPr lang="es-ES" b="1" dirty="0">
                <a:latin typeface="Century Gothic" panose="020B0502020202020204" pitchFamily="34" charset="0"/>
              </a:rPr>
              <a:t>arreglarle citas a Carly con algunos de sus amigos cual pagaran por su compañía. </a:t>
            </a:r>
            <a:endParaRPr lang="en-US" b="1" dirty="0">
              <a:latin typeface="Century Gothic" panose="020B0502020202020204" pitchFamily="34" charset="0"/>
            </a:endParaRPr>
          </a:p>
        </p:txBody>
      </p:sp>
      <p:sp>
        <p:nvSpPr>
          <p:cNvPr id="4" name="TextBox 3">
            <a:extLst>
              <a:ext uri="{FF2B5EF4-FFF2-40B4-BE49-F238E27FC236}">
                <a16:creationId xmlns:a16="http://schemas.microsoft.com/office/drawing/2014/main" id="{C3E4C7C8-81DD-4220-A4B6-A3BB81C1FB2F}"/>
              </a:ext>
            </a:extLst>
          </p:cNvPr>
          <p:cNvSpPr txBox="1"/>
          <p:nvPr/>
        </p:nvSpPr>
        <p:spPr>
          <a:xfrm>
            <a:off x="2614645" y="1962150"/>
            <a:ext cx="3959738" cy="769441"/>
          </a:xfrm>
          <a:prstGeom prst="rect">
            <a:avLst/>
          </a:prstGeom>
          <a:noFill/>
        </p:spPr>
        <p:txBody>
          <a:bodyPr wrap="none" rtlCol="0">
            <a:spAutoFit/>
          </a:bodyPr>
          <a:lstStyle/>
          <a:p>
            <a:r>
              <a:rPr lang="en-US" sz="4400" b="1" dirty="0" err="1">
                <a:solidFill>
                  <a:srgbClr val="0077C0"/>
                </a:solidFill>
                <a:latin typeface="Century Gothic" panose="020B0502020202020204" pitchFamily="34" charset="0"/>
              </a:rPr>
              <a:t>Tráfico</a:t>
            </a:r>
            <a:r>
              <a:rPr lang="en-US" sz="4400" b="1" dirty="0">
                <a:solidFill>
                  <a:srgbClr val="0077C0"/>
                </a:solidFill>
                <a:latin typeface="Century Gothic" panose="020B0502020202020204" pitchFamily="34" charset="0"/>
              </a:rPr>
              <a:t> Sexual</a:t>
            </a:r>
            <a:endParaRPr lang="en-US" sz="4400" dirty="0">
              <a:latin typeface="Century Gothic" panose="020B0502020202020204" pitchFamily="34" charset="0"/>
            </a:endParaRPr>
          </a:p>
        </p:txBody>
      </p:sp>
    </p:spTree>
    <p:extLst>
      <p:ext uri="{BB962C8B-B14F-4D97-AF65-F5344CB8AC3E}">
        <p14:creationId xmlns:p14="http://schemas.microsoft.com/office/powerpoint/2010/main" val="738461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2270-3254-446D-8AEC-C66323ECFE5A}"/>
              </a:ext>
            </a:extLst>
          </p:cNvPr>
          <p:cNvSpPr>
            <a:spLocks noGrp="1"/>
          </p:cNvSpPr>
          <p:nvPr>
            <p:ph type="title"/>
          </p:nvPr>
        </p:nvSpPr>
        <p:spPr/>
        <p:txBody>
          <a:bodyPr>
            <a:normAutofit/>
          </a:bodyPr>
          <a:lstStyle/>
          <a:p>
            <a:r>
              <a:rPr lang="en-US" b="1" dirty="0" err="1">
                <a:solidFill>
                  <a:srgbClr val="0070C0"/>
                </a:solidFill>
                <a:latin typeface="Century Gothic" panose="020B0502020202020204" pitchFamily="34" charset="0"/>
              </a:rPr>
              <a:t>Mensajes</a:t>
            </a:r>
            <a:r>
              <a:rPr lang="en-US" b="1" dirty="0">
                <a:solidFill>
                  <a:srgbClr val="0070C0"/>
                </a:solidFill>
                <a:latin typeface="Century Gothic" panose="020B0502020202020204" pitchFamily="34" charset="0"/>
              </a:rPr>
              <a:t> para </a:t>
            </a:r>
            <a:r>
              <a:rPr lang="en-US" b="1" dirty="0" err="1">
                <a:solidFill>
                  <a:srgbClr val="0070C0"/>
                </a:solidFill>
                <a:latin typeface="Century Gothic" panose="020B0502020202020204" pitchFamily="34" charset="0"/>
              </a:rPr>
              <a:t>llevar</a:t>
            </a:r>
            <a:endParaRPr lang="en-US" b="1" dirty="0">
              <a:solidFill>
                <a:srgbClr val="0070C0"/>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71100BEB-B114-4C54-B13B-C0D9AA4A78DF}"/>
              </a:ext>
            </a:extLst>
          </p:cNvPr>
          <p:cNvSpPr>
            <a:spLocks noGrp="1"/>
          </p:cNvSpPr>
          <p:nvPr>
            <p:ph idx="1"/>
          </p:nvPr>
        </p:nvSpPr>
        <p:spPr>
          <a:xfrm>
            <a:off x="685800" y="1123950"/>
            <a:ext cx="8077200" cy="3581400"/>
          </a:xfrm>
        </p:spPr>
        <p:txBody>
          <a:bodyPr>
            <a:normAutofit fontScale="92500" lnSpcReduction="10000"/>
          </a:bodyPr>
          <a:lstStyle/>
          <a:p>
            <a:pPr marL="0" indent="0">
              <a:spcAft>
                <a:spcPts val="600"/>
              </a:spcAft>
              <a:buNone/>
            </a:pPr>
            <a:r>
              <a:rPr lang="en-US" sz="2400" dirty="0" err="1"/>
              <a:t>Gente</a:t>
            </a:r>
            <a:r>
              <a:rPr lang="en-US" sz="2400" dirty="0"/>
              <a:t> </a:t>
            </a:r>
            <a:r>
              <a:rPr lang="en-US" sz="2400" dirty="0" err="1"/>
              <a:t>debería</a:t>
            </a:r>
            <a:r>
              <a:rPr lang="en-US" sz="2400" dirty="0"/>
              <a:t>:</a:t>
            </a:r>
          </a:p>
          <a:p>
            <a:pPr>
              <a:spcAft>
                <a:spcPts val="600"/>
              </a:spcAft>
              <a:buFont typeface="Wingdings" panose="05000000000000000000" pitchFamily="2" charset="2"/>
              <a:buChar char="§"/>
            </a:pPr>
            <a:r>
              <a:rPr lang="es-ES" sz="2400" dirty="0"/>
              <a:t>Tener en cuenta la información que comparten en línea, especialmente con gente desconocida.</a:t>
            </a:r>
          </a:p>
          <a:p>
            <a:pPr>
              <a:spcAft>
                <a:spcPts val="600"/>
              </a:spcAft>
              <a:buFont typeface="Wingdings" panose="05000000000000000000" pitchFamily="2" charset="2"/>
              <a:buChar char="§"/>
            </a:pPr>
            <a:r>
              <a:rPr lang="es-ES" sz="2400" dirty="0"/>
              <a:t>Sean consciente de sus alrededores, especialmente si están solos.</a:t>
            </a:r>
          </a:p>
          <a:p>
            <a:pPr>
              <a:spcAft>
                <a:spcPts val="600"/>
              </a:spcAft>
              <a:buFont typeface="Wingdings" panose="05000000000000000000" pitchFamily="2" charset="2"/>
              <a:buChar char="§"/>
            </a:pPr>
            <a:r>
              <a:rPr lang="es-ES" sz="2400" dirty="0"/>
              <a:t>Confíen en su instinto, si algo no se siente seguro, puede que no lo sea.</a:t>
            </a:r>
          </a:p>
          <a:p>
            <a:pPr>
              <a:spcAft>
                <a:spcPts val="600"/>
              </a:spcAft>
              <a:buFont typeface="Wingdings" panose="05000000000000000000" pitchFamily="2" charset="2"/>
              <a:buChar char="§"/>
            </a:pPr>
            <a:r>
              <a:rPr lang="es-ES" sz="2400" dirty="0"/>
              <a:t>Siempre obtengan el consejo y la ayuda de un adulto de confianza.</a:t>
            </a:r>
            <a:endParaRPr lang="en-US" sz="2400" dirty="0"/>
          </a:p>
        </p:txBody>
      </p:sp>
    </p:spTree>
    <p:extLst>
      <p:ext uri="{BB962C8B-B14F-4D97-AF65-F5344CB8AC3E}">
        <p14:creationId xmlns:p14="http://schemas.microsoft.com/office/powerpoint/2010/main" val="11718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093" y="64293"/>
            <a:ext cx="8913813" cy="4943475"/>
          </a:xfrm>
          <a:prstGeom prst="rect">
            <a:avLst/>
          </a:prstGeom>
          <a:solidFill>
            <a:srgbClr val="FFFFFF"/>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prstClr val="black"/>
              </a:solidFill>
              <a:latin typeface="Arial"/>
              <a:cs typeface="Arial"/>
            </a:endParaRPr>
          </a:p>
        </p:txBody>
      </p:sp>
      <p:sp>
        <p:nvSpPr>
          <p:cNvPr id="4" name="Title 3"/>
          <p:cNvSpPr>
            <a:spLocks noGrp="1"/>
          </p:cNvSpPr>
          <p:nvPr>
            <p:ph type="title"/>
          </p:nvPr>
        </p:nvSpPr>
        <p:spPr>
          <a:solidFill>
            <a:schemeClr val="bg1">
              <a:alpha val="50000"/>
            </a:schemeClr>
          </a:solidFill>
        </p:spPr>
        <p:txBody>
          <a:bodyPr>
            <a:normAutofit/>
          </a:bodyPr>
          <a:lstStyle/>
          <a:p>
            <a:r>
              <a:rPr lang="en-US" b="1" dirty="0">
                <a:solidFill>
                  <a:srgbClr val="0077C0"/>
                </a:solidFill>
                <a:latin typeface="Century Gothic" panose="020B0502020202020204" pitchFamily="34" charset="0"/>
              </a:rPr>
              <a:t>Como </a:t>
            </a:r>
            <a:r>
              <a:rPr lang="en-US" b="1" dirty="0" err="1">
                <a:solidFill>
                  <a:srgbClr val="0077C0"/>
                </a:solidFill>
                <a:latin typeface="Century Gothic" panose="020B0502020202020204" pitchFamily="34" charset="0"/>
              </a:rPr>
              <a:t>ayudar</a:t>
            </a:r>
            <a:endParaRPr lang="en-US" b="1" dirty="0">
              <a:solidFill>
                <a:srgbClr val="0077C0"/>
              </a:solidFill>
              <a:latin typeface="Century Gothic" panose="020B0502020202020204" pitchFamily="34" charset="0"/>
            </a:endParaRPr>
          </a:p>
        </p:txBody>
      </p:sp>
      <p:sp>
        <p:nvSpPr>
          <p:cNvPr id="3" name="Content Placeholder 2"/>
          <p:cNvSpPr>
            <a:spLocks noGrp="1"/>
          </p:cNvSpPr>
          <p:nvPr>
            <p:ph idx="1"/>
          </p:nvPr>
        </p:nvSpPr>
        <p:spPr>
          <a:xfrm>
            <a:off x="591074" y="850493"/>
            <a:ext cx="4160313" cy="3394472"/>
          </a:xfrm>
          <a:solidFill>
            <a:schemeClr val="bg1">
              <a:alpha val="50000"/>
            </a:schemeClr>
          </a:solidFill>
        </p:spPr>
        <p:txBody>
          <a:bodyPr>
            <a:noAutofit/>
          </a:bodyPr>
          <a:lstStyle/>
          <a:p>
            <a:pPr marL="0" indent="0">
              <a:lnSpc>
                <a:spcPct val="150000"/>
              </a:lnSpc>
              <a:buNone/>
            </a:pPr>
            <a:r>
              <a:rPr lang="en-US" sz="2400" b="1" dirty="0">
                <a:latin typeface="Century Gothic" panose="020B0502020202020204" pitchFamily="34" charset="0"/>
              </a:rPr>
              <a:t>Que </a:t>
            </a:r>
            <a:r>
              <a:rPr lang="en-US" sz="2400" b="1" dirty="0" err="1">
                <a:latin typeface="Century Gothic" panose="020B0502020202020204" pitchFamily="34" charset="0"/>
              </a:rPr>
              <a:t>decir</a:t>
            </a:r>
            <a:endParaRPr lang="en-US" sz="2400" b="1" dirty="0">
              <a:latin typeface="Century Gothic" panose="020B0502020202020204" pitchFamily="34" charset="0"/>
            </a:endParaRPr>
          </a:p>
          <a:p>
            <a:pPr>
              <a:lnSpc>
                <a:spcPct val="150000"/>
              </a:lnSpc>
              <a:buFont typeface="Wingdings" panose="05000000000000000000" pitchFamily="2" charset="2"/>
              <a:buChar char="§"/>
            </a:pPr>
            <a:r>
              <a:rPr lang="en-US" sz="2400" dirty="0">
                <a:latin typeface="Century Gothic" panose="020B0502020202020204" pitchFamily="34" charset="0"/>
              </a:rPr>
              <a:t>“</a:t>
            </a:r>
            <a:r>
              <a:rPr lang="en-US" sz="2400" dirty="0" err="1">
                <a:latin typeface="Century Gothic" panose="020B0502020202020204" pitchFamily="34" charset="0"/>
              </a:rPr>
              <a:t>Te</a:t>
            </a:r>
            <a:r>
              <a:rPr lang="en-US" sz="2400" dirty="0">
                <a:latin typeface="Century Gothic" panose="020B0502020202020204" pitchFamily="34" charset="0"/>
              </a:rPr>
              <a:t> </a:t>
            </a:r>
            <a:r>
              <a:rPr lang="en-US" sz="2400" dirty="0" err="1">
                <a:latin typeface="Century Gothic" panose="020B0502020202020204" pitchFamily="34" charset="0"/>
              </a:rPr>
              <a:t>creo</a:t>
            </a:r>
            <a:r>
              <a:rPr lang="en-US" sz="2400" dirty="0">
                <a:latin typeface="Century Gothic" panose="020B0502020202020204" pitchFamily="34" charset="0"/>
              </a:rPr>
              <a:t>”</a:t>
            </a:r>
          </a:p>
          <a:p>
            <a:pPr>
              <a:lnSpc>
                <a:spcPct val="150000"/>
              </a:lnSpc>
              <a:buFont typeface="Wingdings" panose="05000000000000000000" pitchFamily="2" charset="2"/>
              <a:buChar char="§"/>
            </a:pPr>
            <a:r>
              <a:rPr lang="en-US" sz="2400" dirty="0" err="1">
                <a:latin typeface="Century Gothic" panose="020B0502020202020204" pitchFamily="34" charset="0"/>
              </a:rPr>
              <a:t>Haganles</a:t>
            </a:r>
            <a:r>
              <a:rPr lang="en-US" sz="2400" dirty="0">
                <a:latin typeface="Century Gothic" panose="020B0502020202020204" pitchFamily="34" charset="0"/>
              </a:rPr>
              <a:t> saber que no se </a:t>
            </a:r>
            <a:r>
              <a:rPr lang="en-US" sz="2400" dirty="0" err="1">
                <a:latin typeface="Century Gothic" panose="020B0502020202020204" pitchFamily="34" charset="0"/>
              </a:rPr>
              <a:t>merecían</a:t>
            </a:r>
            <a:r>
              <a:rPr lang="en-US" sz="2400" dirty="0">
                <a:latin typeface="Century Gothic" panose="020B0502020202020204" pitchFamily="34" charset="0"/>
              </a:rPr>
              <a:t> ese </a:t>
            </a:r>
            <a:r>
              <a:rPr lang="en-US" sz="2400" dirty="0" err="1">
                <a:latin typeface="Century Gothic" panose="020B0502020202020204" pitchFamily="34" charset="0"/>
              </a:rPr>
              <a:t>abuso</a:t>
            </a:r>
            <a:endParaRPr lang="en-US" sz="2400" dirty="0">
              <a:latin typeface="Century Gothic" panose="020B0502020202020204" pitchFamily="34" charset="0"/>
            </a:endParaRPr>
          </a:p>
          <a:p>
            <a:pPr>
              <a:lnSpc>
                <a:spcPct val="150000"/>
              </a:lnSpc>
              <a:buFont typeface="Wingdings" panose="05000000000000000000" pitchFamily="2" charset="2"/>
              <a:buChar char="§"/>
            </a:pPr>
            <a:r>
              <a:rPr lang="en-US" sz="2400" dirty="0">
                <a:latin typeface="Century Gothic" panose="020B0502020202020204" pitchFamily="34" charset="0"/>
              </a:rPr>
              <a:t>Nada –  ser un </a:t>
            </a:r>
            <a:r>
              <a:rPr lang="en-US" sz="2400" dirty="0" err="1">
                <a:latin typeface="Century Gothic" panose="020B0502020202020204" pitchFamily="34" charset="0"/>
              </a:rPr>
              <a:t>apoyo</a:t>
            </a:r>
            <a:r>
              <a:rPr lang="en-US" sz="2400" dirty="0">
                <a:latin typeface="Century Gothic" panose="020B0502020202020204" pitchFamily="34" charset="0"/>
              </a:rPr>
              <a:t> y </a:t>
            </a:r>
            <a:r>
              <a:rPr lang="en-US" sz="2400" dirty="0" err="1">
                <a:latin typeface="Century Gothic" panose="020B0502020202020204" pitchFamily="34" charset="0"/>
              </a:rPr>
              <a:t>escuchar</a:t>
            </a:r>
            <a:endParaRPr lang="en-US" sz="2400"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fld id="{44982424-3023-424A-9BF2-15DF97E40D63}" type="slidenum">
              <a:rPr lang="en-US" smtClean="0">
                <a:solidFill>
                  <a:prstClr val="black">
                    <a:tint val="75000"/>
                  </a:prstClr>
                </a:solidFill>
              </a:rPr>
              <a:pPr/>
              <a:t>46</a:t>
            </a:fld>
            <a:endParaRPr lang="en-US" dirty="0">
              <a:solidFill>
                <a:prstClr val="black">
                  <a:tint val="75000"/>
                </a:prstClr>
              </a:solidFill>
            </a:endParaRPr>
          </a:p>
        </p:txBody>
      </p:sp>
      <p:pic>
        <p:nvPicPr>
          <p:cNvPr id="8" name="Picture 1" descr="Layered P Logomark Primary Blu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4257675"/>
            <a:ext cx="514350" cy="6731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4885263" y="895013"/>
            <a:ext cx="4267200" cy="3394472"/>
          </a:xfrm>
          <a:prstGeom prst="rect">
            <a:avLst/>
          </a:prstGeom>
          <a:no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dirty="0">
                <a:solidFill>
                  <a:prstClr val="black"/>
                </a:solidFill>
                <a:latin typeface="Century Gothic" panose="020B0502020202020204" pitchFamily="34" charset="0"/>
              </a:rPr>
              <a:t>Que </a:t>
            </a:r>
            <a:r>
              <a:rPr lang="en-US" sz="2400" b="1" dirty="0" err="1">
                <a:solidFill>
                  <a:prstClr val="black"/>
                </a:solidFill>
                <a:latin typeface="Century Gothic" panose="020B0502020202020204" pitchFamily="34" charset="0"/>
              </a:rPr>
              <a:t>hacer</a:t>
            </a:r>
            <a:endParaRPr lang="en-US" sz="2400" b="1" dirty="0">
              <a:solidFill>
                <a:prstClr val="black"/>
              </a:solidFill>
              <a:latin typeface="Century Gothic" panose="020B0502020202020204" pitchFamily="34" charset="0"/>
            </a:endParaRPr>
          </a:p>
          <a:p>
            <a:pPr>
              <a:lnSpc>
                <a:spcPct val="150000"/>
              </a:lnSpc>
              <a:buFont typeface="Wingdings" panose="05000000000000000000" pitchFamily="2" charset="2"/>
              <a:buChar char="§"/>
            </a:pPr>
            <a:r>
              <a:rPr lang="es-ES" sz="2400" dirty="0">
                <a:solidFill>
                  <a:prstClr val="black"/>
                </a:solidFill>
                <a:latin typeface="Century Gothic" panose="020B0502020202020204" pitchFamily="34" charset="0"/>
              </a:rPr>
              <a:t>Decirle a un adulto de confianza</a:t>
            </a:r>
          </a:p>
          <a:p>
            <a:pPr>
              <a:lnSpc>
                <a:spcPct val="150000"/>
              </a:lnSpc>
              <a:buFont typeface="Wingdings" panose="05000000000000000000" pitchFamily="2" charset="2"/>
              <a:buChar char="§"/>
            </a:pPr>
            <a:r>
              <a:rPr lang="en-US" sz="2400" dirty="0" err="1">
                <a:solidFill>
                  <a:prstClr val="black"/>
                </a:solidFill>
                <a:latin typeface="Century Gothic" panose="020B0502020202020204" pitchFamily="34" charset="0"/>
              </a:rPr>
              <a:t>Busquen</a:t>
            </a:r>
            <a:r>
              <a:rPr lang="en-US" sz="2400" dirty="0">
                <a:solidFill>
                  <a:prstClr val="black"/>
                </a:solidFill>
                <a:latin typeface="Century Gothic" panose="020B0502020202020204" pitchFamily="34" charset="0"/>
              </a:rPr>
              <a:t> </a:t>
            </a:r>
            <a:r>
              <a:rPr lang="en-US" sz="2400" dirty="0" err="1">
                <a:solidFill>
                  <a:prstClr val="black"/>
                </a:solidFill>
                <a:latin typeface="Century Gothic" panose="020B0502020202020204" pitchFamily="34" charset="0"/>
              </a:rPr>
              <a:t>recursos</a:t>
            </a:r>
            <a:r>
              <a:rPr lang="en-US" sz="2400" dirty="0">
                <a:solidFill>
                  <a:prstClr val="black"/>
                </a:solidFill>
                <a:latin typeface="Century Gothic" panose="020B0502020202020204" pitchFamily="34" charset="0"/>
              </a:rPr>
              <a:t> </a:t>
            </a:r>
            <a:r>
              <a:rPr lang="en-US" sz="2400" dirty="0" err="1">
                <a:solidFill>
                  <a:prstClr val="black"/>
                </a:solidFill>
                <a:latin typeface="Century Gothic" panose="020B0502020202020204" pitchFamily="34" charset="0"/>
              </a:rPr>
              <a:t>comunitarios</a:t>
            </a:r>
            <a:endParaRPr lang="en-US" sz="2400" dirty="0">
              <a:solidFill>
                <a:prstClr val="black"/>
              </a:solidFill>
              <a:latin typeface="Century Gothic" panose="020B0502020202020204" pitchFamily="34" charset="0"/>
            </a:endParaRPr>
          </a:p>
          <a:p>
            <a:pPr>
              <a:lnSpc>
                <a:spcPct val="150000"/>
              </a:lnSpc>
              <a:buFont typeface="Wingdings" panose="05000000000000000000" pitchFamily="2" charset="2"/>
              <a:buChar char="§"/>
            </a:pPr>
            <a:r>
              <a:rPr lang="en-US" sz="2400" dirty="0" err="1">
                <a:solidFill>
                  <a:prstClr val="black"/>
                </a:solidFill>
                <a:latin typeface="Century Gothic" panose="020B0502020202020204" pitchFamily="34" charset="0"/>
              </a:rPr>
              <a:t>Construir</a:t>
            </a:r>
            <a:r>
              <a:rPr lang="en-US" sz="2400" dirty="0">
                <a:solidFill>
                  <a:prstClr val="black"/>
                </a:solidFill>
                <a:latin typeface="Century Gothic" panose="020B0502020202020204" pitchFamily="34" charset="0"/>
              </a:rPr>
              <a:t> un plan de </a:t>
            </a:r>
            <a:r>
              <a:rPr lang="en-US" sz="2400" dirty="0" err="1">
                <a:solidFill>
                  <a:prstClr val="black"/>
                </a:solidFill>
                <a:latin typeface="Century Gothic" panose="020B0502020202020204" pitchFamily="34" charset="0"/>
              </a:rPr>
              <a:t>seguridad</a:t>
            </a:r>
            <a:endParaRPr lang="en-US" sz="24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322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n-US" b="1" dirty="0" err="1">
                <a:solidFill>
                  <a:srgbClr val="0077C0"/>
                </a:solidFill>
                <a:latin typeface="Century Gothic" panose="020B0502020202020204" pitchFamily="34" charset="0"/>
              </a:rPr>
              <a:t>Recursos</a:t>
            </a:r>
            <a:endParaRPr lang="en-US" b="1" cap="all" dirty="0">
              <a:solidFill>
                <a:srgbClr val="0077C0"/>
              </a:solidFill>
            </a:endParaRPr>
          </a:p>
        </p:txBody>
      </p:sp>
      <p:sp>
        <p:nvSpPr>
          <p:cNvPr id="9" name="Slide Number Placeholder 8"/>
          <p:cNvSpPr>
            <a:spLocks noGrp="1"/>
          </p:cNvSpPr>
          <p:nvPr>
            <p:ph type="sldNum" sz="quarter" idx="4294967295"/>
          </p:nvPr>
        </p:nvSpPr>
        <p:spPr>
          <a:xfrm>
            <a:off x="7010400" y="4767263"/>
            <a:ext cx="2133600" cy="274637"/>
          </a:xfrm>
        </p:spPr>
        <p:txBody>
          <a:bodyPr/>
          <a:lstStyle/>
          <a:p>
            <a:fld id="{44982424-3023-424A-9BF2-15DF97E40D63}" type="slidenum">
              <a:rPr lang="en-US" smtClean="0"/>
              <a:pPr/>
              <a:t>47</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666" r="17334"/>
          <a:stretch/>
        </p:blipFill>
        <p:spPr>
          <a:xfrm>
            <a:off x="3657599" y="1121396"/>
            <a:ext cx="1828800" cy="1600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1228" y="1040563"/>
            <a:ext cx="3222170" cy="8572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430" y="868071"/>
            <a:ext cx="2971800" cy="114480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732" y="2802177"/>
            <a:ext cx="2431068" cy="1529521"/>
          </a:xfrm>
          <a:prstGeom prst="rect">
            <a:avLst/>
          </a:prstGeom>
        </p:spPr>
      </p:pic>
      <p:pic>
        <p:nvPicPr>
          <p:cNvPr id="10" name="Picture 2" descr="https://www.1800runaway.org/wp-content/uploads/2020/03/HERE-TO-LISTEN.-HERE-TO-HELP.-2-1024x341.png">
            <a:extLst>
              <a:ext uri="{FF2B5EF4-FFF2-40B4-BE49-F238E27FC236}">
                <a16:creationId xmlns:a16="http://schemas.microsoft.com/office/drawing/2014/main" id="{50CA9C44-E374-4AF5-ADC5-F3AF4D9EC7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3021" y="2844760"/>
            <a:ext cx="2897958" cy="12763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56A0FAB-F4AF-476A-B6F7-24D5CEC1F155}"/>
              </a:ext>
            </a:extLst>
          </p:cNvPr>
          <p:cNvSpPr/>
          <p:nvPr/>
        </p:nvSpPr>
        <p:spPr>
          <a:xfrm>
            <a:off x="2704510" y="4087816"/>
            <a:ext cx="3734979" cy="615553"/>
          </a:xfrm>
          <a:prstGeom prst="rect">
            <a:avLst/>
          </a:prstGeom>
        </p:spPr>
        <p:txBody>
          <a:bodyPr wrap="square">
            <a:spAutoFit/>
          </a:bodyPr>
          <a:lstStyle/>
          <a:p>
            <a:pPr algn="ctr"/>
            <a:r>
              <a:rPr lang="en-US" sz="1700" dirty="0">
                <a:latin typeface="Open Sans"/>
                <a:hlinkClick r:id="rId8">
                  <a:extLst>
                    <a:ext uri="{A12FA001-AC4F-418D-AE19-62706E023703}">
                      <ahyp:hlinkClr xmlns:ahyp="http://schemas.microsoft.com/office/drawing/2018/hyperlinkcolor" val="tx"/>
                    </a:ext>
                  </a:extLst>
                </a:hlinkClick>
              </a:rPr>
              <a:t>CALL </a:t>
            </a:r>
            <a:r>
              <a:rPr lang="en-US" sz="1700" dirty="0">
                <a:hlinkClick r:id="rId8">
                  <a:extLst>
                    <a:ext uri="{A12FA001-AC4F-418D-AE19-62706E023703}">
                      <ahyp:hlinkClr xmlns:ahyp="http://schemas.microsoft.com/office/drawing/2018/hyperlinkcolor" val="tx"/>
                    </a:ext>
                  </a:extLst>
                </a:hlinkClick>
              </a:rPr>
              <a:t> 1-800-7862929</a:t>
            </a:r>
            <a:r>
              <a:rPr lang="en-US" sz="1700" dirty="0">
                <a:latin typeface="Open Sans"/>
                <a:hlinkClick r:id="rId8">
                  <a:extLst>
                    <a:ext uri="{A12FA001-AC4F-418D-AE19-62706E023703}">
                      <ahyp:hlinkClr xmlns:ahyp="http://schemas.microsoft.com/office/drawing/2018/hyperlinkcolor" val="tx"/>
                    </a:ext>
                  </a:extLst>
                </a:hlinkClick>
              </a:rPr>
              <a:t>-RUNAWAY</a:t>
            </a:r>
            <a:r>
              <a:rPr lang="en-US" sz="1700" dirty="0">
                <a:latin typeface="Open Sans"/>
              </a:rPr>
              <a:t> | </a:t>
            </a:r>
            <a:r>
              <a:rPr lang="en-US" sz="1700" dirty="0">
                <a:latin typeface="Open Sans"/>
                <a:hlinkClick r:id="rId9">
                  <a:extLst>
                    <a:ext uri="{A12FA001-AC4F-418D-AE19-62706E023703}">
                      <ahyp:hlinkClr xmlns:ahyp="http://schemas.microsoft.com/office/drawing/2018/hyperlinkcolor" val="tx"/>
                    </a:ext>
                  </a:extLst>
                </a:hlinkClick>
              </a:rPr>
              <a:t>CHAT</a:t>
            </a:r>
            <a:r>
              <a:rPr lang="en-US" sz="1700" dirty="0">
                <a:latin typeface="Open Sans"/>
              </a:rPr>
              <a:t> | </a:t>
            </a:r>
            <a:r>
              <a:rPr lang="en-US" sz="1700" dirty="0">
                <a:latin typeface="Open Sans"/>
                <a:hlinkClick r:id="rId10">
                  <a:extLst>
                    <a:ext uri="{A12FA001-AC4F-418D-AE19-62706E023703}">
                      <ahyp:hlinkClr xmlns:ahyp="http://schemas.microsoft.com/office/drawing/2018/hyperlinkcolor" val="tx"/>
                    </a:ext>
                  </a:extLst>
                </a:hlinkClick>
              </a:rPr>
              <a:t>EMAIL</a:t>
            </a:r>
            <a:r>
              <a:rPr lang="en-US" sz="1700" dirty="0">
                <a:latin typeface="Open Sans"/>
              </a:rPr>
              <a:t> | </a:t>
            </a:r>
            <a:r>
              <a:rPr lang="en-US" sz="1700" dirty="0">
                <a:latin typeface="Open Sans"/>
                <a:hlinkClick r:id="rId11">
                  <a:extLst>
                    <a:ext uri="{A12FA001-AC4F-418D-AE19-62706E023703}">
                      <ahyp:hlinkClr xmlns:ahyp="http://schemas.microsoft.com/office/drawing/2018/hyperlinkcolor" val="tx"/>
                    </a:ext>
                  </a:extLst>
                </a:hlinkClick>
              </a:rPr>
              <a:t>FORUM</a:t>
            </a:r>
            <a:endParaRPr lang="en-US" sz="1700" dirty="0"/>
          </a:p>
        </p:txBody>
      </p:sp>
      <p:pic>
        <p:nvPicPr>
          <p:cNvPr id="14" name="Picture 13">
            <a:extLst>
              <a:ext uri="{FF2B5EF4-FFF2-40B4-BE49-F238E27FC236}">
                <a16:creationId xmlns:a16="http://schemas.microsoft.com/office/drawing/2014/main" id="{18F0B8BC-6A75-446F-8E2E-B312B04BC042}"/>
              </a:ext>
            </a:extLst>
          </p:cNvPr>
          <p:cNvPicPr>
            <a:picLocks noChangeAspect="1"/>
          </p:cNvPicPr>
          <p:nvPr/>
        </p:nvPicPr>
        <p:blipFill>
          <a:blip r:embed="rId12"/>
          <a:stretch>
            <a:fillRect/>
          </a:stretch>
        </p:blipFill>
        <p:spPr>
          <a:xfrm>
            <a:off x="961654" y="1972321"/>
            <a:ext cx="2115495" cy="2115495"/>
          </a:xfrm>
          <a:prstGeom prst="rect">
            <a:avLst/>
          </a:prstGeom>
        </p:spPr>
      </p:pic>
      <p:sp>
        <p:nvSpPr>
          <p:cNvPr id="15" name="TextBox 14">
            <a:extLst>
              <a:ext uri="{FF2B5EF4-FFF2-40B4-BE49-F238E27FC236}">
                <a16:creationId xmlns:a16="http://schemas.microsoft.com/office/drawing/2014/main" id="{F7B17786-8741-4198-B6EE-330FB779C317}"/>
              </a:ext>
            </a:extLst>
          </p:cNvPr>
          <p:cNvSpPr txBox="1"/>
          <p:nvPr/>
        </p:nvSpPr>
        <p:spPr>
          <a:xfrm>
            <a:off x="93657" y="3323561"/>
            <a:ext cx="2271026" cy="707886"/>
          </a:xfrm>
          <a:prstGeom prst="rect">
            <a:avLst/>
          </a:prstGeom>
          <a:noFill/>
        </p:spPr>
        <p:txBody>
          <a:bodyPr wrap="square" rtlCol="0">
            <a:spAutoFit/>
          </a:bodyPr>
          <a:lstStyle/>
          <a:p>
            <a:pPr algn="ctr"/>
            <a:r>
              <a:rPr lang="es-MX" sz="2000" b="1" dirty="0">
                <a:latin typeface="Century Gothic" panose="020B0502020202020204" pitchFamily="34" charset="0"/>
              </a:rPr>
              <a:t>Adultos de </a:t>
            </a:r>
            <a:r>
              <a:rPr lang="es-MX" sz="2000" b="1" dirty="0" err="1">
                <a:latin typeface="Century Gothic" panose="020B0502020202020204" pitchFamily="34" charset="0"/>
              </a:rPr>
              <a:t>confianzia</a:t>
            </a:r>
            <a:endParaRPr lang="es-MX" sz="2000" b="1" dirty="0">
              <a:latin typeface="Century Gothic" panose="020B0502020202020204" pitchFamily="34" charset="0"/>
            </a:endParaRPr>
          </a:p>
        </p:txBody>
      </p:sp>
    </p:spTree>
    <p:extLst>
      <p:ext uri="{BB962C8B-B14F-4D97-AF65-F5344CB8AC3E}">
        <p14:creationId xmlns:p14="http://schemas.microsoft.com/office/powerpoint/2010/main" val="3808837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83DAB6-614C-4AC3-8AC9-D1FD731CDA84}"/>
              </a:ext>
            </a:extLst>
          </p:cNvPr>
          <p:cNvSpPr>
            <a:spLocks noGrp="1"/>
          </p:cNvSpPr>
          <p:nvPr>
            <p:ph type="title"/>
          </p:nvPr>
        </p:nvSpPr>
        <p:spPr/>
        <p:txBody>
          <a:bodyPr/>
          <a:lstStyle/>
          <a:p>
            <a:r>
              <a:rPr lang="en-US" b="1" dirty="0" err="1">
                <a:solidFill>
                  <a:srgbClr val="0070C0"/>
                </a:solidFill>
                <a:latin typeface="Century Gothic" panose="020B0502020202020204" pitchFamily="34" charset="0"/>
              </a:rPr>
              <a:t>Siempre</a:t>
            </a:r>
            <a:r>
              <a:rPr lang="en-US" b="1" dirty="0">
                <a:solidFill>
                  <a:srgbClr val="0070C0"/>
                </a:solidFill>
                <a:latin typeface="Century Gothic" panose="020B0502020202020204" pitchFamily="34" charset="0"/>
              </a:rPr>
              <a:t> </a:t>
            </a:r>
            <a:r>
              <a:rPr lang="en-US" b="1" dirty="0" err="1">
                <a:solidFill>
                  <a:srgbClr val="0070C0"/>
                </a:solidFill>
                <a:latin typeface="Century Gothic" panose="020B0502020202020204" pitchFamily="34" charset="0"/>
              </a:rPr>
              <a:t>Recuerda</a:t>
            </a:r>
            <a:endParaRPr lang="en-US" b="1" dirty="0">
              <a:solidFill>
                <a:srgbClr val="0070C0"/>
              </a:solidFill>
              <a:latin typeface="Century Gothic" panose="020B0502020202020204" pitchFamily="34" charset="0"/>
            </a:endParaRPr>
          </a:p>
        </p:txBody>
      </p:sp>
      <p:sp>
        <p:nvSpPr>
          <p:cNvPr id="5" name="Content Placeholder 4">
            <a:extLst>
              <a:ext uri="{FF2B5EF4-FFF2-40B4-BE49-F238E27FC236}">
                <a16:creationId xmlns:a16="http://schemas.microsoft.com/office/drawing/2014/main" id="{1FDDB9D9-0850-4F3D-A9EC-DDECCB2749FF}"/>
              </a:ext>
            </a:extLst>
          </p:cNvPr>
          <p:cNvSpPr>
            <a:spLocks noGrp="1"/>
          </p:cNvSpPr>
          <p:nvPr>
            <p:ph idx="1"/>
          </p:nvPr>
        </p:nvSpPr>
        <p:spPr>
          <a:xfrm>
            <a:off x="1143000" y="4286251"/>
            <a:ext cx="7770564" cy="533400"/>
          </a:xfrm>
        </p:spPr>
        <p:txBody>
          <a:bodyPr>
            <a:normAutofit fontScale="92500"/>
          </a:bodyPr>
          <a:lstStyle/>
          <a:p>
            <a:pPr marL="0" indent="0">
              <a:buNone/>
            </a:pPr>
            <a:r>
              <a:rPr lang="es-ES" sz="2800" dirty="0"/>
              <a:t>No tienen que enfrentar sus problemas solos</a:t>
            </a:r>
            <a:endParaRPr lang="en-US" sz="2800" dirty="0"/>
          </a:p>
        </p:txBody>
      </p:sp>
      <p:pic>
        <p:nvPicPr>
          <p:cNvPr id="2" name="Picture 1">
            <a:extLst>
              <a:ext uri="{FF2B5EF4-FFF2-40B4-BE49-F238E27FC236}">
                <a16:creationId xmlns:a16="http://schemas.microsoft.com/office/drawing/2014/main" id="{39A1560B-04F8-457F-9809-91BA6A9C42E0}"/>
              </a:ext>
            </a:extLst>
          </p:cNvPr>
          <p:cNvPicPr>
            <a:picLocks noChangeAspect="1"/>
          </p:cNvPicPr>
          <p:nvPr/>
        </p:nvPicPr>
        <p:blipFill>
          <a:blip r:embed="rId2"/>
          <a:stretch>
            <a:fillRect/>
          </a:stretch>
        </p:blipFill>
        <p:spPr>
          <a:xfrm>
            <a:off x="2054719" y="1119069"/>
            <a:ext cx="5034562" cy="2831941"/>
          </a:xfrm>
          <a:prstGeom prst="rect">
            <a:avLst/>
          </a:prstGeom>
        </p:spPr>
      </p:pic>
    </p:spTree>
    <p:extLst>
      <p:ext uri="{BB962C8B-B14F-4D97-AF65-F5344CB8AC3E}">
        <p14:creationId xmlns:p14="http://schemas.microsoft.com/office/powerpoint/2010/main" val="4001563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alpha val="50000"/>
            </a:schemeClr>
          </a:solidFill>
        </p:spPr>
        <p:txBody>
          <a:bodyPr>
            <a:normAutofit/>
          </a:bodyPr>
          <a:lstStyle/>
          <a:p>
            <a:r>
              <a:rPr lang="en-US" b="1" dirty="0">
                <a:solidFill>
                  <a:srgbClr val="0077C0"/>
                </a:solidFill>
                <a:latin typeface="Century Gothic" panose="020B0502020202020204" pitchFamily="34" charset="0"/>
              </a:rPr>
              <a:t>¿</a:t>
            </a:r>
            <a:r>
              <a:rPr lang="en-US" b="1" dirty="0" err="1">
                <a:solidFill>
                  <a:srgbClr val="0077C0"/>
                </a:solidFill>
                <a:latin typeface="Century Gothic" panose="020B0502020202020204" pitchFamily="34" charset="0"/>
              </a:rPr>
              <a:t>Preguntas</a:t>
            </a:r>
            <a:r>
              <a:rPr lang="en-US" b="1" dirty="0">
                <a:solidFill>
                  <a:srgbClr val="0077C0"/>
                </a:solidFill>
                <a:latin typeface="Century Gothic" panose="020B0502020202020204" pitchFamily="34" charset="0"/>
              </a:rPr>
              <a:t>?</a:t>
            </a:r>
            <a:endParaRPr lang="en-US" b="1" cap="all" dirty="0">
              <a:solidFill>
                <a:srgbClr val="0077C0"/>
              </a:solidFill>
            </a:endParaRPr>
          </a:p>
        </p:txBody>
      </p:sp>
      <p:sp>
        <p:nvSpPr>
          <p:cNvPr id="9" name="Slide Number Placeholder 8"/>
          <p:cNvSpPr>
            <a:spLocks noGrp="1"/>
          </p:cNvSpPr>
          <p:nvPr>
            <p:ph type="sldNum" sz="quarter" idx="4294967295"/>
          </p:nvPr>
        </p:nvSpPr>
        <p:spPr>
          <a:xfrm>
            <a:off x="7010400" y="4767263"/>
            <a:ext cx="2133600" cy="274637"/>
          </a:xfrm>
        </p:spPr>
        <p:txBody>
          <a:bodyPr/>
          <a:lstStyle/>
          <a:p>
            <a:fld id="{44982424-3023-424A-9BF2-15DF97E40D63}" type="slidenum">
              <a:rPr lang="en-US" smtClean="0"/>
              <a:pPr/>
              <a:t>49</a:t>
            </a:fld>
            <a:endParaRPr lang="en-US"/>
          </a:p>
        </p:txBody>
      </p:sp>
    </p:spTree>
    <p:extLst>
      <p:ext uri="{BB962C8B-B14F-4D97-AF65-F5344CB8AC3E}">
        <p14:creationId xmlns:p14="http://schemas.microsoft.com/office/powerpoint/2010/main" val="342156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486150"/>
            <a:ext cx="8534400" cy="800219"/>
          </a:xfrm>
          <a:prstGeom prst="rect">
            <a:avLst/>
          </a:prstGeom>
          <a:noFill/>
        </p:spPr>
        <p:txBody>
          <a:bodyPr wrap="square" rtlCol="0">
            <a:spAutoFit/>
          </a:bodyPr>
          <a:lstStyle/>
          <a:p>
            <a:r>
              <a:rPr lang="en-US" sz="2800" dirty="0">
                <a:solidFill>
                  <a:sysClr val="windowText" lastClr="000000"/>
                </a:solidFill>
                <a:latin typeface="Century Gothic" panose="020B0502020202020204" pitchFamily="34" charset="0"/>
              </a:rPr>
              <a:t>¿Que </a:t>
            </a:r>
            <a:r>
              <a:rPr lang="en-US" sz="2800" dirty="0" err="1">
                <a:solidFill>
                  <a:sysClr val="windowText" lastClr="000000"/>
                </a:solidFill>
                <a:latin typeface="Century Gothic" panose="020B0502020202020204" pitchFamily="34" charset="0"/>
              </a:rPr>
              <a:t>sabemos</a:t>
            </a:r>
            <a:r>
              <a:rPr lang="en-US" sz="2800" dirty="0">
                <a:solidFill>
                  <a:sysClr val="windowText" lastClr="000000"/>
                </a:solidFill>
                <a:latin typeface="Century Gothic" panose="020B0502020202020204" pitchFamily="34" charset="0"/>
              </a:rPr>
              <a:t> </a:t>
            </a:r>
            <a:r>
              <a:rPr lang="en-US" sz="2800" dirty="0" err="1">
                <a:solidFill>
                  <a:sysClr val="windowText" lastClr="000000"/>
                </a:solidFill>
                <a:latin typeface="Century Gothic" panose="020B0502020202020204" pitchFamily="34" charset="0"/>
              </a:rPr>
              <a:t>sobre</a:t>
            </a:r>
            <a:r>
              <a:rPr lang="en-US" sz="2800" dirty="0">
                <a:solidFill>
                  <a:sysClr val="windowText" lastClr="000000"/>
                </a:solidFill>
                <a:latin typeface="Century Gothic" panose="020B0502020202020204" pitchFamily="34" charset="0"/>
              </a:rPr>
              <a:t> </a:t>
            </a:r>
            <a:r>
              <a:rPr lang="en-US" sz="2800" b="1" dirty="0">
                <a:solidFill>
                  <a:srgbClr val="0070C0"/>
                </a:solidFill>
                <a:latin typeface="Century Gothic" panose="020B0502020202020204" pitchFamily="34" charset="0"/>
              </a:rPr>
              <a:t>La </a:t>
            </a:r>
            <a:r>
              <a:rPr lang="en-US" sz="2800" b="1" dirty="0" err="1">
                <a:solidFill>
                  <a:srgbClr val="0070C0"/>
                </a:solidFill>
                <a:latin typeface="Century Gothic" panose="020B0502020202020204" pitchFamily="34" charset="0"/>
              </a:rPr>
              <a:t>trata</a:t>
            </a:r>
            <a:r>
              <a:rPr lang="en-US" sz="2800" b="1" dirty="0">
                <a:solidFill>
                  <a:srgbClr val="0070C0"/>
                </a:solidFill>
                <a:latin typeface="Century Gothic" panose="020B0502020202020204" pitchFamily="34" charset="0"/>
              </a:rPr>
              <a:t> de personas</a:t>
            </a:r>
            <a:r>
              <a:rPr lang="en-US" sz="2800" dirty="0">
                <a:solidFill>
                  <a:sysClr val="windowText" lastClr="000000"/>
                </a:solidFill>
                <a:latin typeface="Century Gothic" panose="020B0502020202020204" pitchFamily="34" charset="0"/>
              </a:rPr>
              <a:t>?</a:t>
            </a:r>
          </a:p>
          <a:p>
            <a:endParaRPr lang="en-US"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3042" y="1677784"/>
            <a:ext cx="2335043" cy="15566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533" y="496810"/>
            <a:ext cx="2395688" cy="159341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480" y="742518"/>
            <a:ext cx="2185114" cy="1054554"/>
          </a:xfrm>
          <a:prstGeom prst="rect">
            <a:avLst/>
          </a:prstGeom>
        </p:spPr>
      </p:pic>
    </p:spTree>
    <p:extLst>
      <p:ext uri="{BB962C8B-B14F-4D97-AF65-F5344CB8AC3E}">
        <p14:creationId xmlns:p14="http://schemas.microsoft.com/office/powerpoint/2010/main" val="22621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36662-5E44-4122-BEC8-286AC15DC0BE}"/>
              </a:ext>
            </a:extLst>
          </p:cNvPr>
          <p:cNvSpPr>
            <a:spLocks noGrp="1"/>
          </p:cNvSpPr>
          <p:nvPr>
            <p:ph idx="1"/>
          </p:nvPr>
        </p:nvSpPr>
        <p:spPr>
          <a:xfrm>
            <a:off x="198665" y="133350"/>
            <a:ext cx="8746670" cy="4724400"/>
          </a:xfrm>
        </p:spPr>
        <p:txBody>
          <a:bodyPr/>
          <a:lstStyle/>
          <a:p>
            <a:pPr marL="0" indent="0" algn="ctr">
              <a:buNone/>
            </a:pPr>
            <a:r>
              <a:rPr lang="en-US" sz="2400" b="1" dirty="0">
                <a:solidFill>
                  <a:srgbClr val="0070C0"/>
                </a:solidFill>
                <a:latin typeface="Century Gothic" panose="020B0502020202020204" pitchFamily="34" charset="0"/>
              </a:rPr>
              <a:t>La </a:t>
            </a:r>
            <a:r>
              <a:rPr lang="en-US" sz="2400" b="1" dirty="0" err="1">
                <a:solidFill>
                  <a:srgbClr val="0070C0"/>
                </a:solidFill>
                <a:latin typeface="Century Gothic" panose="020B0502020202020204" pitchFamily="34" charset="0"/>
              </a:rPr>
              <a:t>trata</a:t>
            </a:r>
            <a:r>
              <a:rPr lang="en-US" sz="2400" b="1" dirty="0">
                <a:solidFill>
                  <a:srgbClr val="0070C0"/>
                </a:solidFill>
                <a:latin typeface="Century Gothic" panose="020B0502020202020204" pitchFamily="34" charset="0"/>
              </a:rPr>
              <a:t> de personas </a:t>
            </a:r>
            <a:r>
              <a:rPr lang="es-ES" sz="2400" dirty="0">
                <a:latin typeface="Century Gothic" panose="020B0502020202020204" pitchFamily="34" charset="0"/>
              </a:rPr>
              <a:t>es cuando una persona es manipulada, controlada u obligada a hacer cosas en contra de su voluntad.</a:t>
            </a:r>
            <a:endParaRPr lang="en-US" sz="2400" dirty="0">
              <a:latin typeface="Century Gothic" panose="020B0502020202020204" pitchFamily="34" charset="0"/>
            </a:endParaRPr>
          </a:p>
          <a:p>
            <a:pPr marL="0" indent="0" algn="ctr">
              <a:buNone/>
            </a:pPr>
            <a:endParaRPr lang="en-US" sz="2400" dirty="0">
              <a:latin typeface="Century Gothic" panose="020B0502020202020204" pitchFamily="34" charset="0"/>
            </a:endParaRPr>
          </a:p>
          <a:p>
            <a:pPr marL="0" indent="0" algn="ctr">
              <a:buNone/>
            </a:pPr>
            <a:endParaRPr lang="en-US" sz="2400" dirty="0">
              <a:latin typeface="Century Gothic" panose="020B0502020202020204" pitchFamily="34" charset="0"/>
            </a:endParaRPr>
          </a:p>
          <a:p>
            <a:pPr marL="0" indent="0" algn="ctr">
              <a:buNone/>
            </a:pPr>
            <a:endParaRPr lang="es-ES" sz="2400" dirty="0">
              <a:latin typeface="Century Gothic" panose="020B0502020202020204" pitchFamily="34" charset="0"/>
            </a:endParaRPr>
          </a:p>
          <a:p>
            <a:pPr marL="0" indent="0" algn="ctr">
              <a:buNone/>
            </a:pPr>
            <a:endParaRPr lang="es-ES" sz="2400" dirty="0">
              <a:latin typeface="Century Gothic" panose="020B0502020202020204" pitchFamily="34" charset="0"/>
            </a:endParaRPr>
          </a:p>
          <a:p>
            <a:pPr marL="0" indent="0" algn="ctr">
              <a:buNone/>
            </a:pPr>
            <a:r>
              <a:rPr lang="es-ES" sz="2400" dirty="0">
                <a:latin typeface="Century Gothic" panose="020B0502020202020204" pitchFamily="34" charset="0"/>
              </a:rPr>
              <a:t>Las víctimas son explotadas (utilizadas) de alguna manera (por ejemplo, sexualmente, físicamente, psicológicamente, etc.) para beneficiar a otra persona.</a:t>
            </a:r>
            <a:endParaRPr lang="en-US" sz="2400" dirty="0">
              <a:latin typeface="Century Gothic" panose="020B0502020202020204" pitchFamily="34" charset="0"/>
            </a:endParaRPr>
          </a:p>
        </p:txBody>
      </p:sp>
      <p:grpSp>
        <p:nvGrpSpPr>
          <p:cNvPr id="4" name="Group 3">
            <a:extLst>
              <a:ext uri="{FF2B5EF4-FFF2-40B4-BE49-F238E27FC236}">
                <a16:creationId xmlns:a16="http://schemas.microsoft.com/office/drawing/2014/main" id="{1F667499-769B-4A7F-BE51-4DB93F49C1E4}"/>
              </a:ext>
            </a:extLst>
          </p:cNvPr>
          <p:cNvGrpSpPr/>
          <p:nvPr/>
        </p:nvGrpSpPr>
        <p:grpSpPr>
          <a:xfrm>
            <a:off x="3825744" y="1276350"/>
            <a:ext cx="1492512" cy="1770370"/>
            <a:chOff x="3498919" y="2210135"/>
            <a:chExt cx="2098929" cy="2284385"/>
          </a:xfrm>
        </p:grpSpPr>
        <p:pic>
          <p:nvPicPr>
            <p:cNvPr id="6" name="Picture 5">
              <a:extLst>
                <a:ext uri="{FF2B5EF4-FFF2-40B4-BE49-F238E27FC236}">
                  <a16:creationId xmlns:a16="http://schemas.microsoft.com/office/drawing/2014/main" id="{7175DF21-BE9D-44EE-91F4-CDB77589FC9F}"/>
                </a:ext>
              </a:extLst>
            </p:cNvPr>
            <p:cNvPicPr>
              <a:picLocks noChangeAspect="1"/>
            </p:cNvPicPr>
            <p:nvPr/>
          </p:nvPicPr>
          <p:blipFill>
            <a:blip r:embed="rId3"/>
            <a:stretch>
              <a:fillRect/>
            </a:stretch>
          </p:blipFill>
          <p:spPr>
            <a:xfrm>
              <a:off x="3498919" y="2210135"/>
              <a:ext cx="2035041" cy="2284385"/>
            </a:xfrm>
            <a:prstGeom prst="rect">
              <a:avLst/>
            </a:prstGeom>
          </p:spPr>
        </p:pic>
        <p:sp>
          <p:nvSpPr>
            <p:cNvPr id="7" name="TextBox 6">
              <a:extLst>
                <a:ext uri="{FF2B5EF4-FFF2-40B4-BE49-F238E27FC236}">
                  <a16:creationId xmlns:a16="http://schemas.microsoft.com/office/drawing/2014/main" id="{C0786CA1-3D2E-4BF1-90E4-66854E269D14}"/>
                </a:ext>
              </a:extLst>
            </p:cNvPr>
            <p:cNvSpPr txBox="1"/>
            <p:nvPr/>
          </p:nvSpPr>
          <p:spPr>
            <a:xfrm rot="1811132">
              <a:off x="5140469" y="3458764"/>
              <a:ext cx="457379" cy="412017"/>
            </a:xfrm>
            <a:prstGeom prst="rect">
              <a:avLst/>
            </a:prstGeom>
            <a:solidFill>
              <a:schemeClr val="bg1"/>
            </a:solidFill>
            <a:ln>
              <a:solidFill>
                <a:schemeClr val="bg1"/>
              </a:solid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CAC9270D-99A4-485E-B5D2-266A9D86EB78}"/>
                </a:ext>
              </a:extLst>
            </p:cNvPr>
            <p:cNvSpPr txBox="1"/>
            <p:nvPr/>
          </p:nvSpPr>
          <p:spPr>
            <a:xfrm rot="1198685">
              <a:off x="5126977" y="3415306"/>
              <a:ext cx="89967" cy="273979"/>
            </a:xfrm>
            <a:prstGeom prst="rect">
              <a:avLst/>
            </a:prstGeom>
            <a:solidFill>
              <a:schemeClr val="bg1"/>
            </a:solidFill>
            <a:ln>
              <a:solidFill>
                <a:schemeClr val="bg1"/>
              </a:solidFill>
            </a:ln>
          </p:spPr>
          <p:txBody>
            <a:bodyPr wrap="square" rtlCol="0">
              <a:spAutoFit/>
            </a:bodyPr>
            <a:lstStyle/>
            <a:p>
              <a:endParaRPr lang="en-US" dirty="0"/>
            </a:p>
          </p:txBody>
        </p:sp>
      </p:grpSp>
    </p:spTree>
    <p:extLst>
      <p:ext uri="{BB962C8B-B14F-4D97-AF65-F5344CB8AC3E}">
        <p14:creationId xmlns:p14="http://schemas.microsoft.com/office/powerpoint/2010/main" val="319469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3"/>
          <p:cNvSpPr txBox="1">
            <a:spLocks/>
          </p:cNvSpPr>
          <p:nvPr/>
        </p:nvSpPr>
        <p:spPr>
          <a:xfrm>
            <a:off x="441702" y="205979"/>
            <a:ext cx="8229600" cy="857250"/>
          </a:xfrm>
          <a:prstGeom prst="rect">
            <a:avLst/>
          </a:prstGeom>
          <a:solidFill>
            <a:sysClr val="window" lastClr="FFFFFF">
              <a:alpha val="50000"/>
            </a:sys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a:solidFill>
                  <a:srgbClr val="0077C0"/>
                </a:solidFill>
                <a:latin typeface="Century Gothic" panose="020B0502020202020204" pitchFamily="34" charset="0"/>
              </a:rPr>
              <a:t>La </a:t>
            </a:r>
            <a:r>
              <a:rPr lang="en-US" b="1" dirty="0" err="1">
                <a:solidFill>
                  <a:srgbClr val="0077C0"/>
                </a:solidFill>
                <a:latin typeface="Century Gothic" panose="020B0502020202020204" pitchFamily="34" charset="0"/>
              </a:rPr>
              <a:t>trata</a:t>
            </a:r>
            <a:r>
              <a:rPr lang="en-US" b="1" dirty="0">
                <a:solidFill>
                  <a:srgbClr val="0077C0"/>
                </a:solidFill>
                <a:latin typeface="Century Gothic" panose="020B0502020202020204" pitchFamily="34" charset="0"/>
              </a:rPr>
              <a:t> de personas</a:t>
            </a:r>
            <a:endParaRPr lang="en-US" b="1" dirty="0">
              <a:solidFill>
                <a:srgbClr val="0077C0"/>
              </a:solidFill>
            </a:endParaRPr>
          </a:p>
        </p:txBody>
      </p:sp>
      <p:sp>
        <p:nvSpPr>
          <p:cNvPr id="5" name="TextBox 4"/>
          <p:cNvSpPr txBox="1"/>
          <p:nvPr/>
        </p:nvSpPr>
        <p:spPr>
          <a:xfrm>
            <a:off x="761501" y="4705350"/>
            <a:ext cx="7620997" cy="276999"/>
          </a:xfrm>
          <a:prstGeom prst="rect">
            <a:avLst/>
          </a:prstGeom>
          <a:noFill/>
        </p:spPr>
        <p:txBody>
          <a:bodyPr wrap="none" rtlCol="0">
            <a:spAutoFit/>
          </a:bodyPr>
          <a:lstStyle/>
          <a:p>
            <a:r>
              <a:rPr lang="en-US" sz="1200" dirty="0">
                <a:latin typeface="Century Gothic" panose="020B0502020202020204" pitchFamily="34" charset="0"/>
              </a:rPr>
              <a:t>[Source: Tools that Teach: What is Human Trafficking? , </a:t>
            </a:r>
            <a:r>
              <a:rPr lang="en-US" sz="1200" dirty="0">
                <a:latin typeface="Century Gothic" panose="020B0502020202020204" pitchFamily="34" charset="0"/>
                <a:hlinkClick r:id="rId4"/>
              </a:rPr>
              <a:t>http://bit.ly/HumanTraffickingBlueCampaign</a:t>
            </a:r>
            <a:r>
              <a:rPr lang="en-US" sz="1200" dirty="0">
                <a:latin typeface="Century Gothic" panose="020B0502020202020204" pitchFamily="34" charset="0"/>
              </a:rPr>
              <a:t> ]</a:t>
            </a:r>
          </a:p>
        </p:txBody>
      </p:sp>
      <p:pic>
        <p:nvPicPr>
          <p:cNvPr id="9" name="Online Media 8" descr="Tools That Teach: What is Human Trafficking?">
            <a:hlinkClick r:id="" action="ppaction://media"/>
            <a:extLst>
              <a:ext uri="{FF2B5EF4-FFF2-40B4-BE49-F238E27FC236}">
                <a16:creationId xmlns:a16="http://schemas.microsoft.com/office/drawing/2014/main" id="{BA917272-1385-BC45-8F44-3F85EB48E849}"/>
              </a:ext>
            </a:extLst>
          </p:cNvPr>
          <p:cNvPicPr>
            <a:picLocks noRot="1" noChangeAspect="1"/>
          </p:cNvPicPr>
          <p:nvPr>
            <a:videoFile r:link="rId1"/>
          </p:nvPr>
        </p:nvPicPr>
        <p:blipFill>
          <a:blip r:embed="rId5"/>
          <a:stretch>
            <a:fillRect/>
          </a:stretch>
        </p:blipFill>
        <p:spPr>
          <a:xfrm>
            <a:off x="1523999" y="1150739"/>
            <a:ext cx="6096000" cy="3429000"/>
          </a:xfrm>
          <a:prstGeom prst="rect">
            <a:avLst/>
          </a:prstGeom>
        </p:spPr>
      </p:pic>
    </p:spTree>
    <p:extLst>
      <p:ext uri="{BB962C8B-B14F-4D97-AF65-F5344CB8AC3E}">
        <p14:creationId xmlns:p14="http://schemas.microsoft.com/office/powerpoint/2010/main" val="8110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458" y="4131641"/>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solidFill>
            <a:schemeClr val="bg1">
              <a:alpha val="50000"/>
            </a:schemeClr>
          </a:solidFill>
        </p:spPr>
        <p:txBody>
          <a:bodyPr>
            <a:noAutofit/>
          </a:bodyPr>
          <a:lstStyle/>
          <a:p>
            <a:r>
              <a:rPr lang="en-US" sz="3200" b="1" dirty="0" err="1">
                <a:solidFill>
                  <a:srgbClr val="0077C0"/>
                </a:solidFill>
                <a:latin typeface="Century Gothic" panose="020B0502020202020204" pitchFamily="34" charset="0"/>
              </a:rPr>
              <a:t>Definición</a:t>
            </a:r>
            <a:r>
              <a:rPr lang="en-US" sz="3200" b="1" dirty="0">
                <a:solidFill>
                  <a:srgbClr val="0077C0"/>
                </a:solidFill>
                <a:latin typeface="Century Gothic" panose="020B0502020202020204" pitchFamily="34" charset="0"/>
              </a:rPr>
              <a:t> de la </a:t>
            </a:r>
            <a:r>
              <a:rPr lang="en-US" sz="3200" b="1" dirty="0" err="1">
                <a:solidFill>
                  <a:srgbClr val="0077C0"/>
                </a:solidFill>
                <a:latin typeface="Century Gothic" panose="020B0502020202020204" pitchFamily="34" charset="0"/>
              </a:rPr>
              <a:t>trata</a:t>
            </a:r>
            <a:r>
              <a:rPr lang="en-US" sz="3200" b="1" dirty="0">
                <a:solidFill>
                  <a:srgbClr val="0077C0"/>
                </a:solidFill>
                <a:latin typeface="Century Gothic" panose="020B0502020202020204" pitchFamily="34" charset="0"/>
              </a:rPr>
              <a:t> de personas</a:t>
            </a:r>
            <a:endParaRPr lang="en-US" sz="3200" b="1" cap="all" dirty="0">
              <a:solidFill>
                <a:srgbClr val="0077C0"/>
              </a:solidFill>
            </a:endParaRPr>
          </a:p>
        </p:txBody>
      </p:sp>
      <p:sp>
        <p:nvSpPr>
          <p:cNvPr id="2" name="TextBox 1"/>
          <p:cNvSpPr txBox="1"/>
          <p:nvPr/>
        </p:nvSpPr>
        <p:spPr>
          <a:xfrm>
            <a:off x="1552377" y="1197126"/>
            <a:ext cx="6039246" cy="830997"/>
          </a:xfrm>
          <a:prstGeom prst="rect">
            <a:avLst/>
          </a:prstGeom>
          <a:noFill/>
        </p:spPr>
        <p:txBody>
          <a:bodyPr wrap="square" rtlCol="0">
            <a:spAutoFit/>
          </a:bodyPr>
          <a:lstStyle/>
          <a:p>
            <a:pPr algn="ctr"/>
            <a:r>
              <a:rPr lang="es-ES" sz="2400" dirty="0">
                <a:latin typeface="Century Gothic" panose="020B0502020202020204" pitchFamily="34" charset="0"/>
              </a:rPr>
              <a:t>Explotación de una persona por medio la fuerza, el fraude, o la coerción.</a:t>
            </a:r>
            <a:endParaRPr lang="en-US" sz="2400" dirty="0">
              <a:latin typeface="Century Gothic" panose="020B0502020202020204" pitchFamily="34" charset="0"/>
            </a:endParaRPr>
          </a:p>
        </p:txBody>
      </p:sp>
      <p:sp>
        <p:nvSpPr>
          <p:cNvPr id="3" name="Rectangle 2"/>
          <p:cNvSpPr/>
          <p:nvPr/>
        </p:nvSpPr>
        <p:spPr>
          <a:xfrm>
            <a:off x="282702" y="2898108"/>
            <a:ext cx="1828800" cy="1219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Century Gothic" panose="020B0502020202020204" pitchFamily="34" charset="0"/>
              </a:rPr>
              <a:t>El </a:t>
            </a:r>
            <a:r>
              <a:rPr lang="en-US" sz="2500" b="1" dirty="0" err="1">
                <a:solidFill>
                  <a:schemeClr val="bg1"/>
                </a:solidFill>
                <a:latin typeface="Century Gothic" panose="020B0502020202020204" pitchFamily="34" charset="0"/>
              </a:rPr>
              <a:t>Tráfico</a:t>
            </a:r>
            <a:r>
              <a:rPr lang="en-US" sz="2500" b="1" dirty="0">
                <a:solidFill>
                  <a:schemeClr val="bg1"/>
                </a:solidFill>
                <a:latin typeface="Century Gothic" panose="020B0502020202020204" pitchFamily="34" charset="0"/>
              </a:rPr>
              <a:t> Humano</a:t>
            </a:r>
          </a:p>
        </p:txBody>
      </p:sp>
      <p:cxnSp>
        <p:nvCxnSpPr>
          <p:cNvPr id="17" name="Google Shape;95;p17"/>
          <p:cNvCxnSpPr/>
          <p:nvPr/>
        </p:nvCxnSpPr>
        <p:spPr>
          <a:xfrm flipV="1">
            <a:off x="2094167" y="2788715"/>
            <a:ext cx="762000" cy="622558"/>
          </a:xfrm>
          <a:prstGeom prst="bentConnector3">
            <a:avLst>
              <a:gd name="adj1" fmla="val 48690"/>
            </a:avLst>
          </a:prstGeom>
          <a:noFill/>
          <a:ln w="9525" cap="flat" cmpd="sng">
            <a:solidFill>
              <a:srgbClr val="000000"/>
            </a:solidFill>
            <a:prstDash val="solid"/>
            <a:round/>
            <a:headEnd type="none" w="sm" len="sm"/>
            <a:tailEnd type="none" w="sm" len="sm"/>
          </a:ln>
        </p:spPr>
      </p:cxnSp>
      <p:cxnSp>
        <p:nvCxnSpPr>
          <p:cNvPr id="44" name="Elbow Connector 43"/>
          <p:cNvCxnSpPr/>
          <p:nvPr/>
        </p:nvCxnSpPr>
        <p:spPr>
          <a:xfrm>
            <a:off x="2084513" y="3546526"/>
            <a:ext cx="811668" cy="74904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875407" y="2392802"/>
            <a:ext cx="1834056"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Century Gothic" panose="020B0502020202020204" pitchFamily="34" charset="0"/>
              </a:rPr>
              <a:t>Tráfico</a:t>
            </a:r>
            <a:r>
              <a:rPr lang="en-US" sz="2500" b="1" dirty="0">
                <a:latin typeface="Century Gothic" panose="020B0502020202020204" pitchFamily="34" charset="0"/>
              </a:rPr>
              <a:t> Sexual</a:t>
            </a:r>
          </a:p>
        </p:txBody>
      </p:sp>
      <p:sp>
        <p:nvSpPr>
          <p:cNvPr id="53" name="Rectangle 52"/>
          <p:cNvSpPr/>
          <p:nvPr/>
        </p:nvSpPr>
        <p:spPr>
          <a:xfrm>
            <a:off x="2915416" y="3838368"/>
            <a:ext cx="1834056"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err="1">
                <a:latin typeface="Century Gothic" panose="020B0502020202020204" pitchFamily="34" charset="0"/>
              </a:rPr>
              <a:t>Tráfico</a:t>
            </a:r>
            <a:r>
              <a:rPr lang="en-US" sz="2500" b="1" dirty="0">
                <a:latin typeface="Century Gothic" panose="020B0502020202020204" pitchFamily="34" charset="0"/>
              </a:rPr>
              <a:t> Laboral</a:t>
            </a:r>
          </a:p>
        </p:txBody>
      </p:sp>
      <p:sp>
        <p:nvSpPr>
          <p:cNvPr id="58" name="Rectangle 57"/>
          <p:cNvSpPr/>
          <p:nvPr/>
        </p:nvSpPr>
        <p:spPr>
          <a:xfrm>
            <a:off x="5273799" y="2309214"/>
            <a:ext cx="3125514" cy="1213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latin typeface="Century Gothic" panose="020B0502020202020204" pitchFamily="34" charset="0"/>
              </a:rPr>
              <a:t>Obligar que alguien cometa servicios sexuales para el beneficio económico del traficante</a:t>
            </a:r>
            <a:r>
              <a:rPr lang="es-ES" b="1" dirty="0">
                <a:latin typeface="Century Gothic" panose="020B0502020202020204" pitchFamily="34" charset="0"/>
              </a:rPr>
              <a:t>.</a:t>
            </a:r>
            <a:endParaRPr lang="en-US" b="1" dirty="0">
              <a:latin typeface="Century Gothic" panose="020B0502020202020204" pitchFamily="34" charset="0"/>
            </a:endParaRPr>
          </a:p>
        </p:txBody>
      </p:sp>
      <p:sp>
        <p:nvSpPr>
          <p:cNvPr id="60" name="Rectangle 59"/>
          <p:cNvSpPr/>
          <p:nvPr/>
        </p:nvSpPr>
        <p:spPr>
          <a:xfrm>
            <a:off x="5291111" y="3857937"/>
            <a:ext cx="3090890" cy="11254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dirty="0">
                <a:latin typeface="Century Gothic" panose="020B0502020202020204" pitchFamily="34" charset="0"/>
              </a:rPr>
              <a:t>Obligar que alguien cometa servicios laborales para el beneficio económico del traficante.</a:t>
            </a:r>
            <a:endParaRPr lang="en-US" sz="1600" b="1" dirty="0">
              <a:latin typeface="Century Gothic" panose="020B0502020202020204" pitchFamily="34" charset="0"/>
            </a:endParaRPr>
          </a:p>
        </p:txBody>
      </p:sp>
      <p:cxnSp>
        <p:nvCxnSpPr>
          <p:cNvPr id="62" name="Straight Connector 61"/>
          <p:cNvCxnSpPr/>
          <p:nvPr/>
        </p:nvCxnSpPr>
        <p:spPr>
          <a:xfrm>
            <a:off x="4709463" y="2898108"/>
            <a:ext cx="5470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34278" y="4400550"/>
            <a:ext cx="522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608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2" grpId="0" animBg="1"/>
      <p:bldP spid="53" grpId="0" animBg="1"/>
      <p:bldP spid="58"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2813" y="4088160"/>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prstClr val="white"/>
              </a:solidFill>
              <a:sym typeface="Arial"/>
            </a:endParaRPr>
          </a:p>
        </p:txBody>
      </p:sp>
      <p:cxnSp>
        <p:nvCxnSpPr>
          <p:cNvPr id="17" name="Straight Connector 16">
            <a:extLst>
              <a:ext uri="{FF2B5EF4-FFF2-40B4-BE49-F238E27FC236}">
                <a16:creationId xmlns:a16="http://schemas.microsoft.com/office/drawing/2014/main" id="{011FA438-84B1-4A73-B282-FCFDBE81A428}"/>
              </a:ext>
            </a:extLst>
          </p:cNvPr>
          <p:cNvCxnSpPr>
            <a:cxnSpLocks/>
          </p:cNvCxnSpPr>
          <p:nvPr/>
        </p:nvCxnSpPr>
        <p:spPr>
          <a:xfrm flipV="1">
            <a:off x="102744" y="1250048"/>
            <a:ext cx="8938512" cy="13131"/>
          </a:xfrm>
          <a:prstGeom prst="line">
            <a:avLst/>
          </a:prstGeom>
          <a:ln w="76200">
            <a:solidFill>
              <a:srgbClr val="0070C0"/>
            </a:solidFill>
            <a:prstDash val="solid"/>
          </a:ln>
        </p:spPr>
        <p:style>
          <a:lnRef idx="1">
            <a:schemeClr val="accent5"/>
          </a:lnRef>
          <a:fillRef idx="0">
            <a:schemeClr val="accent5"/>
          </a:fillRef>
          <a:effectRef idx="0">
            <a:schemeClr val="accent5"/>
          </a:effectRef>
          <a:fontRef idx="minor">
            <a:schemeClr val="tx1"/>
          </a:fontRef>
        </p:style>
      </p:cxnSp>
      <p:sp>
        <p:nvSpPr>
          <p:cNvPr id="4" name="TextBox 3"/>
          <p:cNvSpPr txBox="1"/>
          <p:nvPr/>
        </p:nvSpPr>
        <p:spPr>
          <a:xfrm>
            <a:off x="101116" y="325855"/>
            <a:ext cx="2050561" cy="584775"/>
          </a:xfrm>
          <a:prstGeom prst="rect">
            <a:avLst/>
          </a:prstGeom>
          <a:noFill/>
        </p:spPr>
        <p:txBody>
          <a:bodyPr wrap="none" rtlCol="0">
            <a:spAutoFit/>
          </a:bodyPr>
          <a:lstStyle/>
          <a:p>
            <a:pPr>
              <a:buClr>
                <a:srgbClr val="000000"/>
              </a:buClr>
              <a:buFont typeface="Arial"/>
              <a:buNone/>
            </a:pPr>
            <a:r>
              <a:rPr lang="en-US" sz="3200" b="1" kern="0" dirty="0">
                <a:solidFill>
                  <a:srgbClr val="0077C0"/>
                </a:solidFill>
                <a:latin typeface="Century Gothic" panose="020B0502020202020204" pitchFamily="34" charset="0"/>
                <a:cs typeface="Arial"/>
                <a:sym typeface="Arial"/>
              </a:rPr>
              <a:t>La </a:t>
            </a:r>
            <a:r>
              <a:rPr lang="en-US" sz="3200" b="1" kern="0" dirty="0" err="1">
                <a:solidFill>
                  <a:srgbClr val="0077C0"/>
                </a:solidFill>
                <a:latin typeface="Century Gothic" panose="020B0502020202020204" pitchFamily="34" charset="0"/>
                <a:cs typeface="Arial"/>
                <a:sym typeface="Arial"/>
              </a:rPr>
              <a:t>Fuerza</a:t>
            </a:r>
            <a:endParaRPr lang="en-US" sz="3200" b="1" kern="0" dirty="0">
              <a:solidFill>
                <a:srgbClr val="0077C0"/>
              </a:solidFill>
              <a:latin typeface="Century Gothic" panose="020B0502020202020204" pitchFamily="34" charset="0"/>
              <a:cs typeface="Arial"/>
              <a:sym typeface="Arial"/>
            </a:endParaRPr>
          </a:p>
        </p:txBody>
      </p:sp>
      <p:sp>
        <p:nvSpPr>
          <p:cNvPr id="11" name="TextBox 10"/>
          <p:cNvSpPr txBox="1"/>
          <p:nvPr/>
        </p:nvSpPr>
        <p:spPr>
          <a:xfrm>
            <a:off x="165809" y="1814059"/>
            <a:ext cx="2135521" cy="707886"/>
          </a:xfrm>
          <a:prstGeom prst="rect">
            <a:avLst/>
          </a:prstGeom>
          <a:noFill/>
        </p:spPr>
        <p:txBody>
          <a:bodyPr wrap="none" rtlCol="0">
            <a:spAutoFit/>
          </a:bodyPr>
          <a:lstStyle/>
          <a:p>
            <a:pPr>
              <a:buClr>
                <a:srgbClr val="000000"/>
              </a:buClr>
              <a:buFont typeface="Arial"/>
              <a:buNone/>
            </a:pPr>
            <a:r>
              <a:rPr lang="en-US" sz="3200" b="1" kern="0" dirty="0">
                <a:solidFill>
                  <a:srgbClr val="0070C0"/>
                </a:solidFill>
                <a:latin typeface="Century Gothic" panose="020B0502020202020204" pitchFamily="34" charset="0"/>
                <a:cs typeface="Arial"/>
                <a:sym typeface="Arial"/>
              </a:rPr>
              <a:t>El </a:t>
            </a:r>
            <a:r>
              <a:rPr lang="en-US" sz="3200" b="1" kern="0" dirty="0" err="1">
                <a:solidFill>
                  <a:srgbClr val="0070C0"/>
                </a:solidFill>
                <a:latin typeface="Century Gothic" panose="020B0502020202020204" pitchFamily="34" charset="0"/>
                <a:cs typeface="Arial"/>
                <a:sym typeface="Arial"/>
              </a:rPr>
              <a:t>Fraude</a:t>
            </a:r>
            <a:r>
              <a:rPr lang="en-US" sz="4000" b="1" kern="0" dirty="0">
                <a:solidFill>
                  <a:srgbClr val="0070C0"/>
                </a:solidFill>
                <a:latin typeface="Century Gothic" panose="020B0502020202020204" pitchFamily="34" charset="0"/>
                <a:cs typeface="Arial"/>
                <a:sym typeface="Arial"/>
              </a:rPr>
              <a:t> </a:t>
            </a:r>
          </a:p>
        </p:txBody>
      </p:sp>
      <p:sp>
        <p:nvSpPr>
          <p:cNvPr id="12" name="TextBox 11"/>
          <p:cNvSpPr txBox="1"/>
          <p:nvPr/>
        </p:nvSpPr>
        <p:spPr>
          <a:xfrm>
            <a:off x="19050" y="3286543"/>
            <a:ext cx="2172390" cy="1077218"/>
          </a:xfrm>
          <a:prstGeom prst="rect">
            <a:avLst/>
          </a:prstGeom>
          <a:noFill/>
        </p:spPr>
        <p:txBody>
          <a:bodyPr wrap="square" rtlCol="0">
            <a:spAutoFit/>
          </a:bodyPr>
          <a:lstStyle/>
          <a:p>
            <a:pPr algn="ctr">
              <a:buClr>
                <a:srgbClr val="000000"/>
              </a:buClr>
              <a:buFont typeface="Arial"/>
              <a:buNone/>
            </a:pPr>
            <a:r>
              <a:rPr lang="en-US" sz="3200" b="1" kern="0" dirty="0">
                <a:solidFill>
                  <a:srgbClr val="0070C0"/>
                </a:solidFill>
                <a:latin typeface="Century Gothic" panose="020B0502020202020204" pitchFamily="34" charset="0"/>
                <a:cs typeface="Arial"/>
                <a:sym typeface="Arial"/>
              </a:rPr>
              <a:t>La </a:t>
            </a:r>
            <a:r>
              <a:rPr lang="en-US" sz="3200" b="1" kern="0" dirty="0" err="1">
                <a:solidFill>
                  <a:srgbClr val="0070C0"/>
                </a:solidFill>
                <a:latin typeface="Century Gothic" panose="020B0502020202020204" pitchFamily="34" charset="0"/>
                <a:cs typeface="Arial"/>
                <a:sym typeface="Arial"/>
              </a:rPr>
              <a:t>Coerción</a:t>
            </a:r>
            <a:endParaRPr lang="en-US" sz="1100" kern="0" dirty="0">
              <a:solidFill>
                <a:srgbClr val="0070C0"/>
              </a:solidFill>
              <a:latin typeface="Arial"/>
              <a:cs typeface="Arial"/>
              <a:sym typeface="Arial"/>
            </a:endParaRPr>
          </a:p>
        </p:txBody>
      </p:sp>
      <p:sp>
        <p:nvSpPr>
          <p:cNvPr id="2" name="TextBox 1"/>
          <p:cNvSpPr txBox="1"/>
          <p:nvPr/>
        </p:nvSpPr>
        <p:spPr>
          <a:xfrm>
            <a:off x="2301330" y="119303"/>
            <a:ext cx="6563968" cy="1015663"/>
          </a:xfrm>
          <a:prstGeom prst="rect">
            <a:avLst/>
          </a:prstGeom>
          <a:noFill/>
        </p:spPr>
        <p:txBody>
          <a:bodyPr wrap="square" rtlCol="0">
            <a:spAutoFit/>
          </a:bodyPr>
          <a:lstStyle/>
          <a:p>
            <a:pPr marL="342900" indent="-342900">
              <a:buClr>
                <a:srgbClr val="000000"/>
              </a:buClr>
              <a:buFont typeface="Arial" panose="020B0604020202020204" pitchFamily="34" charset="0"/>
              <a:buChar char="•"/>
            </a:pPr>
            <a:r>
              <a:rPr lang="en-US" sz="2000" kern="0" dirty="0" err="1">
                <a:solidFill>
                  <a:srgbClr val="000000"/>
                </a:solidFill>
                <a:latin typeface="Century Gothic" panose="020B0502020202020204" pitchFamily="34" charset="0"/>
                <a:cs typeface="Arial"/>
                <a:sym typeface="Arial"/>
              </a:rPr>
              <a:t>Abuso</a:t>
            </a:r>
            <a:r>
              <a:rPr lang="en-US" sz="2000" kern="0" dirty="0">
                <a:solidFill>
                  <a:srgbClr val="000000"/>
                </a:solidFill>
                <a:latin typeface="Century Gothic" panose="020B0502020202020204" pitchFamily="34" charset="0"/>
                <a:cs typeface="Arial"/>
                <a:sym typeface="Arial"/>
              </a:rPr>
              <a:t> </a:t>
            </a:r>
            <a:r>
              <a:rPr lang="en-US" sz="2000" kern="0" dirty="0" err="1">
                <a:solidFill>
                  <a:srgbClr val="000000"/>
                </a:solidFill>
                <a:latin typeface="Century Gothic" panose="020B0502020202020204" pitchFamily="34" charset="0"/>
                <a:cs typeface="Arial"/>
                <a:sym typeface="Arial"/>
              </a:rPr>
              <a:t>físico</a:t>
            </a:r>
            <a:endParaRPr lang="en-US" sz="2000" kern="0" dirty="0">
              <a:solidFill>
                <a:srgbClr val="000000"/>
              </a:solidFill>
              <a:latin typeface="Century Gothic" panose="020B0502020202020204" pitchFamily="34" charset="0"/>
              <a:cs typeface="Arial"/>
              <a:sym typeface="Arial"/>
            </a:endParaRPr>
          </a:p>
          <a:p>
            <a:pPr marL="342900" indent="-342900">
              <a:buClr>
                <a:srgbClr val="000000"/>
              </a:buClr>
              <a:buFont typeface="Arial" panose="020B0604020202020204" pitchFamily="34" charset="0"/>
              <a:buChar char="•"/>
            </a:pPr>
            <a:r>
              <a:rPr lang="es-ES" sz="2000" kern="0" dirty="0">
                <a:solidFill>
                  <a:srgbClr val="000000"/>
                </a:solidFill>
                <a:latin typeface="Century Gothic" panose="020B0502020202020204" pitchFamily="34" charset="0"/>
                <a:cs typeface="Arial"/>
                <a:sym typeface="Arial"/>
              </a:rPr>
              <a:t>Hacen que sus víctimas permanezcan en un solo lugar</a:t>
            </a:r>
            <a:endParaRPr lang="en-US" sz="2000" kern="0" dirty="0">
              <a:solidFill>
                <a:srgbClr val="000000"/>
              </a:solidFill>
              <a:latin typeface="Century Gothic" panose="020B0502020202020204" pitchFamily="34" charset="0"/>
              <a:cs typeface="Arial"/>
              <a:sym typeface="Arial"/>
            </a:endParaRPr>
          </a:p>
        </p:txBody>
      </p:sp>
      <p:cxnSp>
        <p:nvCxnSpPr>
          <p:cNvPr id="16" name="Straight Connector 15">
            <a:extLst>
              <a:ext uri="{FF2B5EF4-FFF2-40B4-BE49-F238E27FC236}">
                <a16:creationId xmlns:a16="http://schemas.microsoft.com/office/drawing/2014/main" id="{011FA438-84B1-4A73-B282-FCFDBE81A428}"/>
              </a:ext>
            </a:extLst>
          </p:cNvPr>
          <p:cNvCxnSpPr>
            <a:cxnSpLocks/>
          </p:cNvCxnSpPr>
          <p:nvPr/>
        </p:nvCxnSpPr>
        <p:spPr>
          <a:xfrm flipV="1">
            <a:off x="89686" y="2916369"/>
            <a:ext cx="8938512" cy="13131"/>
          </a:xfrm>
          <a:prstGeom prst="line">
            <a:avLst/>
          </a:prstGeom>
          <a:ln w="76200">
            <a:solidFill>
              <a:srgbClr val="0070C0"/>
            </a:solidFill>
            <a:prstDash val="solid"/>
          </a:ln>
        </p:spPr>
        <p:style>
          <a:lnRef idx="1">
            <a:schemeClr val="accent5"/>
          </a:lnRef>
          <a:fillRef idx="0">
            <a:schemeClr val="accent5"/>
          </a:fillRef>
          <a:effectRef idx="0">
            <a:schemeClr val="accent5"/>
          </a:effectRef>
          <a:fontRef idx="minor">
            <a:schemeClr val="tx1"/>
          </a:fontRef>
        </p:style>
      </p:cxnSp>
      <p:cxnSp>
        <p:nvCxnSpPr>
          <p:cNvPr id="18" name="Straight Connector 17">
            <a:extLst>
              <a:ext uri="{FF2B5EF4-FFF2-40B4-BE49-F238E27FC236}">
                <a16:creationId xmlns:a16="http://schemas.microsoft.com/office/drawing/2014/main" id="{011FA438-84B1-4A73-B282-FCFDBE81A428}"/>
              </a:ext>
            </a:extLst>
          </p:cNvPr>
          <p:cNvCxnSpPr>
            <a:cxnSpLocks/>
          </p:cNvCxnSpPr>
          <p:nvPr/>
        </p:nvCxnSpPr>
        <p:spPr>
          <a:xfrm>
            <a:off x="2138977" y="95250"/>
            <a:ext cx="13575" cy="5048250"/>
          </a:xfrm>
          <a:prstGeom prst="line">
            <a:avLst/>
          </a:prstGeom>
          <a:ln w="76200">
            <a:solidFill>
              <a:srgbClr val="0070C0"/>
            </a:solidFill>
            <a:prstDash val="solid"/>
          </a:ln>
        </p:spPr>
        <p:style>
          <a:lnRef idx="1">
            <a:schemeClr val="accent5"/>
          </a:lnRef>
          <a:fillRef idx="0">
            <a:schemeClr val="accent5"/>
          </a:fillRef>
          <a:effectRef idx="0">
            <a:schemeClr val="accent5"/>
          </a:effectRef>
          <a:fontRef idx="minor">
            <a:schemeClr val="tx1"/>
          </a:fontRef>
        </p:style>
      </p:cxnSp>
      <p:sp>
        <p:nvSpPr>
          <p:cNvPr id="21" name="TextBox 20">
            <a:extLst>
              <a:ext uri="{FF2B5EF4-FFF2-40B4-BE49-F238E27FC236}">
                <a16:creationId xmlns:a16="http://schemas.microsoft.com/office/drawing/2014/main" id="{2B4CFC48-3B81-44FE-995F-C7B7B6BFB88F}"/>
              </a:ext>
            </a:extLst>
          </p:cNvPr>
          <p:cNvSpPr txBox="1"/>
          <p:nvPr/>
        </p:nvSpPr>
        <p:spPr>
          <a:xfrm>
            <a:off x="2184813" y="3145118"/>
            <a:ext cx="6581185" cy="1631216"/>
          </a:xfrm>
          <a:prstGeom prst="rect">
            <a:avLst/>
          </a:prstGeom>
          <a:noFill/>
        </p:spPr>
        <p:txBody>
          <a:bodyPr wrap="square" rtlCol="0">
            <a:spAutoFit/>
          </a:bodyPr>
          <a:lstStyle/>
          <a:p>
            <a:pPr marL="342900" indent="-342900">
              <a:buClr>
                <a:srgbClr val="000000"/>
              </a:buClr>
              <a:buFont typeface="Arial" panose="020B0604020202020204" pitchFamily="34" charset="0"/>
              <a:buChar char="•"/>
            </a:pPr>
            <a:r>
              <a:rPr lang="es-ES" sz="2000" kern="0" dirty="0">
                <a:solidFill>
                  <a:prstClr val="black"/>
                </a:solidFill>
                <a:latin typeface="Century Gothic" panose="020B0502020202020204" pitchFamily="34" charset="0"/>
                <a:cs typeface="Arial"/>
                <a:sym typeface="Arial"/>
              </a:rPr>
              <a:t>Amenazan (violencia, consecuencias legales, etc.)</a:t>
            </a:r>
          </a:p>
          <a:p>
            <a:pPr marL="342900" indent="-342900">
              <a:buClr>
                <a:srgbClr val="000000"/>
              </a:buClr>
              <a:buFont typeface="Arial" panose="020B0604020202020204" pitchFamily="34" charset="0"/>
              <a:buChar char="•"/>
            </a:pPr>
            <a:r>
              <a:rPr lang="en-US" sz="2000" kern="0" dirty="0" err="1">
                <a:solidFill>
                  <a:prstClr val="black"/>
                </a:solidFill>
                <a:latin typeface="Century Gothic" panose="020B0502020202020204" pitchFamily="34" charset="0"/>
                <a:cs typeface="Arial"/>
                <a:sym typeface="Arial"/>
              </a:rPr>
              <a:t>Volven</a:t>
            </a:r>
            <a:r>
              <a:rPr lang="en-US" sz="2000" kern="0" dirty="0">
                <a:solidFill>
                  <a:prstClr val="black"/>
                </a:solidFill>
                <a:latin typeface="Century Gothic" panose="020B0502020202020204" pitchFamily="34" charset="0"/>
                <a:cs typeface="Arial"/>
                <a:sym typeface="Arial"/>
              </a:rPr>
              <a:t> a las </a:t>
            </a:r>
            <a:r>
              <a:rPr lang="en-US" sz="2000" kern="0" dirty="0" err="1">
                <a:solidFill>
                  <a:prstClr val="black"/>
                </a:solidFill>
                <a:latin typeface="Century Gothic" panose="020B0502020202020204" pitchFamily="34" charset="0"/>
                <a:cs typeface="Arial"/>
                <a:sym typeface="Arial"/>
              </a:rPr>
              <a:t>victimas</a:t>
            </a:r>
            <a:r>
              <a:rPr lang="en-US" sz="2000" kern="0" dirty="0">
                <a:solidFill>
                  <a:prstClr val="black"/>
                </a:solidFill>
                <a:latin typeface="Century Gothic" panose="020B0502020202020204" pitchFamily="34" charset="0"/>
                <a:cs typeface="Arial"/>
                <a:sym typeface="Arial"/>
              </a:rPr>
              <a:t> </a:t>
            </a:r>
            <a:r>
              <a:rPr lang="en-US" sz="2000" kern="0" dirty="0" err="1">
                <a:solidFill>
                  <a:prstClr val="black"/>
                </a:solidFill>
                <a:latin typeface="Century Gothic" panose="020B0502020202020204" pitchFamily="34" charset="0"/>
                <a:cs typeface="Arial"/>
                <a:sym typeface="Arial"/>
              </a:rPr>
              <a:t>dependiente</a:t>
            </a:r>
            <a:r>
              <a:rPr lang="en-US" sz="2000" kern="0" dirty="0">
                <a:solidFill>
                  <a:prstClr val="black"/>
                </a:solidFill>
                <a:latin typeface="Century Gothic" panose="020B0502020202020204" pitchFamily="34" charset="0"/>
                <a:cs typeface="Arial"/>
                <a:sym typeface="Arial"/>
              </a:rPr>
              <a:t> del </a:t>
            </a:r>
            <a:r>
              <a:rPr lang="en-US" sz="2000" kern="0" dirty="0" err="1">
                <a:solidFill>
                  <a:prstClr val="black"/>
                </a:solidFill>
                <a:latin typeface="Century Gothic" panose="020B0502020202020204" pitchFamily="34" charset="0"/>
                <a:cs typeface="Arial"/>
                <a:sym typeface="Arial"/>
              </a:rPr>
              <a:t>traficante</a:t>
            </a:r>
            <a:endParaRPr lang="en-US" sz="2000" kern="0" dirty="0">
              <a:solidFill>
                <a:prstClr val="black"/>
              </a:solidFill>
              <a:latin typeface="Century Gothic" panose="020B0502020202020204" pitchFamily="34" charset="0"/>
              <a:cs typeface="Arial"/>
              <a:sym typeface="Arial"/>
            </a:endParaRPr>
          </a:p>
          <a:p>
            <a:pPr marL="342900" indent="-342900">
              <a:buClr>
                <a:srgbClr val="000000"/>
              </a:buClr>
              <a:buFont typeface="Arial" panose="020B0604020202020204" pitchFamily="34" charset="0"/>
              <a:buChar char="•"/>
            </a:pPr>
            <a:r>
              <a:rPr lang="es-ES" sz="2000" kern="0" dirty="0">
                <a:solidFill>
                  <a:prstClr val="black"/>
                </a:solidFill>
                <a:latin typeface="Century Gothic" panose="020B0502020202020204" pitchFamily="34" charset="0"/>
                <a:cs typeface="Arial"/>
                <a:sym typeface="Arial"/>
              </a:rPr>
              <a:t>Chantajean (“si no lo haces… entonces yo haré…)</a:t>
            </a:r>
            <a:endParaRPr lang="en-US" sz="2000" kern="0" dirty="0">
              <a:solidFill>
                <a:prstClr val="black"/>
              </a:solidFill>
              <a:latin typeface="Century Gothic" panose="020B0502020202020204" pitchFamily="34" charset="0"/>
              <a:cs typeface="Arial"/>
              <a:sym typeface="Arial"/>
            </a:endParaRPr>
          </a:p>
        </p:txBody>
      </p:sp>
      <p:sp>
        <p:nvSpPr>
          <p:cNvPr id="22" name="TextBox 21"/>
          <p:cNvSpPr txBox="1"/>
          <p:nvPr/>
        </p:nvSpPr>
        <p:spPr>
          <a:xfrm>
            <a:off x="2224743" y="1464328"/>
            <a:ext cx="6581983" cy="1323439"/>
          </a:xfrm>
          <a:prstGeom prst="rect">
            <a:avLst/>
          </a:prstGeom>
          <a:noFill/>
        </p:spPr>
        <p:txBody>
          <a:bodyPr wrap="square" rtlCol="0">
            <a:spAutoFit/>
          </a:bodyPr>
          <a:lstStyle/>
          <a:p>
            <a:pPr marL="342900" indent="-342900">
              <a:buClr>
                <a:srgbClr val="000000"/>
              </a:buClr>
              <a:buFont typeface="Arial" panose="020B0604020202020204" pitchFamily="34" charset="0"/>
              <a:buChar char="•"/>
            </a:pPr>
            <a:r>
              <a:rPr lang="en-US" sz="2000" kern="0" dirty="0" err="1">
                <a:solidFill>
                  <a:srgbClr val="000000"/>
                </a:solidFill>
                <a:latin typeface="Century Gothic" panose="020B0502020202020204" pitchFamily="34" charset="0"/>
                <a:cs typeface="Arial"/>
                <a:sym typeface="Arial"/>
              </a:rPr>
              <a:t>Hacen</a:t>
            </a:r>
            <a:r>
              <a:rPr lang="en-US" sz="2000" kern="0" dirty="0">
                <a:solidFill>
                  <a:srgbClr val="000000"/>
                </a:solidFill>
                <a:latin typeface="Century Gothic" panose="020B0502020202020204" pitchFamily="34" charset="0"/>
                <a:cs typeface="Arial"/>
                <a:sym typeface="Arial"/>
              </a:rPr>
              <a:t> </a:t>
            </a:r>
            <a:r>
              <a:rPr lang="en-US" sz="2000" kern="0" dirty="0" err="1">
                <a:solidFill>
                  <a:srgbClr val="000000"/>
                </a:solidFill>
                <a:latin typeface="Century Gothic" panose="020B0502020202020204" pitchFamily="34" charset="0"/>
                <a:cs typeface="Arial"/>
                <a:sym typeface="Arial"/>
              </a:rPr>
              <a:t>promesas</a:t>
            </a:r>
            <a:r>
              <a:rPr lang="en-US" sz="2000" kern="0" dirty="0">
                <a:solidFill>
                  <a:srgbClr val="000000"/>
                </a:solidFill>
                <a:latin typeface="Century Gothic" panose="020B0502020202020204" pitchFamily="34" charset="0"/>
                <a:cs typeface="Arial"/>
                <a:sym typeface="Arial"/>
              </a:rPr>
              <a:t> falsas (</a:t>
            </a:r>
            <a:r>
              <a:rPr lang="en-US" sz="2000" kern="0" dirty="0" err="1">
                <a:solidFill>
                  <a:srgbClr val="000000"/>
                </a:solidFill>
                <a:latin typeface="Century Gothic" panose="020B0502020202020204" pitchFamily="34" charset="0"/>
                <a:cs typeface="Arial"/>
                <a:sym typeface="Arial"/>
              </a:rPr>
              <a:t>condiciones</a:t>
            </a:r>
            <a:r>
              <a:rPr lang="en-US" sz="2000" kern="0" dirty="0">
                <a:solidFill>
                  <a:srgbClr val="000000"/>
                </a:solidFill>
                <a:latin typeface="Century Gothic" panose="020B0502020202020204" pitchFamily="34" charset="0"/>
                <a:cs typeface="Arial"/>
                <a:sym typeface="Arial"/>
              </a:rPr>
              <a:t> de </a:t>
            </a:r>
            <a:r>
              <a:rPr lang="en-US" sz="2000" kern="0" dirty="0" err="1">
                <a:solidFill>
                  <a:srgbClr val="000000"/>
                </a:solidFill>
                <a:latin typeface="Century Gothic" panose="020B0502020202020204" pitchFamily="34" charset="0"/>
                <a:cs typeface="Arial"/>
                <a:sym typeface="Arial"/>
              </a:rPr>
              <a:t>trabajo</a:t>
            </a:r>
            <a:r>
              <a:rPr lang="en-US" sz="2000" kern="0" dirty="0">
                <a:solidFill>
                  <a:srgbClr val="000000"/>
                </a:solidFill>
                <a:latin typeface="Century Gothic" panose="020B0502020202020204" pitchFamily="34" charset="0"/>
                <a:cs typeface="Arial"/>
                <a:sym typeface="Arial"/>
              </a:rPr>
              <a:t>, </a:t>
            </a:r>
            <a:r>
              <a:rPr lang="en-US" sz="2000" kern="0" dirty="0" err="1">
                <a:solidFill>
                  <a:srgbClr val="000000"/>
                </a:solidFill>
                <a:latin typeface="Century Gothic" panose="020B0502020202020204" pitchFamily="34" charset="0"/>
                <a:cs typeface="Arial"/>
                <a:sym typeface="Arial"/>
              </a:rPr>
              <a:t>condiciones</a:t>
            </a:r>
            <a:r>
              <a:rPr lang="en-US" sz="2000" kern="0" dirty="0">
                <a:solidFill>
                  <a:srgbClr val="000000"/>
                </a:solidFill>
                <a:latin typeface="Century Gothic" panose="020B0502020202020204" pitchFamily="34" charset="0"/>
                <a:cs typeface="Arial"/>
                <a:sym typeface="Arial"/>
              </a:rPr>
              <a:t> de </a:t>
            </a:r>
            <a:r>
              <a:rPr lang="en-US" sz="2000" kern="0" dirty="0" err="1">
                <a:solidFill>
                  <a:srgbClr val="000000"/>
                </a:solidFill>
                <a:latin typeface="Century Gothic" panose="020B0502020202020204" pitchFamily="34" charset="0"/>
                <a:cs typeface="Arial"/>
                <a:sym typeface="Arial"/>
              </a:rPr>
              <a:t>vida</a:t>
            </a:r>
            <a:r>
              <a:rPr lang="en-US" sz="2000" kern="0" dirty="0">
                <a:solidFill>
                  <a:srgbClr val="000000"/>
                </a:solidFill>
                <a:latin typeface="Century Gothic" panose="020B0502020202020204" pitchFamily="34" charset="0"/>
                <a:cs typeface="Arial"/>
                <a:sym typeface="Arial"/>
              </a:rPr>
              <a:t>, </a:t>
            </a:r>
            <a:r>
              <a:rPr lang="en-US" sz="2000" kern="0" dirty="0" err="1">
                <a:solidFill>
                  <a:srgbClr val="000000"/>
                </a:solidFill>
                <a:latin typeface="Century Gothic" panose="020B0502020202020204" pitchFamily="34" charset="0"/>
                <a:cs typeface="Arial"/>
                <a:sym typeface="Arial"/>
              </a:rPr>
              <a:t>salarios</a:t>
            </a:r>
            <a:r>
              <a:rPr lang="en-US" sz="2000" kern="0" dirty="0">
                <a:solidFill>
                  <a:srgbClr val="000000"/>
                </a:solidFill>
                <a:latin typeface="Century Gothic" panose="020B0502020202020204" pitchFamily="34" charset="0"/>
                <a:cs typeface="Arial"/>
                <a:sym typeface="Arial"/>
              </a:rPr>
              <a:t>, etc.)</a:t>
            </a:r>
          </a:p>
          <a:p>
            <a:pPr marL="342900" indent="-342900">
              <a:buClr>
                <a:srgbClr val="000000"/>
              </a:buClr>
              <a:buFont typeface="Arial" panose="020B0604020202020204" pitchFamily="34" charset="0"/>
              <a:buChar char="•"/>
            </a:pPr>
            <a:r>
              <a:rPr lang="es-ES" sz="2000" kern="0" dirty="0">
                <a:solidFill>
                  <a:srgbClr val="000000"/>
                </a:solidFill>
                <a:latin typeface="Century Gothic" panose="020B0502020202020204" pitchFamily="34" charset="0"/>
                <a:cs typeface="Arial"/>
                <a:sym typeface="Arial"/>
              </a:rPr>
              <a:t>Engañan para que victimas piensen que le deben algo a alguien</a:t>
            </a:r>
            <a:endParaRPr lang="en-US" sz="2000" kern="0" dirty="0">
              <a:solidFill>
                <a:srgbClr val="000000"/>
              </a:solidFill>
              <a:latin typeface="Century Gothic" panose="020B0502020202020204" pitchFamily="34" charset="0"/>
              <a:cs typeface="Arial"/>
              <a:sym typeface="Arial"/>
            </a:endParaRPr>
          </a:p>
        </p:txBody>
      </p:sp>
    </p:spTree>
    <p:extLst>
      <p:ext uri="{BB962C8B-B14F-4D97-AF65-F5344CB8AC3E}">
        <p14:creationId xmlns:p14="http://schemas.microsoft.com/office/powerpoint/2010/main" val="333432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 grpId="0"/>
      <p:bldP spid="21" grpId="0"/>
      <p:bldP spid="22" grpId="0"/>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58551</TotalTime>
  <Words>6114</Words>
  <Application>Microsoft Office PowerPoint</Application>
  <PresentationFormat>On-screen Show (16:9)</PresentationFormat>
  <Paragraphs>572</Paragraphs>
  <Slides>49</Slides>
  <Notes>48</Notes>
  <HiddenSlides>1</HiddenSlides>
  <MMClips>1</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49</vt:i4>
      </vt:variant>
    </vt:vector>
  </HeadingPairs>
  <TitlesOfParts>
    <vt:vector size="63" baseType="lpstr">
      <vt:lpstr>Arial</vt:lpstr>
      <vt:lpstr>Calibri</vt:lpstr>
      <vt:lpstr>Century Gothic</vt:lpstr>
      <vt:lpstr>Noto Sans Symbols</vt:lpstr>
      <vt:lpstr>Open Sans</vt:lpstr>
      <vt:lpstr>Times New Roman</vt:lpstr>
      <vt:lpstr>Wingdings</vt:lpstr>
      <vt:lpstr>4_Office Theme</vt:lpstr>
      <vt:lpstr>1_Office Theme</vt:lpstr>
      <vt:lpstr>30_Office Theme</vt:lpstr>
      <vt:lpstr>Office Theme</vt:lpstr>
      <vt:lpstr>7_Office Theme</vt:lpstr>
      <vt:lpstr>8_Office Theme</vt:lpstr>
      <vt:lpstr>5_Office Theme</vt:lpstr>
      <vt:lpstr>PowerPoint Presentation</vt:lpstr>
      <vt:lpstr>[Nombre], [Pronombres] Educador de Salud</vt:lpstr>
      <vt:lpstr>Acuerdos de Grupo</vt:lpstr>
      <vt:lpstr>PowerPoint Presentation</vt:lpstr>
      <vt:lpstr>PowerPoint Presentation</vt:lpstr>
      <vt:lpstr>PowerPoint Presentation</vt:lpstr>
      <vt:lpstr>PowerPoint Presentation</vt:lpstr>
      <vt:lpstr>Definición de la trata de personas</vt:lpstr>
      <vt:lpstr>PowerPoint Presentation</vt:lpstr>
      <vt:lpstr>¿Dónde ocurre la trata de personas?</vt:lpstr>
      <vt:lpstr>PowerPoint Presentation</vt:lpstr>
      <vt:lpstr>Actividad</vt:lpstr>
      <vt:lpstr>Levanten su mano si …</vt:lpstr>
      <vt:lpstr>Levanten su mano si …</vt:lpstr>
      <vt:lpstr>Levanten su mano si …</vt:lpstr>
      <vt:lpstr>Levanten su mano si …</vt:lpstr>
      <vt:lpstr>Levanten su mano si …</vt:lpstr>
      <vt:lpstr>Levanten su mano si …</vt:lpstr>
      <vt:lpstr>Levanten su mano si …</vt:lpstr>
      <vt:lpstr>Levanten su mano si …</vt:lpstr>
      <vt:lpstr>Levanten su mano si …</vt:lpstr>
      <vt:lpstr>Levanten su mano si …</vt:lpstr>
      <vt:lpstr>Esta actividad nos dice</vt:lpstr>
      <vt:lpstr>PowerPoint Presentation</vt:lpstr>
      <vt:lpstr>PowerPoint Presentation</vt:lpstr>
      <vt:lpstr>PowerPoint Presentation</vt:lpstr>
      <vt:lpstr>PowerPoint Presentation</vt:lpstr>
      <vt:lpstr>Ejemplos </vt:lpstr>
      <vt:lpstr>¿Donde podría ocurrir el reclutamiento?</vt:lpstr>
      <vt:lpstr>Cierto o Falso ¡Actividad!</vt:lpstr>
      <vt:lpstr>Cierto o Falso</vt:lpstr>
      <vt:lpstr>Cierto o Falso</vt:lpstr>
      <vt:lpstr>Cierto o Falso</vt:lpstr>
      <vt:lpstr>Cierto o Falso</vt:lpstr>
      <vt:lpstr>Cierto o Falso</vt:lpstr>
      <vt:lpstr>Señales de advertencia</vt:lpstr>
      <vt:lpstr>Escenarios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Mensajes para llevar</vt:lpstr>
      <vt:lpstr>Como ayudar</vt:lpstr>
      <vt:lpstr>Recursos</vt:lpstr>
      <vt:lpstr>Siempre Recuerda</vt:lpstr>
      <vt:lpstr>¿Preguntas?</vt:lpstr>
    </vt:vector>
  </TitlesOfParts>
  <Company>PPOSBC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echo.zen</dc:creator>
  <cp:lastModifiedBy>Perry, Lateese</cp:lastModifiedBy>
  <cp:revision>906</cp:revision>
  <cp:lastPrinted>2024-03-04T23:04:17Z</cp:lastPrinted>
  <dcterms:created xsi:type="dcterms:W3CDTF">2014-06-25T19:13:04Z</dcterms:created>
  <dcterms:modified xsi:type="dcterms:W3CDTF">2024-12-10T22:37:51Z</dcterms:modified>
</cp:coreProperties>
</file>